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543" r:id="rId2"/>
    <p:sldId id="673" r:id="rId3"/>
    <p:sldId id="260" r:id="rId4"/>
    <p:sldId id="657" r:id="rId5"/>
    <p:sldId id="674" r:id="rId6"/>
    <p:sldId id="676" r:id="rId7"/>
    <p:sldId id="327" r:id="rId8"/>
    <p:sldId id="329" r:id="rId9"/>
    <p:sldId id="333" r:id="rId10"/>
    <p:sldId id="667" r:id="rId11"/>
    <p:sldId id="328" r:id="rId12"/>
    <p:sldId id="330" r:id="rId13"/>
    <p:sldId id="332" r:id="rId14"/>
    <p:sldId id="337" r:id="rId15"/>
    <p:sldId id="267" r:id="rId16"/>
    <p:sldId id="281" r:id="rId17"/>
    <p:sldId id="627" r:id="rId18"/>
    <p:sldId id="660" r:id="rId19"/>
    <p:sldId id="664" r:id="rId20"/>
    <p:sldId id="628" r:id="rId21"/>
    <p:sldId id="466" r:id="rId22"/>
    <p:sldId id="477" r:id="rId23"/>
    <p:sldId id="637" r:id="rId24"/>
    <p:sldId id="662" r:id="rId25"/>
    <p:sldId id="663" r:id="rId26"/>
    <p:sldId id="641" r:id="rId27"/>
    <p:sldId id="678" r:id="rId28"/>
    <p:sldId id="680" r:id="rId29"/>
    <p:sldId id="665" r:id="rId30"/>
    <p:sldId id="475" r:id="rId31"/>
    <p:sldId id="682" r:id="rId32"/>
    <p:sldId id="679" r:id="rId33"/>
    <p:sldId id="675" r:id="rId34"/>
    <p:sldId id="681" r:id="rId35"/>
    <p:sldId id="276" r:id="rId36"/>
    <p:sldId id="669" r:id="rId37"/>
    <p:sldId id="658" r:id="rId38"/>
    <p:sldId id="469" r:id="rId39"/>
    <p:sldId id="666" r:id="rId40"/>
    <p:sldId id="471" r:id="rId41"/>
    <p:sldId id="653" r:id="rId42"/>
    <p:sldId id="474" r:id="rId43"/>
    <p:sldId id="480" r:id="rId44"/>
    <p:sldId id="656" r:id="rId45"/>
    <p:sldId id="670" r:id="rId46"/>
    <p:sldId id="672" r:id="rId47"/>
    <p:sldId id="67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FFE7FA"/>
    <a:srgbClr val="FC30D5"/>
    <a:srgbClr val="FE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985A-BF47-4C35-A5C8-1621622A342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5750-24EB-4974-BA87-F8203C45D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1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71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785F9-63FD-08EF-84AB-13041C70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014B3-49B1-2782-952F-84DB33A58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AEE317-5844-AFFD-708F-5E5FDD242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8A4A9-2320-72F8-F713-DD57192CBC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190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07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594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759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593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168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936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571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44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837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86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31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30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177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97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29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763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718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A5EA8-BD9C-44F8-A65A-94E617DA91B4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867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44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62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28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45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086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824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0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B65-B936-F4DB-3226-F61B14A4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11E0A-423B-56D4-A437-364D47FD8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BEB7-8FF5-3D72-20AB-589B81F1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637A-2F4D-7C96-D299-91CC757C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EAABA-6A5A-9E93-94F6-76BEC892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DDB7-067D-04DF-91E7-2F58B7CB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D80E6-878B-0F54-FF26-D62CC0AA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A793-3D3C-4D75-F612-447995B9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17931-2F2C-5402-2B1B-85E18062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DBD9-B2F3-08D2-45C7-B110D40B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72408-331F-636B-6A80-784953A62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72CEF-80CE-7814-8A6C-5266E7B0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70F3-C9A6-255F-97EC-A5EB49EB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20FC-2BB1-BE53-B656-84DF5DB7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12E7-5C19-AA6C-C6E7-D3AB52A8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E91C-E273-10CD-684D-92FD83A5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AF48-17CD-CC0A-BBF8-4D98F10F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413A-34D0-BAC6-8576-19F84D73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A440-8A8F-1833-0E26-97E094E8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10E1-3B88-5203-5C3D-2A82298A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85D6-8935-2206-87A8-F9597548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43194-DFC5-8C2D-0E29-46826544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46BC-A5E0-B66D-1F1E-FEEBD887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3BF1-ACFD-CC83-8444-A7C6D942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3A39-BDBC-95EE-12CD-6BB26F97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91DF-A01C-F107-00D3-A03F1694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2DBE-D4D9-AA01-9FCA-E61796C63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1A230-1BA6-FE41-E0BF-D199DE9C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99633-387A-F166-6189-BB31CD21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3EC34-623E-C19B-4BDA-F38F9832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28DE0-0568-7364-F18A-648439CF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1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D5A6-C59E-2470-7A63-E5F5773C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9F498-F0C7-EB9B-3D1A-0E78BDBD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41A8-B8E6-439B-2BDE-4249E7953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A9D45-959A-6F0E-DD59-1551AD6D4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96902-487A-EB1B-1861-BE28980F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1B94C-5745-AE92-2F53-FE219779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151DB-DF19-78BF-6C52-A3B899EB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5F84B-200E-2EDC-B21E-B286A498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2AB-02A7-097F-DACE-D908D308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3C519-5F96-20F6-6F06-DAD1269F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A73F7-FEB3-EDB2-E185-1DF347B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20F48-4BBC-4CB6-E107-479021EE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D1453-B7D9-86C1-07F0-3961C3F5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E98C7-88A5-D754-C12D-C6838DCB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E9F6-736E-FE29-2C73-4F93098F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8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4827-677F-1064-ACCF-C1EC3AB5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04C3-A5BF-8EAA-DD1E-F6D6D780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82B7F-97AC-A200-3217-69A15EB2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2C713-CE75-2AF6-F59F-AC44DAC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B385C-BAF7-B989-516C-645B3D5D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2CDF-8004-D4EA-31EA-292BD0A5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A20E-5D5E-7462-9EFE-D7EBC40F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81562-129B-9401-924B-0ED84A413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F630B-8356-E418-DBE3-BB909E5E0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20CF-3E59-96CA-6220-61BFA273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6A929-8E91-5609-B4DC-E56A69A5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2205C-0F95-DB87-C568-B672015E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D71FB-01D9-83A1-7F63-186A4BCA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E3EB5-2CAE-B318-F07D-92C315797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FC133-608B-1256-E426-E5AEBD72F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4265-F2BB-4D13-8B19-6E70F7339D0D}" type="datetimeFigureOut">
              <a:rPr lang="en-GB" smtClean="0"/>
              <a:t>10/07/2024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4EDD-19EC-BD26-62D4-BC6EE3C32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AB86-8296-9B2A-8430-5AC3400E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0" Type="http://schemas.openxmlformats.org/officeDocument/2006/relationships/image" Target="../media/image33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40.png"/><Relationship Id="rId5" Type="http://schemas.openxmlformats.org/officeDocument/2006/relationships/image" Target="../media/image24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7.png"/><Relationship Id="rId5" Type="http://schemas.openxmlformats.org/officeDocument/2006/relationships/image" Target="../media/image35.gif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5.png"/><Relationship Id="rId1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1.png"/><Relationship Id="rId3" Type="http://schemas.openxmlformats.org/officeDocument/2006/relationships/image" Target="../media/image67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9" Type="http://schemas.openxmlformats.org/officeDocument/2006/relationships/image" Target="../media/image72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0.png"/><Relationship Id="rId4" Type="http://schemas.openxmlformats.org/officeDocument/2006/relationships/image" Target="../media/image10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7.xml"/><Relationship Id="rId7" Type="http://schemas.openxmlformats.org/officeDocument/2006/relationships/image" Target="../media/image7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50.png"/><Relationship Id="rId18" Type="http://schemas.openxmlformats.org/officeDocument/2006/relationships/image" Target="../media/image700.png"/><Relationship Id="rId3" Type="http://schemas.openxmlformats.org/officeDocument/2006/relationships/image" Target="../media/image610.png"/><Relationship Id="rId21" Type="http://schemas.openxmlformats.org/officeDocument/2006/relationships/image" Target="../media/image730.png"/><Relationship Id="rId7" Type="http://schemas.openxmlformats.org/officeDocument/2006/relationships/image" Target="../media/image670.png"/><Relationship Id="rId17" Type="http://schemas.openxmlformats.org/officeDocument/2006/relationships/image" Target="../media/image69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61.png"/><Relationship Id="rId20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630.png"/><Relationship Id="rId15" Type="http://schemas.openxmlformats.org/officeDocument/2006/relationships/image" Target="../media/image650.png"/><Relationship Id="rId19" Type="http://schemas.openxmlformats.org/officeDocument/2006/relationships/image" Target="../media/image710.png"/><Relationship Id="rId4" Type="http://schemas.openxmlformats.org/officeDocument/2006/relationships/image" Target="../media/image620.png"/><Relationship Id="rId9" Type="http://schemas.openxmlformats.org/officeDocument/2006/relationships/image" Target="../media/image35.gif"/><Relationship Id="rId14" Type="http://schemas.openxmlformats.org/officeDocument/2006/relationships/image" Target="../media/image6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1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1.png"/><Relationship Id="rId13" Type="http://schemas.openxmlformats.org/officeDocument/2006/relationships/image" Target="../media/image830.png"/><Relationship Id="rId3" Type="http://schemas.openxmlformats.org/officeDocument/2006/relationships/image" Target="../media/image781.png"/><Relationship Id="rId7" Type="http://schemas.openxmlformats.org/officeDocument/2006/relationships/image" Target="../media/image791.png"/><Relationship Id="rId12" Type="http://schemas.openxmlformats.org/officeDocument/2006/relationships/image" Target="../media/image870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11" Type="http://schemas.openxmlformats.org/officeDocument/2006/relationships/image" Target="../media/image820.png"/><Relationship Id="rId5" Type="http://schemas.openxmlformats.org/officeDocument/2006/relationships/image" Target="../media/image770.png"/><Relationship Id="rId15" Type="http://schemas.openxmlformats.org/officeDocument/2006/relationships/image" Target="../media/image850.png"/><Relationship Id="rId10" Type="http://schemas.openxmlformats.org/officeDocument/2006/relationships/image" Target="../media/image35.gif"/><Relationship Id="rId4" Type="http://schemas.openxmlformats.org/officeDocument/2006/relationships/image" Target="../media/image760.png"/><Relationship Id="rId9" Type="http://schemas.openxmlformats.org/officeDocument/2006/relationships/image" Target="../media/image811.png"/><Relationship Id="rId14" Type="http://schemas.openxmlformats.org/officeDocument/2006/relationships/image" Target="../media/image8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5.png"/><Relationship Id="rId18" Type="http://schemas.openxmlformats.org/officeDocument/2006/relationships/image" Target="../media/image92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103.png"/><Relationship Id="rId5" Type="http://schemas.openxmlformats.org/officeDocument/2006/relationships/image" Target="../media/image790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1.png"/><Relationship Id="rId1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26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2.png"/><Relationship Id="rId15" Type="http://schemas.openxmlformats.org/officeDocument/2006/relationships/image" Target="../media/image136.png"/><Relationship Id="rId10" Type="http://schemas.openxmlformats.org/officeDocument/2006/relationships/image" Target="../media/image300.png"/><Relationship Id="rId9" Type="http://schemas.openxmlformats.org/officeDocument/2006/relationships/image" Target="../media/image117.png"/><Relationship Id="rId14" Type="http://schemas.openxmlformats.org/officeDocument/2006/relationships/image" Target="../media/image1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17" Type="http://schemas.openxmlformats.org/officeDocument/2006/relationships/image" Target="../media/image122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15" Type="http://schemas.openxmlformats.org/officeDocument/2006/relationships/image" Target="../media/image135.png"/><Relationship Id="rId4" Type="http://schemas.openxmlformats.org/officeDocument/2006/relationships/image" Target="../media/image1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2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62620" y="588487"/>
            <a:ext cx="10866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4000" b="1" dirty="0">
                <a:solidFill>
                  <a:srgbClr val="0033CC"/>
                </a:solidFill>
                <a:latin typeface="Calisto MT" panose="02040603050505030304" pitchFamily="18" charset="0"/>
                <a:cs typeface="Aharoni" panose="020B0604020202020204" pitchFamily="2" charset="-79"/>
              </a:rPr>
              <a:t>Levin Complexity and Pseudodeterministic Constructions of Primes</a:t>
            </a:r>
            <a:endParaRPr lang="en-US" altLang="en-GB" sz="4000" b="1" baseline="30000" dirty="0">
              <a:solidFill>
                <a:srgbClr val="0033CC"/>
              </a:solidFill>
              <a:latin typeface="Calisto MT" panose="02040603050505030304" pitchFamily="18" charset="0"/>
              <a:cs typeface="Aharoni" panose="020B0604020202020204" pitchFamily="2" charset="-79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06957" y="2558512"/>
            <a:ext cx="3178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1AACA-1528-C444-4B22-4A0BF9AB5877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6CEFCB-87D5-8FD5-99FC-DC28416A6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412" y="4098943"/>
            <a:ext cx="6521176" cy="2508926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C61E82B2-92D8-5723-06DE-8A4CDAEDDB75}"/>
              </a:ext>
            </a:extLst>
          </p:cNvPr>
          <p:cNvSpPr txBox="1"/>
          <p:nvPr/>
        </p:nvSpPr>
        <p:spPr>
          <a:xfrm>
            <a:off x="4506956" y="3090446"/>
            <a:ext cx="3178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latin typeface="Calisto MT" panose="02040603050505030304" pitchFamily="18" charset="0"/>
              </a:rPr>
              <a:t>University of Warwick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3894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800" dirty="0">
                <a:latin typeface="Arial" panose="020B0604020202020204" pitchFamily="34" charset="0"/>
                <a:cs typeface="Arial" panose="020B0604020202020204" pitchFamily="34" charset="0"/>
              </a:rPr>
              <a:t>Complexity Theory and Pseudorandomness</a:t>
            </a:r>
            <a:endParaRPr lang="zh-CN" alt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FBA23-DE83-8125-C143-BDDD28C03CA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F2943-5BC7-5021-63F2-5D02CEF137D2}"/>
              </a:ext>
            </a:extLst>
          </p:cNvPr>
          <p:cNvSpPr/>
          <p:nvPr/>
        </p:nvSpPr>
        <p:spPr>
          <a:xfrm>
            <a:off x="662133" y="1690688"/>
            <a:ext cx="7123510" cy="2759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7917A7-3430-A774-DE1D-8A24F240275A}"/>
              </a:ext>
            </a:extLst>
          </p:cNvPr>
          <p:cNvSpPr/>
          <p:nvPr/>
        </p:nvSpPr>
        <p:spPr>
          <a:xfrm>
            <a:off x="1071042" y="2938463"/>
            <a:ext cx="3257621" cy="1281112"/>
          </a:xfrm>
          <a:custGeom>
            <a:avLst/>
            <a:gdLst>
              <a:gd name="connsiteX0" fmla="*/ 1524071 w 2962346"/>
              <a:gd name="connsiteY0" fmla="*/ 152400 h 2028825"/>
              <a:gd name="connsiteX1" fmla="*/ 1524071 w 2962346"/>
              <a:gd name="connsiteY1" fmla="*/ 152400 h 2028825"/>
              <a:gd name="connsiteX2" fmla="*/ 1371671 w 2962346"/>
              <a:gd name="connsiteY2" fmla="*/ 57150 h 2028825"/>
              <a:gd name="connsiteX3" fmla="*/ 1066871 w 2962346"/>
              <a:gd name="connsiteY3" fmla="*/ 0 h 2028825"/>
              <a:gd name="connsiteX4" fmla="*/ 581096 w 2962346"/>
              <a:gd name="connsiteY4" fmla="*/ 19050 h 2028825"/>
              <a:gd name="connsiteX5" fmla="*/ 181046 w 2962346"/>
              <a:gd name="connsiteY5" fmla="*/ 200025 h 2028825"/>
              <a:gd name="connsiteX6" fmla="*/ 66746 w 2962346"/>
              <a:gd name="connsiteY6" fmla="*/ 323850 h 2028825"/>
              <a:gd name="connsiteX7" fmla="*/ 71 w 2962346"/>
              <a:gd name="connsiteY7" fmla="*/ 581025 h 2028825"/>
              <a:gd name="connsiteX8" fmla="*/ 57221 w 2962346"/>
              <a:gd name="connsiteY8" fmla="*/ 742950 h 2028825"/>
              <a:gd name="connsiteX9" fmla="*/ 190571 w 2962346"/>
              <a:gd name="connsiteY9" fmla="*/ 933450 h 2028825"/>
              <a:gd name="connsiteX10" fmla="*/ 219146 w 2962346"/>
              <a:gd name="connsiteY10" fmla="*/ 971550 h 2028825"/>
              <a:gd name="connsiteX11" fmla="*/ 228671 w 2962346"/>
              <a:gd name="connsiteY11" fmla="*/ 1047750 h 2028825"/>
              <a:gd name="connsiteX12" fmla="*/ 171521 w 2962346"/>
              <a:gd name="connsiteY12" fmla="*/ 1524000 h 2028825"/>
              <a:gd name="connsiteX13" fmla="*/ 323921 w 2962346"/>
              <a:gd name="connsiteY13" fmla="*/ 1962150 h 2028825"/>
              <a:gd name="connsiteX14" fmla="*/ 485846 w 2962346"/>
              <a:gd name="connsiteY14" fmla="*/ 2009775 h 2028825"/>
              <a:gd name="connsiteX15" fmla="*/ 800171 w 2962346"/>
              <a:gd name="connsiteY15" fmla="*/ 2028825 h 2028825"/>
              <a:gd name="connsiteX16" fmla="*/ 1304996 w 2962346"/>
              <a:gd name="connsiteY16" fmla="*/ 2009775 h 2028825"/>
              <a:gd name="connsiteX17" fmla="*/ 1485971 w 2962346"/>
              <a:gd name="connsiteY17" fmla="*/ 2000250 h 2028825"/>
              <a:gd name="connsiteX18" fmla="*/ 2152721 w 2962346"/>
              <a:gd name="connsiteY18" fmla="*/ 1905000 h 2028825"/>
              <a:gd name="connsiteX19" fmla="*/ 2305121 w 2962346"/>
              <a:gd name="connsiteY19" fmla="*/ 1847850 h 2028825"/>
              <a:gd name="connsiteX20" fmla="*/ 2447996 w 2962346"/>
              <a:gd name="connsiteY20" fmla="*/ 1800225 h 2028825"/>
              <a:gd name="connsiteX21" fmla="*/ 2714696 w 2962346"/>
              <a:gd name="connsiteY21" fmla="*/ 1628775 h 2028825"/>
              <a:gd name="connsiteX22" fmla="*/ 2857571 w 2962346"/>
              <a:gd name="connsiteY22" fmla="*/ 1438275 h 2028825"/>
              <a:gd name="connsiteX23" fmla="*/ 2914721 w 2962346"/>
              <a:gd name="connsiteY23" fmla="*/ 1323975 h 2028825"/>
              <a:gd name="connsiteX24" fmla="*/ 2933771 w 2962346"/>
              <a:gd name="connsiteY24" fmla="*/ 1228725 h 2028825"/>
              <a:gd name="connsiteX25" fmla="*/ 2952821 w 2962346"/>
              <a:gd name="connsiteY25" fmla="*/ 1152525 h 2028825"/>
              <a:gd name="connsiteX26" fmla="*/ 2962346 w 2962346"/>
              <a:gd name="connsiteY26" fmla="*/ 971550 h 2028825"/>
              <a:gd name="connsiteX27" fmla="*/ 2924246 w 2962346"/>
              <a:gd name="connsiteY27" fmla="*/ 885825 h 2028825"/>
              <a:gd name="connsiteX28" fmla="*/ 2876621 w 2962346"/>
              <a:gd name="connsiteY28" fmla="*/ 819150 h 2028825"/>
              <a:gd name="connsiteX29" fmla="*/ 2762321 w 2962346"/>
              <a:gd name="connsiteY29" fmla="*/ 704850 h 2028825"/>
              <a:gd name="connsiteX30" fmla="*/ 2590871 w 2962346"/>
              <a:gd name="connsiteY30" fmla="*/ 590550 h 2028825"/>
              <a:gd name="connsiteX31" fmla="*/ 2343221 w 2962346"/>
              <a:gd name="connsiteY31" fmla="*/ 438150 h 2028825"/>
              <a:gd name="connsiteX32" fmla="*/ 2228921 w 2962346"/>
              <a:gd name="connsiteY32" fmla="*/ 371475 h 2028825"/>
              <a:gd name="connsiteX33" fmla="*/ 2133671 w 2962346"/>
              <a:gd name="connsiteY33" fmla="*/ 333375 h 2028825"/>
              <a:gd name="connsiteX34" fmla="*/ 2000321 w 2962346"/>
              <a:gd name="connsiteY34" fmla="*/ 295275 h 2028825"/>
              <a:gd name="connsiteX35" fmla="*/ 1771721 w 2962346"/>
              <a:gd name="connsiteY35" fmla="*/ 276225 h 2028825"/>
              <a:gd name="connsiteX36" fmla="*/ 1743146 w 2962346"/>
              <a:gd name="connsiteY36" fmla="*/ 266700 h 2028825"/>
              <a:gd name="connsiteX37" fmla="*/ 1676471 w 2962346"/>
              <a:gd name="connsiteY37" fmla="*/ 257175 h 2028825"/>
              <a:gd name="connsiteX38" fmla="*/ 1638371 w 2962346"/>
              <a:gd name="connsiteY38" fmla="*/ 228600 h 2028825"/>
              <a:gd name="connsiteX39" fmla="*/ 1600271 w 2962346"/>
              <a:gd name="connsiteY39" fmla="*/ 219075 h 2028825"/>
              <a:gd name="connsiteX40" fmla="*/ 1571696 w 2962346"/>
              <a:gd name="connsiteY40" fmla="*/ 209550 h 2028825"/>
              <a:gd name="connsiteX41" fmla="*/ 1552646 w 2962346"/>
              <a:gd name="connsiteY41" fmla="*/ 180975 h 2028825"/>
              <a:gd name="connsiteX42" fmla="*/ 1524071 w 2962346"/>
              <a:gd name="connsiteY42" fmla="*/ 15240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962346" h="2028825">
                <a:moveTo>
                  <a:pt x="1524071" y="152400"/>
                </a:moveTo>
                <a:lnTo>
                  <a:pt x="1524071" y="152400"/>
                </a:lnTo>
                <a:cubicBezTo>
                  <a:pt x="1473271" y="120650"/>
                  <a:pt x="1426638" y="80969"/>
                  <a:pt x="1371671" y="57150"/>
                </a:cubicBezTo>
                <a:cubicBezTo>
                  <a:pt x="1337742" y="42447"/>
                  <a:pt x="1084244" y="2895"/>
                  <a:pt x="1066871" y="0"/>
                </a:cubicBezTo>
                <a:cubicBezTo>
                  <a:pt x="904946" y="6350"/>
                  <a:pt x="742154" y="1155"/>
                  <a:pt x="581096" y="19050"/>
                </a:cubicBezTo>
                <a:cubicBezTo>
                  <a:pt x="464503" y="32005"/>
                  <a:pt x="260416" y="114041"/>
                  <a:pt x="181046" y="200025"/>
                </a:cubicBezTo>
                <a:lnTo>
                  <a:pt x="66746" y="323850"/>
                </a:lnTo>
                <a:cubicBezTo>
                  <a:pt x="26924" y="423404"/>
                  <a:pt x="4722" y="460091"/>
                  <a:pt x="71" y="581025"/>
                </a:cubicBezTo>
                <a:cubicBezTo>
                  <a:pt x="-1772" y="628937"/>
                  <a:pt x="32276" y="704146"/>
                  <a:pt x="57221" y="742950"/>
                </a:cubicBezTo>
                <a:cubicBezTo>
                  <a:pt x="99136" y="808151"/>
                  <a:pt x="145768" y="870199"/>
                  <a:pt x="190571" y="933450"/>
                </a:cubicBezTo>
                <a:cubicBezTo>
                  <a:pt x="199747" y="946404"/>
                  <a:pt x="219146" y="971550"/>
                  <a:pt x="219146" y="971550"/>
                </a:cubicBezTo>
                <a:cubicBezTo>
                  <a:pt x="222321" y="996950"/>
                  <a:pt x="230016" y="1022188"/>
                  <a:pt x="228671" y="1047750"/>
                </a:cubicBezTo>
                <a:cubicBezTo>
                  <a:pt x="219221" y="1227296"/>
                  <a:pt x="197181" y="1352931"/>
                  <a:pt x="171521" y="1524000"/>
                </a:cubicBezTo>
                <a:cubicBezTo>
                  <a:pt x="178588" y="1552974"/>
                  <a:pt x="181244" y="1900116"/>
                  <a:pt x="323921" y="1962150"/>
                </a:cubicBezTo>
                <a:cubicBezTo>
                  <a:pt x="375516" y="1984583"/>
                  <a:pt x="430128" y="2001975"/>
                  <a:pt x="485846" y="2009775"/>
                </a:cubicBezTo>
                <a:cubicBezTo>
                  <a:pt x="589799" y="2024328"/>
                  <a:pt x="695396" y="2022475"/>
                  <a:pt x="800171" y="2028825"/>
                </a:cubicBezTo>
                <a:lnTo>
                  <a:pt x="1304996" y="2009775"/>
                </a:lnTo>
                <a:cubicBezTo>
                  <a:pt x="1365352" y="2007260"/>
                  <a:pt x="1425818" y="2005803"/>
                  <a:pt x="1485971" y="2000250"/>
                </a:cubicBezTo>
                <a:cubicBezTo>
                  <a:pt x="1698752" y="1980609"/>
                  <a:pt x="1940701" y="1963305"/>
                  <a:pt x="2152721" y="1905000"/>
                </a:cubicBezTo>
                <a:cubicBezTo>
                  <a:pt x="2205033" y="1890614"/>
                  <a:pt x="2253990" y="1865993"/>
                  <a:pt x="2305121" y="1847850"/>
                </a:cubicBezTo>
                <a:cubicBezTo>
                  <a:pt x="2352432" y="1831062"/>
                  <a:pt x="2402541" y="1821532"/>
                  <a:pt x="2447996" y="1800225"/>
                </a:cubicBezTo>
                <a:cubicBezTo>
                  <a:pt x="2502688" y="1774588"/>
                  <a:pt x="2658897" y="1678700"/>
                  <a:pt x="2714696" y="1628775"/>
                </a:cubicBezTo>
                <a:cubicBezTo>
                  <a:pt x="2772877" y="1576719"/>
                  <a:pt x="2819661" y="1505347"/>
                  <a:pt x="2857571" y="1438275"/>
                </a:cubicBezTo>
                <a:cubicBezTo>
                  <a:pt x="2878531" y="1401192"/>
                  <a:pt x="2895671" y="1362075"/>
                  <a:pt x="2914721" y="1323975"/>
                </a:cubicBezTo>
                <a:cubicBezTo>
                  <a:pt x="2921071" y="1292225"/>
                  <a:pt x="2926747" y="1260333"/>
                  <a:pt x="2933771" y="1228725"/>
                </a:cubicBezTo>
                <a:cubicBezTo>
                  <a:pt x="2939451" y="1203167"/>
                  <a:pt x="2949930" y="1178547"/>
                  <a:pt x="2952821" y="1152525"/>
                </a:cubicBezTo>
                <a:cubicBezTo>
                  <a:pt x="2959492" y="1092486"/>
                  <a:pt x="2959171" y="1031875"/>
                  <a:pt x="2962346" y="971550"/>
                </a:cubicBezTo>
                <a:cubicBezTo>
                  <a:pt x="2949646" y="942975"/>
                  <a:pt x="2939577" y="913079"/>
                  <a:pt x="2924246" y="885825"/>
                </a:cubicBezTo>
                <a:cubicBezTo>
                  <a:pt x="2910856" y="862020"/>
                  <a:pt x="2893495" y="840626"/>
                  <a:pt x="2876621" y="819150"/>
                </a:cubicBezTo>
                <a:cubicBezTo>
                  <a:pt x="2837926" y="769901"/>
                  <a:pt x="2812654" y="740502"/>
                  <a:pt x="2762321" y="704850"/>
                </a:cubicBezTo>
                <a:cubicBezTo>
                  <a:pt x="2706272" y="665148"/>
                  <a:pt x="2645820" y="631761"/>
                  <a:pt x="2590871" y="590550"/>
                </a:cubicBezTo>
                <a:cubicBezTo>
                  <a:pt x="2457311" y="490380"/>
                  <a:pt x="2552841" y="556631"/>
                  <a:pt x="2343221" y="438150"/>
                </a:cubicBezTo>
                <a:cubicBezTo>
                  <a:pt x="2321096" y="425645"/>
                  <a:pt x="2246062" y="378332"/>
                  <a:pt x="2228921" y="371475"/>
                </a:cubicBezTo>
                <a:cubicBezTo>
                  <a:pt x="2197171" y="358775"/>
                  <a:pt x="2166551" y="342769"/>
                  <a:pt x="2133671" y="333375"/>
                </a:cubicBezTo>
                <a:cubicBezTo>
                  <a:pt x="2089221" y="320675"/>
                  <a:pt x="2046447" y="298350"/>
                  <a:pt x="2000321" y="295275"/>
                </a:cubicBezTo>
                <a:cubicBezTo>
                  <a:pt x="1828759" y="283838"/>
                  <a:pt x="1904885" y="291021"/>
                  <a:pt x="1771721" y="276225"/>
                </a:cubicBezTo>
                <a:cubicBezTo>
                  <a:pt x="1762196" y="273050"/>
                  <a:pt x="1752991" y="268669"/>
                  <a:pt x="1743146" y="266700"/>
                </a:cubicBezTo>
                <a:cubicBezTo>
                  <a:pt x="1721131" y="262297"/>
                  <a:pt x="1697570" y="264847"/>
                  <a:pt x="1676471" y="257175"/>
                </a:cubicBezTo>
                <a:cubicBezTo>
                  <a:pt x="1661552" y="251750"/>
                  <a:pt x="1652570" y="235700"/>
                  <a:pt x="1638371" y="228600"/>
                </a:cubicBezTo>
                <a:cubicBezTo>
                  <a:pt x="1626662" y="222746"/>
                  <a:pt x="1612858" y="222671"/>
                  <a:pt x="1600271" y="219075"/>
                </a:cubicBezTo>
                <a:cubicBezTo>
                  <a:pt x="1590617" y="216317"/>
                  <a:pt x="1581221" y="212725"/>
                  <a:pt x="1571696" y="209550"/>
                </a:cubicBezTo>
                <a:cubicBezTo>
                  <a:pt x="1565346" y="200025"/>
                  <a:pt x="1561440" y="188304"/>
                  <a:pt x="1552646" y="180975"/>
                </a:cubicBezTo>
                <a:cubicBezTo>
                  <a:pt x="1526378" y="159085"/>
                  <a:pt x="1528833" y="157162"/>
                  <a:pt x="1524071" y="15240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1096C5-0378-A43B-E298-C6A20F021CFF}"/>
                  </a:ext>
                </a:extLst>
              </p:cNvPr>
              <p:cNvSpPr txBox="1"/>
              <p:nvPr/>
            </p:nvSpPr>
            <p:spPr>
              <a:xfrm>
                <a:off x="6309268" y="1662113"/>
                <a:ext cx="140077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1096C5-0378-A43B-E298-C6A20F02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68" y="1662113"/>
                <a:ext cx="1400770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9AA840B-C523-389D-03B5-0426EC9E2A6D}"/>
              </a:ext>
            </a:extLst>
          </p:cNvPr>
          <p:cNvSpPr txBox="1"/>
          <p:nvPr/>
        </p:nvSpPr>
        <p:spPr>
          <a:xfrm>
            <a:off x="1537838" y="3562350"/>
            <a:ext cx="216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PRIMES / AKS</a:t>
            </a:r>
            <a:endParaRPr lang="en-GB" sz="24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952876-63C6-16BA-CEA9-1E6B1317760C}"/>
              </a:ext>
            </a:extLst>
          </p:cNvPr>
          <p:cNvGrpSpPr/>
          <p:nvPr/>
        </p:nvGrpSpPr>
        <p:grpSpPr>
          <a:xfrm>
            <a:off x="1533373" y="1958936"/>
            <a:ext cx="5362575" cy="2257127"/>
            <a:chOff x="3405485" y="1878949"/>
            <a:chExt cx="5362575" cy="22571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763C8F5-0DFC-4654-DEAF-0933602DF18E}"/>
                </a:ext>
              </a:extLst>
            </p:cNvPr>
            <p:cNvSpPr/>
            <p:nvPr/>
          </p:nvSpPr>
          <p:spPr>
            <a:xfrm>
              <a:off x="8596610" y="2652022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0DEDE0-0AC6-714F-5D09-E673C1FF2427}"/>
                </a:ext>
              </a:extLst>
            </p:cNvPr>
            <p:cNvSpPr/>
            <p:nvPr/>
          </p:nvSpPr>
          <p:spPr>
            <a:xfrm>
              <a:off x="3405485" y="1878949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DA38958-4215-62FD-CBA9-BCE962734619}"/>
                </a:ext>
              </a:extLst>
            </p:cNvPr>
            <p:cNvSpPr/>
            <p:nvPr/>
          </p:nvSpPr>
          <p:spPr>
            <a:xfrm>
              <a:off x="8425160" y="3627470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C205963-85E7-61A7-5C17-27FA6A1C5859}"/>
                </a:ext>
              </a:extLst>
            </p:cNvPr>
            <p:cNvSpPr/>
            <p:nvPr/>
          </p:nvSpPr>
          <p:spPr>
            <a:xfrm>
              <a:off x="4563629" y="1908358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D48E1F-4DEF-29B2-DED2-661F131FFA06}"/>
                </a:ext>
              </a:extLst>
            </p:cNvPr>
            <p:cNvSpPr/>
            <p:nvPr/>
          </p:nvSpPr>
          <p:spPr>
            <a:xfrm>
              <a:off x="3610570" y="3037010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803E32-BD2B-FAA9-0415-7F6E64ADC809}"/>
                </a:ext>
              </a:extLst>
            </p:cNvPr>
            <p:cNvSpPr/>
            <p:nvPr/>
          </p:nvSpPr>
          <p:spPr>
            <a:xfrm>
              <a:off x="6906291" y="3004447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86DC39D-3846-589C-3725-F472BF41BD70}"/>
                </a:ext>
              </a:extLst>
            </p:cNvPr>
            <p:cNvSpPr/>
            <p:nvPr/>
          </p:nvSpPr>
          <p:spPr>
            <a:xfrm>
              <a:off x="5320010" y="3363302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F9E58B2-21FE-E6BB-B54A-8FA8A9D12B4A}"/>
                </a:ext>
              </a:extLst>
            </p:cNvPr>
            <p:cNvSpPr/>
            <p:nvPr/>
          </p:nvSpPr>
          <p:spPr>
            <a:xfrm>
              <a:off x="6835151" y="3964626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6F179F-BE3D-9664-5BD3-3BAD924F6DA9}"/>
                </a:ext>
              </a:extLst>
            </p:cNvPr>
            <p:cNvSpPr/>
            <p:nvPr/>
          </p:nvSpPr>
          <p:spPr>
            <a:xfrm>
              <a:off x="5405735" y="2375083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1A4EC4E-024E-14DC-B281-26BF6461DECD}"/>
                </a:ext>
              </a:extLst>
            </p:cNvPr>
            <p:cNvSpPr/>
            <p:nvPr/>
          </p:nvSpPr>
          <p:spPr>
            <a:xfrm>
              <a:off x="7148810" y="2050399"/>
              <a:ext cx="171450" cy="17145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AA2AF6-1EAA-E6D4-7B65-0B5F96C983D2}"/>
              </a:ext>
            </a:extLst>
          </p:cNvPr>
          <p:cNvGrpSpPr/>
          <p:nvPr/>
        </p:nvGrpSpPr>
        <p:grpSpPr>
          <a:xfrm>
            <a:off x="532063" y="4621711"/>
            <a:ext cx="8391596" cy="589895"/>
            <a:chOff x="532063" y="4621711"/>
            <a:chExt cx="8391596" cy="58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36C8C81-BB7D-9DFB-DAF2-FBB1908BDB2F}"/>
                    </a:ext>
                  </a:extLst>
                </p:cNvPr>
                <p:cNvSpPr txBox="1"/>
                <p:nvPr/>
              </p:nvSpPr>
              <p:spPr>
                <a:xfrm>
                  <a:off x="532063" y="4621711"/>
                  <a:ext cx="8391596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8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US" altLang="zh-CN" sz="28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GB" sz="2800" dirty="0"/>
                    <a:t> is said to be a </a:t>
                  </a:r>
                  <a:r>
                    <a:rPr lang="en-GB" sz="2800" b="1" dirty="0">
                      <a:solidFill>
                        <a:schemeClr val="accent2"/>
                      </a:solidFill>
                    </a:rPr>
                    <a:t>pseudorandom set</a:t>
                  </a:r>
                  <a:r>
                    <a:rPr lang="en-GB" sz="2800" dirty="0"/>
                    <a:t> of strings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36C8C81-BB7D-9DFB-DAF2-FBB1908BDB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063" y="4621711"/>
                  <a:ext cx="8391596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33AA0F17-F6E6-8E48-45B2-9F846BC895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063" y="4735356"/>
              <a:ext cx="476250" cy="47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5BAD90-2D65-A65A-5CAC-12C404663869}"/>
              </a:ext>
            </a:extLst>
          </p:cNvPr>
          <p:cNvGrpSpPr/>
          <p:nvPr/>
        </p:nvGrpSpPr>
        <p:grpSpPr>
          <a:xfrm>
            <a:off x="515981" y="5265550"/>
            <a:ext cx="8091190" cy="530915"/>
            <a:chOff x="515981" y="5265550"/>
            <a:chExt cx="8091190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AAD9FF7-4CAB-AF95-31B4-EF2E55709E00}"/>
                    </a:ext>
                  </a:extLst>
                </p:cNvPr>
                <p:cNvSpPr txBox="1"/>
                <p:nvPr/>
              </p:nvSpPr>
              <p:spPr>
                <a:xfrm>
                  <a:off x="515981" y="5265550"/>
                  <a:ext cx="8091190" cy="5309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8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en-GB" sz="2800" dirty="0"/>
                    <a:t> is often defined by a PRG </a:t>
                  </a:r>
                  <a14:m>
                    <m:oMath xmlns:m="http://schemas.openxmlformats.org/officeDocument/2006/math">
                      <m:r>
                        <a:rPr lang="en-US" altLang="zh-CN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r>
                    <a:rPr lang="en-GB" sz="2800" dirty="0"/>
                    <a:t>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AAD9FF7-4CAB-AF95-31B4-EF2E55709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981" y="5265550"/>
                  <a:ext cx="8091190" cy="530915"/>
                </a:xfrm>
                <a:prstGeom prst="rect">
                  <a:avLst/>
                </a:prstGeom>
                <a:blipFill>
                  <a:blip r:embed="rId6"/>
                  <a:stretch>
                    <a:fillRect t="-10345" b="-3218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092A94D-53EC-727F-4640-121BC6997F56}"/>
                </a:ext>
              </a:extLst>
            </p:cNvPr>
            <p:cNvCxnSpPr>
              <a:cxnSpLocks/>
            </p:cNvCxnSpPr>
            <p:nvPr/>
          </p:nvCxnSpPr>
          <p:spPr>
            <a:xfrm>
              <a:off x="5982736" y="5558340"/>
              <a:ext cx="3429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736B74C-5262-9A3A-1E95-2ED7AECFEEB1}"/>
              </a:ext>
            </a:extLst>
          </p:cNvPr>
          <p:cNvSpPr txBox="1"/>
          <p:nvPr/>
        </p:nvSpPr>
        <p:spPr>
          <a:xfrm>
            <a:off x="1704823" y="5957860"/>
            <a:ext cx="49181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For us, a </a:t>
            </a:r>
            <a:r>
              <a:rPr lang="en-GB" sz="2800" b="1" dirty="0">
                <a:solidFill>
                  <a:srgbClr val="0066FF"/>
                </a:solidFill>
              </a:rPr>
              <a:t>hitting set </a:t>
            </a:r>
            <a:r>
              <a:rPr lang="en-GB" sz="2800" dirty="0"/>
              <a:t>suffices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81B082-71E0-27C0-4A55-08B377FF1010}"/>
              </a:ext>
            </a:extLst>
          </p:cNvPr>
          <p:cNvGrpSpPr/>
          <p:nvPr/>
        </p:nvGrpSpPr>
        <p:grpSpPr>
          <a:xfrm>
            <a:off x="8014738" y="2044661"/>
            <a:ext cx="3622379" cy="1946611"/>
            <a:chOff x="8014738" y="2044661"/>
            <a:chExt cx="3622379" cy="194661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5B5C5D-02F5-BE0F-5764-3F63E0799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14738" y="2044661"/>
              <a:ext cx="3622379" cy="6635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9317B9-6B34-CEE6-05A7-E52ACF8DF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20696" y="3166765"/>
              <a:ext cx="3410461" cy="82450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A7B225-C327-5A69-48FB-4FB3A5544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40176" y="2741925"/>
              <a:ext cx="571500" cy="4381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F97A36-12D8-1573-624E-BA29B2835D2C}"/>
                </a:ext>
              </a:extLst>
            </p:cNvPr>
            <p:cNvSpPr/>
            <p:nvPr/>
          </p:nvSpPr>
          <p:spPr>
            <a:xfrm>
              <a:off x="9076406" y="3532566"/>
              <a:ext cx="236536" cy="25646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199FCA9-943A-2507-0FCC-D9651A27A44B}"/>
                    </a:ext>
                  </a:extLst>
                </p:cNvPr>
                <p:cNvSpPr txBox="1"/>
                <p:nvPr/>
              </p:nvSpPr>
              <p:spPr>
                <a:xfrm>
                  <a:off x="8953513" y="3433269"/>
                  <a:ext cx="361002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199FCA9-943A-2507-0FCC-D9651A27A4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3513" y="3433269"/>
                  <a:ext cx="361002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5085" r="-8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25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3894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800" dirty="0">
                <a:latin typeface="Arial" panose="020B0604020202020204" pitchFamily="34" charset="0"/>
                <a:cs typeface="Arial" panose="020B0604020202020204" pitchFamily="34" charset="0"/>
              </a:rPr>
              <a:t>Algorithm IW</a:t>
            </a:r>
            <a:endParaRPr lang="zh-CN" alt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838200" y="2707748"/>
                <a:ext cx="4459941" cy="1569660"/>
              </a:xfrm>
              <a:custGeom>
                <a:avLst/>
                <a:gdLst>
                  <a:gd name="connsiteX0" fmla="*/ 0 w 4459941"/>
                  <a:gd name="connsiteY0" fmla="*/ 0 h 1569660"/>
                  <a:gd name="connsiteX1" fmla="*/ 512893 w 4459941"/>
                  <a:gd name="connsiteY1" fmla="*/ 0 h 1569660"/>
                  <a:gd name="connsiteX2" fmla="*/ 936588 w 4459941"/>
                  <a:gd name="connsiteY2" fmla="*/ 0 h 1569660"/>
                  <a:gd name="connsiteX3" fmla="*/ 1583279 w 4459941"/>
                  <a:gd name="connsiteY3" fmla="*/ 0 h 1569660"/>
                  <a:gd name="connsiteX4" fmla="*/ 2185371 w 4459941"/>
                  <a:gd name="connsiteY4" fmla="*/ 0 h 1569660"/>
                  <a:gd name="connsiteX5" fmla="*/ 2653665 w 4459941"/>
                  <a:gd name="connsiteY5" fmla="*/ 0 h 1569660"/>
                  <a:gd name="connsiteX6" fmla="*/ 3121959 w 4459941"/>
                  <a:gd name="connsiteY6" fmla="*/ 0 h 1569660"/>
                  <a:gd name="connsiteX7" fmla="*/ 3679451 w 4459941"/>
                  <a:gd name="connsiteY7" fmla="*/ 0 h 1569660"/>
                  <a:gd name="connsiteX8" fmla="*/ 4459941 w 4459941"/>
                  <a:gd name="connsiteY8" fmla="*/ 0 h 1569660"/>
                  <a:gd name="connsiteX9" fmla="*/ 4459941 w 4459941"/>
                  <a:gd name="connsiteY9" fmla="*/ 507523 h 1569660"/>
                  <a:gd name="connsiteX10" fmla="*/ 4459941 w 4459941"/>
                  <a:gd name="connsiteY10" fmla="*/ 1046440 h 1569660"/>
                  <a:gd name="connsiteX11" fmla="*/ 4459941 w 4459941"/>
                  <a:gd name="connsiteY11" fmla="*/ 1569660 h 1569660"/>
                  <a:gd name="connsiteX12" fmla="*/ 3947048 w 4459941"/>
                  <a:gd name="connsiteY12" fmla="*/ 1569660 h 1569660"/>
                  <a:gd name="connsiteX13" fmla="*/ 3523353 w 4459941"/>
                  <a:gd name="connsiteY13" fmla="*/ 1569660 h 1569660"/>
                  <a:gd name="connsiteX14" fmla="*/ 3055060 w 4459941"/>
                  <a:gd name="connsiteY14" fmla="*/ 1569660 h 1569660"/>
                  <a:gd name="connsiteX15" fmla="*/ 2497567 w 4459941"/>
                  <a:gd name="connsiteY15" fmla="*/ 1569660 h 1569660"/>
                  <a:gd name="connsiteX16" fmla="*/ 1984674 w 4459941"/>
                  <a:gd name="connsiteY16" fmla="*/ 1569660 h 1569660"/>
                  <a:gd name="connsiteX17" fmla="*/ 1516380 w 4459941"/>
                  <a:gd name="connsiteY17" fmla="*/ 1569660 h 1569660"/>
                  <a:gd name="connsiteX18" fmla="*/ 958887 w 4459941"/>
                  <a:gd name="connsiteY18" fmla="*/ 1569660 h 1569660"/>
                  <a:gd name="connsiteX19" fmla="*/ 0 w 4459941"/>
                  <a:gd name="connsiteY19" fmla="*/ 1569660 h 1569660"/>
                  <a:gd name="connsiteX20" fmla="*/ 0 w 4459941"/>
                  <a:gd name="connsiteY20" fmla="*/ 1046440 h 1569660"/>
                  <a:gd name="connsiteX21" fmla="*/ 0 w 4459941"/>
                  <a:gd name="connsiteY21" fmla="*/ 570310 h 1569660"/>
                  <a:gd name="connsiteX22" fmla="*/ 0 w 4459941"/>
                  <a:gd name="connsiteY22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59941" h="1569660" fill="none" extrusionOk="0">
                    <a:moveTo>
                      <a:pt x="0" y="0"/>
                    </a:moveTo>
                    <a:cubicBezTo>
                      <a:pt x="247062" y="-24493"/>
                      <a:pt x="367147" y="35936"/>
                      <a:pt x="512893" y="0"/>
                    </a:cubicBezTo>
                    <a:cubicBezTo>
                      <a:pt x="658639" y="-35936"/>
                      <a:pt x="724846" y="1885"/>
                      <a:pt x="936588" y="0"/>
                    </a:cubicBezTo>
                    <a:cubicBezTo>
                      <a:pt x="1148330" y="-1885"/>
                      <a:pt x="1424244" y="20553"/>
                      <a:pt x="1583279" y="0"/>
                    </a:cubicBezTo>
                    <a:cubicBezTo>
                      <a:pt x="1742314" y="-20553"/>
                      <a:pt x="1889371" y="55911"/>
                      <a:pt x="2185371" y="0"/>
                    </a:cubicBezTo>
                    <a:cubicBezTo>
                      <a:pt x="2481371" y="-55911"/>
                      <a:pt x="2431417" y="34763"/>
                      <a:pt x="2653665" y="0"/>
                    </a:cubicBezTo>
                    <a:cubicBezTo>
                      <a:pt x="2875913" y="-34763"/>
                      <a:pt x="3013754" y="45371"/>
                      <a:pt x="3121959" y="0"/>
                    </a:cubicBezTo>
                    <a:cubicBezTo>
                      <a:pt x="3230164" y="-45371"/>
                      <a:pt x="3481840" y="64209"/>
                      <a:pt x="3679451" y="0"/>
                    </a:cubicBezTo>
                    <a:cubicBezTo>
                      <a:pt x="3877062" y="-64209"/>
                      <a:pt x="4151584" y="78420"/>
                      <a:pt x="4459941" y="0"/>
                    </a:cubicBezTo>
                    <a:cubicBezTo>
                      <a:pt x="4486004" y="174006"/>
                      <a:pt x="4410331" y="311951"/>
                      <a:pt x="4459941" y="507523"/>
                    </a:cubicBezTo>
                    <a:cubicBezTo>
                      <a:pt x="4509551" y="703095"/>
                      <a:pt x="4407956" y="819896"/>
                      <a:pt x="4459941" y="1046440"/>
                    </a:cubicBezTo>
                    <a:cubicBezTo>
                      <a:pt x="4511926" y="1272984"/>
                      <a:pt x="4398059" y="1442741"/>
                      <a:pt x="4459941" y="1569660"/>
                    </a:cubicBezTo>
                    <a:cubicBezTo>
                      <a:pt x="4277019" y="1586365"/>
                      <a:pt x="4078888" y="1554974"/>
                      <a:pt x="3947048" y="1569660"/>
                    </a:cubicBezTo>
                    <a:cubicBezTo>
                      <a:pt x="3815208" y="1584346"/>
                      <a:pt x="3708474" y="1563317"/>
                      <a:pt x="3523353" y="1569660"/>
                    </a:cubicBezTo>
                    <a:cubicBezTo>
                      <a:pt x="3338233" y="1576003"/>
                      <a:pt x="3270885" y="1531010"/>
                      <a:pt x="3055060" y="1569660"/>
                    </a:cubicBezTo>
                    <a:cubicBezTo>
                      <a:pt x="2839235" y="1608310"/>
                      <a:pt x="2738006" y="1537504"/>
                      <a:pt x="2497567" y="1569660"/>
                    </a:cubicBezTo>
                    <a:cubicBezTo>
                      <a:pt x="2257128" y="1601816"/>
                      <a:pt x="2197693" y="1516159"/>
                      <a:pt x="1984674" y="1569660"/>
                    </a:cubicBezTo>
                    <a:cubicBezTo>
                      <a:pt x="1771655" y="1623161"/>
                      <a:pt x="1679505" y="1565432"/>
                      <a:pt x="1516380" y="1569660"/>
                    </a:cubicBezTo>
                    <a:cubicBezTo>
                      <a:pt x="1353255" y="1573888"/>
                      <a:pt x="1141732" y="1534359"/>
                      <a:pt x="958887" y="1569660"/>
                    </a:cubicBezTo>
                    <a:cubicBezTo>
                      <a:pt x="776042" y="1604961"/>
                      <a:pt x="429828" y="1519716"/>
                      <a:pt x="0" y="1569660"/>
                    </a:cubicBezTo>
                    <a:cubicBezTo>
                      <a:pt x="-32635" y="1332246"/>
                      <a:pt x="59728" y="1245131"/>
                      <a:pt x="0" y="1046440"/>
                    </a:cubicBezTo>
                    <a:cubicBezTo>
                      <a:pt x="-59728" y="847749"/>
                      <a:pt x="23579" y="778297"/>
                      <a:pt x="0" y="570310"/>
                    </a:cubicBezTo>
                    <a:cubicBezTo>
                      <a:pt x="-23579" y="362323"/>
                      <a:pt x="18703" y="282564"/>
                      <a:pt x="0" y="0"/>
                    </a:cubicBezTo>
                    <a:close/>
                  </a:path>
                  <a:path w="4459941" h="1569660" stroke="0" extrusionOk="0">
                    <a:moveTo>
                      <a:pt x="0" y="0"/>
                    </a:moveTo>
                    <a:cubicBezTo>
                      <a:pt x="204758" y="-52879"/>
                      <a:pt x="329442" y="41668"/>
                      <a:pt x="468294" y="0"/>
                    </a:cubicBezTo>
                    <a:cubicBezTo>
                      <a:pt x="607146" y="-41668"/>
                      <a:pt x="918331" y="64000"/>
                      <a:pt x="1070386" y="0"/>
                    </a:cubicBezTo>
                    <a:cubicBezTo>
                      <a:pt x="1222441" y="-64000"/>
                      <a:pt x="1514960" y="61986"/>
                      <a:pt x="1672478" y="0"/>
                    </a:cubicBezTo>
                    <a:cubicBezTo>
                      <a:pt x="1829996" y="-61986"/>
                      <a:pt x="2005766" y="1477"/>
                      <a:pt x="2185371" y="0"/>
                    </a:cubicBezTo>
                    <a:cubicBezTo>
                      <a:pt x="2364976" y="-1477"/>
                      <a:pt x="2680174" y="29861"/>
                      <a:pt x="2832063" y="0"/>
                    </a:cubicBezTo>
                    <a:cubicBezTo>
                      <a:pt x="2983952" y="-29861"/>
                      <a:pt x="3257291" y="7225"/>
                      <a:pt x="3478754" y="0"/>
                    </a:cubicBezTo>
                    <a:cubicBezTo>
                      <a:pt x="3700217" y="-7225"/>
                      <a:pt x="3978765" y="6975"/>
                      <a:pt x="4459941" y="0"/>
                    </a:cubicBezTo>
                    <a:cubicBezTo>
                      <a:pt x="4486812" y="215114"/>
                      <a:pt x="4410559" y="301011"/>
                      <a:pt x="4459941" y="523220"/>
                    </a:cubicBezTo>
                    <a:cubicBezTo>
                      <a:pt x="4509323" y="745429"/>
                      <a:pt x="4404641" y="813597"/>
                      <a:pt x="4459941" y="999350"/>
                    </a:cubicBezTo>
                    <a:cubicBezTo>
                      <a:pt x="4515241" y="1185103"/>
                      <a:pt x="4456827" y="1343188"/>
                      <a:pt x="4459941" y="1569660"/>
                    </a:cubicBezTo>
                    <a:cubicBezTo>
                      <a:pt x="4352797" y="1585193"/>
                      <a:pt x="4124166" y="1532796"/>
                      <a:pt x="3947048" y="1569660"/>
                    </a:cubicBezTo>
                    <a:cubicBezTo>
                      <a:pt x="3769930" y="1606524"/>
                      <a:pt x="3611338" y="1538256"/>
                      <a:pt x="3523353" y="1569660"/>
                    </a:cubicBezTo>
                    <a:cubicBezTo>
                      <a:pt x="3435368" y="1601064"/>
                      <a:pt x="3138095" y="1556828"/>
                      <a:pt x="3010460" y="1569660"/>
                    </a:cubicBezTo>
                    <a:cubicBezTo>
                      <a:pt x="2882825" y="1582492"/>
                      <a:pt x="2632325" y="1521788"/>
                      <a:pt x="2408368" y="1569660"/>
                    </a:cubicBezTo>
                    <a:cubicBezTo>
                      <a:pt x="2184411" y="1617532"/>
                      <a:pt x="2177570" y="1562751"/>
                      <a:pt x="1984674" y="1569660"/>
                    </a:cubicBezTo>
                    <a:cubicBezTo>
                      <a:pt x="1791778" y="1576569"/>
                      <a:pt x="1621038" y="1526145"/>
                      <a:pt x="1382582" y="1569660"/>
                    </a:cubicBezTo>
                    <a:cubicBezTo>
                      <a:pt x="1144126" y="1613175"/>
                      <a:pt x="1063682" y="1568496"/>
                      <a:pt x="780490" y="1569660"/>
                    </a:cubicBezTo>
                    <a:cubicBezTo>
                      <a:pt x="497298" y="1570824"/>
                      <a:pt x="368602" y="1500259"/>
                      <a:pt x="0" y="1569660"/>
                    </a:cubicBezTo>
                    <a:cubicBezTo>
                      <a:pt x="-39652" y="1418010"/>
                      <a:pt x="10870" y="1277384"/>
                      <a:pt x="0" y="1046440"/>
                    </a:cubicBezTo>
                    <a:cubicBezTo>
                      <a:pt x="-10870" y="815496"/>
                      <a:pt x="53600" y="780786"/>
                      <a:pt x="0" y="554613"/>
                    </a:cubicBezTo>
                    <a:cubicBezTo>
                      <a:pt x="-53600" y="328440"/>
                      <a:pt x="47141" y="25764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IW</m:t>
                        </m:r>
                      </m:sub>
                    </m:sSub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a prime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07748"/>
                <a:ext cx="4459941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459941"/>
                          <a:gd name="connsiteY0" fmla="*/ 0 h 1569660"/>
                          <a:gd name="connsiteX1" fmla="*/ 512893 w 4459941"/>
                          <a:gd name="connsiteY1" fmla="*/ 0 h 1569660"/>
                          <a:gd name="connsiteX2" fmla="*/ 936588 w 4459941"/>
                          <a:gd name="connsiteY2" fmla="*/ 0 h 1569660"/>
                          <a:gd name="connsiteX3" fmla="*/ 1583279 w 4459941"/>
                          <a:gd name="connsiteY3" fmla="*/ 0 h 1569660"/>
                          <a:gd name="connsiteX4" fmla="*/ 2185371 w 4459941"/>
                          <a:gd name="connsiteY4" fmla="*/ 0 h 1569660"/>
                          <a:gd name="connsiteX5" fmla="*/ 2653665 w 4459941"/>
                          <a:gd name="connsiteY5" fmla="*/ 0 h 1569660"/>
                          <a:gd name="connsiteX6" fmla="*/ 3121959 w 4459941"/>
                          <a:gd name="connsiteY6" fmla="*/ 0 h 1569660"/>
                          <a:gd name="connsiteX7" fmla="*/ 3679451 w 4459941"/>
                          <a:gd name="connsiteY7" fmla="*/ 0 h 1569660"/>
                          <a:gd name="connsiteX8" fmla="*/ 4459941 w 4459941"/>
                          <a:gd name="connsiteY8" fmla="*/ 0 h 1569660"/>
                          <a:gd name="connsiteX9" fmla="*/ 4459941 w 4459941"/>
                          <a:gd name="connsiteY9" fmla="*/ 507523 h 1569660"/>
                          <a:gd name="connsiteX10" fmla="*/ 4459941 w 4459941"/>
                          <a:gd name="connsiteY10" fmla="*/ 1046440 h 1569660"/>
                          <a:gd name="connsiteX11" fmla="*/ 4459941 w 4459941"/>
                          <a:gd name="connsiteY11" fmla="*/ 1569660 h 1569660"/>
                          <a:gd name="connsiteX12" fmla="*/ 3947048 w 4459941"/>
                          <a:gd name="connsiteY12" fmla="*/ 1569660 h 1569660"/>
                          <a:gd name="connsiteX13" fmla="*/ 3523353 w 4459941"/>
                          <a:gd name="connsiteY13" fmla="*/ 1569660 h 1569660"/>
                          <a:gd name="connsiteX14" fmla="*/ 3055060 w 4459941"/>
                          <a:gd name="connsiteY14" fmla="*/ 1569660 h 1569660"/>
                          <a:gd name="connsiteX15" fmla="*/ 2497567 w 4459941"/>
                          <a:gd name="connsiteY15" fmla="*/ 1569660 h 1569660"/>
                          <a:gd name="connsiteX16" fmla="*/ 1984674 w 4459941"/>
                          <a:gd name="connsiteY16" fmla="*/ 1569660 h 1569660"/>
                          <a:gd name="connsiteX17" fmla="*/ 1516380 w 4459941"/>
                          <a:gd name="connsiteY17" fmla="*/ 1569660 h 1569660"/>
                          <a:gd name="connsiteX18" fmla="*/ 958887 w 4459941"/>
                          <a:gd name="connsiteY18" fmla="*/ 1569660 h 1569660"/>
                          <a:gd name="connsiteX19" fmla="*/ 0 w 4459941"/>
                          <a:gd name="connsiteY19" fmla="*/ 1569660 h 1569660"/>
                          <a:gd name="connsiteX20" fmla="*/ 0 w 4459941"/>
                          <a:gd name="connsiteY20" fmla="*/ 1046440 h 1569660"/>
                          <a:gd name="connsiteX21" fmla="*/ 0 w 4459941"/>
                          <a:gd name="connsiteY21" fmla="*/ 570310 h 1569660"/>
                          <a:gd name="connsiteX22" fmla="*/ 0 w 4459941"/>
                          <a:gd name="connsiteY22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4459941" h="1569660" fill="none" extrusionOk="0">
                            <a:moveTo>
                              <a:pt x="0" y="0"/>
                            </a:moveTo>
                            <a:cubicBezTo>
                              <a:pt x="247062" y="-24493"/>
                              <a:pt x="367147" y="35936"/>
                              <a:pt x="512893" y="0"/>
                            </a:cubicBezTo>
                            <a:cubicBezTo>
                              <a:pt x="658639" y="-35936"/>
                              <a:pt x="724846" y="1885"/>
                              <a:pt x="936588" y="0"/>
                            </a:cubicBezTo>
                            <a:cubicBezTo>
                              <a:pt x="1148330" y="-1885"/>
                              <a:pt x="1424244" y="20553"/>
                              <a:pt x="1583279" y="0"/>
                            </a:cubicBezTo>
                            <a:cubicBezTo>
                              <a:pt x="1742314" y="-20553"/>
                              <a:pt x="1889371" y="55911"/>
                              <a:pt x="2185371" y="0"/>
                            </a:cubicBezTo>
                            <a:cubicBezTo>
                              <a:pt x="2481371" y="-55911"/>
                              <a:pt x="2431417" y="34763"/>
                              <a:pt x="2653665" y="0"/>
                            </a:cubicBezTo>
                            <a:cubicBezTo>
                              <a:pt x="2875913" y="-34763"/>
                              <a:pt x="3013754" y="45371"/>
                              <a:pt x="3121959" y="0"/>
                            </a:cubicBezTo>
                            <a:cubicBezTo>
                              <a:pt x="3230164" y="-45371"/>
                              <a:pt x="3481840" y="64209"/>
                              <a:pt x="3679451" y="0"/>
                            </a:cubicBezTo>
                            <a:cubicBezTo>
                              <a:pt x="3877062" y="-64209"/>
                              <a:pt x="4151584" y="78420"/>
                              <a:pt x="4459941" y="0"/>
                            </a:cubicBezTo>
                            <a:cubicBezTo>
                              <a:pt x="4486004" y="174006"/>
                              <a:pt x="4410331" y="311951"/>
                              <a:pt x="4459941" y="507523"/>
                            </a:cubicBezTo>
                            <a:cubicBezTo>
                              <a:pt x="4509551" y="703095"/>
                              <a:pt x="4407956" y="819896"/>
                              <a:pt x="4459941" y="1046440"/>
                            </a:cubicBezTo>
                            <a:cubicBezTo>
                              <a:pt x="4511926" y="1272984"/>
                              <a:pt x="4398059" y="1442741"/>
                              <a:pt x="4459941" y="1569660"/>
                            </a:cubicBezTo>
                            <a:cubicBezTo>
                              <a:pt x="4277019" y="1586365"/>
                              <a:pt x="4078888" y="1554974"/>
                              <a:pt x="3947048" y="1569660"/>
                            </a:cubicBezTo>
                            <a:cubicBezTo>
                              <a:pt x="3815208" y="1584346"/>
                              <a:pt x="3708474" y="1563317"/>
                              <a:pt x="3523353" y="1569660"/>
                            </a:cubicBezTo>
                            <a:cubicBezTo>
                              <a:pt x="3338233" y="1576003"/>
                              <a:pt x="3270885" y="1531010"/>
                              <a:pt x="3055060" y="1569660"/>
                            </a:cubicBezTo>
                            <a:cubicBezTo>
                              <a:pt x="2839235" y="1608310"/>
                              <a:pt x="2738006" y="1537504"/>
                              <a:pt x="2497567" y="1569660"/>
                            </a:cubicBezTo>
                            <a:cubicBezTo>
                              <a:pt x="2257128" y="1601816"/>
                              <a:pt x="2197693" y="1516159"/>
                              <a:pt x="1984674" y="1569660"/>
                            </a:cubicBezTo>
                            <a:cubicBezTo>
                              <a:pt x="1771655" y="1623161"/>
                              <a:pt x="1679505" y="1565432"/>
                              <a:pt x="1516380" y="1569660"/>
                            </a:cubicBezTo>
                            <a:cubicBezTo>
                              <a:pt x="1353255" y="1573888"/>
                              <a:pt x="1141732" y="1534359"/>
                              <a:pt x="958887" y="1569660"/>
                            </a:cubicBezTo>
                            <a:cubicBezTo>
                              <a:pt x="776042" y="1604961"/>
                              <a:pt x="429828" y="1519716"/>
                              <a:pt x="0" y="1569660"/>
                            </a:cubicBezTo>
                            <a:cubicBezTo>
                              <a:pt x="-32635" y="1332246"/>
                              <a:pt x="59728" y="1245131"/>
                              <a:pt x="0" y="1046440"/>
                            </a:cubicBezTo>
                            <a:cubicBezTo>
                              <a:pt x="-59728" y="847749"/>
                              <a:pt x="23579" y="778297"/>
                              <a:pt x="0" y="570310"/>
                            </a:cubicBezTo>
                            <a:cubicBezTo>
                              <a:pt x="-23579" y="362323"/>
                              <a:pt x="18703" y="282564"/>
                              <a:pt x="0" y="0"/>
                            </a:cubicBezTo>
                            <a:close/>
                          </a:path>
                          <a:path w="4459941" h="1569660" stroke="0" extrusionOk="0">
                            <a:moveTo>
                              <a:pt x="0" y="0"/>
                            </a:moveTo>
                            <a:cubicBezTo>
                              <a:pt x="204758" y="-52879"/>
                              <a:pt x="329442" y="41668"/>
                              <a:pt x="468294" y="0"/>
                            </a:cubicBezTo>
                            <a:cubicBezTo>
                              <a:pt x="607146" y="-41668"/>
                              <a:pt x="918331" y="64000"/>
                              <a:pt x="1070386" y="0"/>
                            </a:cubicBezTo>
                            <a:cubicBezTo>
                              <a:pt x="1222441" y="-64000"/>
                              <a:pt x="1514960" y="61986"/>
                              <a:pt x="1672478" y="0"/>
                            </a:cubicBezTo>
                            <a:cubicBezTo>
                              <a:pt x="1829996" y="-61986"/>
                              <a:pt x="2005766" y="1477"/>
                              <a:pt x="2185371" y="0"/>
                            </a:cubicBezTo>
                            <a:cubicBezTo>
                              <a:pt x="2364976" y="-1477"/>
                              <a:pt x="2680174" y="29861"/>
                              <a:pt x="2832063" y="0"/>
                            </a:cubicBezTo>
                            <a:cubicBezTo>
                              <a:pt x="2983952" y="-29861"/>
                              <a:pt x="3257291" y="7225"/>
                              <a:pt x="3478754" y="0"/>
                            </a:cubicBezTo>
                            <a:cubicBezTo>
                              <a:pt x="3700217" y="-7225"/>
                              <a:pt x="3978765" y="6975"/>
                              <a:pt x="4459941" y="0"/>
                            </a:cubicBezTo>
                            <a:cubicBezTo>
                              <a:pt x="4486812" y="215114"/>
                              <a:pt x="4410559" y="301011"/>
                              <a:pt x="4459941" y="523220"/>
                            </a:cubicBezTo>
                            <a:cubicBezTo>
                              <a:pt x="4509323" y="745429"/>
                              <a:pt x="4404641" y="813597"/>
                              <a:pt x="4459941" y="999350"/>
                            </a:cubicBezTo>
                            <a:cubicBezTo>
                              <a:pt x="4515241" y="1185103"/>
                              <a:pt x="4456827" y="1343188"/>
                              <a:pt x="4459941" y="1569660"/>
                            </a:cubicBezTo>
                            <a:cubicBezTo>
                              <a:pt x="4352797" y="1585193"/>
                              <a:pt x="4124166" y="1532796"/>
                              <a:pt x="3947048" y="1569660"/>
                            </a:cubicBezTo>
                            <a:cubicBezTo>
                              <a:pt x="3769930" y="1606524"/>
                              <a:pt x="3611338" y="1538256"/>
                              <a:pt x="3523353" y="1569660"/>
                            </a:cubicBezTo>
                            <a:cubicBezTo>
                              <a:pt x="3435368" y="1601064"/>
                              <a:pt x="3138095" y="1556828"/>
                              <a:pt x="3010460" y="1569660"/>
                            </a:cubicBezTo>
                            <a:cubicBezTo>
                              <a:pt x="2882825" y="1582492"/>
                              <a:pt x="2632325" y="1521788"/>
                              <a:pt x="2408368" y="1569660"/>
                            </a:cubicBezTo>
                            <a:cubicBezTo>
                              <a:pt x="2184411" y="1617532"/>
                              <a:pt x="2177570" y="1562751"/>
                              <a:pt x="1984674" y="1569660"/>
                            </a:cubicBezTo>
                            <a:cubicBezTo>
                              <a:pt x="1791778" y="1576569"/>
                              <a:pt x="1621038" y="1526145"/>
                              <a:pt x="1382582" y="1569660"/>
                            </a:cubicBezTo>
                            <a:cubicBezTo>
                              <a:pt x="1144126" y="1613175"/>
                              <a:pt x="1063682" y="1568496"/>
                              <a:pt x="780490" y="1569660"/>
                            </a:cubicBezTo>
                            <a:cubicBezTo>
                              <a:pt x="497298" y="1570824"/>
                              <a:pt x="368602" y="1500259"/>
                              <a:pt x="0" y="1569660"/>
                            </a:cubicBezTo>
                            <a:cubicBezTo>
                              <a:pt x="-39652" y="1418010"/>
                              <a:pt x="10870" y="1277384"/>
                              <a:pt x="0" y="1046440"/>
                            </a:cubicBezTo>
                            <a:cubicBezTo>
                              <a:pt x="-10870" y="815496"/>
                              <a:pt x="53600" y="780786"/>
                              <a:pt x="0" y="554613"/>
                            </a:cubicBezTo>
                            <a:cubicBezTo>
                              <a:pt x="-53600" y="328440"/>
                              <a:pt x="47141" y="25764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5790241" y="2009519"/>
                <a:ext cx="5361853" cy="8560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 Hypothesis:</a:t>
                </a:r>
                <a:b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Boolean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41" y="2009519"/>
                <a:ext cx="5361853" cy="856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5790241" y="3258895"/>
                <a:ext cx="5361853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hypothesis,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hits every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property that is </a:t>
                </a:r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decide</a:t>
                </a:r>
              </a:p>
              <a:p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particular,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prime!</a:t>
                </a:r>
                <a:endParaRPr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41" y="3258895"/>
                <a:ext cx="5361853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5790241" y="5221928"/>
                <a:ext cx="5361853" cy="8309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 [LY’22]: </a:t>
                </a:r>
                <a:endParaRPr lang="en-US" altLang="zh-CN" sz="2400" b="1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size circuits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241" y="5221928"/>
                <a:ext cx="5361853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E6AEA2BF-4E34-9774-3E09-741CF1DBE6B6}"/>
              </a:ext>
            </a:extLst>
          </p:cNvPr>
          <p:cNvSpPr txBox="1"/>
          <p:nvPr/>
        </p:nvSpPr>
        <p:spPr>
          <a:xfrm>
            <a:off x="838200" y="4852596"/>
            <a:ext cx="4459941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IW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conjectured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find a prime, but we seem very far from proving this hypothesis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6DF3D1-07E0-A6E0-39AA-F96B4903A4FB}"/>
                  </a:ext>
                </a:extLst>
              </p:cNvPr>
              <p:cNvSpPr txBox="1"/>
              <p:nvPr/>
            </p:nvSpPr>
            <p:spPr>
              <a:xfrm>
                <a:off x="775447" y="1918592"/>
                <a:ext cx="5320553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IW</m:t>
                        </m:r>
                        <m:r>
                          <a:rPr lang="en-US" altLang="zh-CN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The generator from [IW97]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A6DF3D1-07E0-A6E0-39AA-F96B4903A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47" y="1918592"/>
                <a:ext cx="5320553" cy="453137"/>
              </a:xfrm>
              <a:prstGeom prst="rect">
                <a:avLst/>
              </a:prstGeom>
              <a:blipFill>
                <a:blip r:embed="rId7"/>
                <a:stretch>
                  <a:fillRect l="-229" b="-189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13FBA23-DE83-8125-C143-BDDD28C03CA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67A4A-AD51-EF9B-E719-092C16963FCC}"/>
              </a:ext>
            </a:extLst>
          </p:cNvPr>
          <p:cNvSpPr txBox="1"/>
          <p:nvPr/>
        </p:nvSpPr>
        <p:spPr>
          <a:xfrm>
            <a:off x="1347878" y="1966825"/>
            <a:ext cx="308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⊆</a:t>
            </a:r>
          </a:p>
        </p:txBody>
      </p:sp>
    </p:spTree>
    <p:extLst>
      <p:ext uri="{BB962C8B-B14F-4D97-AF65-F5344CB8AC3E}">
        <p14:creationId xmlns:p14="http://schemas.microsoft.com/office/powerpoint/2010/main" val="118816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55" y="183495"/>
            <a:ext cx="9761794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0BFB1B-E81D-1A59-A4E1-92D30D9C5C40}"/>
              </a:ext>
            </a:extLst>
          </p:cNvPr>
          <p:cNvSpPr txBox="1"/>
          <p:nvPr/>
        </p:nvSpPr>
        <p:spPr>
          <a:xfrm>
            <a:off x="1058606" y="3546948"/>
            <a:ext cx="3567180" cy="461665"/>
          </a:xfrm>
          <a:custGeom>
            <a:avLst/>
            <a:gdLst>
              <a:gd name="connsiteX0" fmla="*/ 0 w 3567180"/>
              <a:gd name="connsiteY0" fmla="*/ 0 h 461665"/>
              <a:gd name="connsiteX1" fmla="*/ 594530 w 3567180"/>
              <a:gd name="connsiteY1" fmla="*/ 0 h 461665"/>
              <a:gd name="connsiteX2" fmla="*/ 1082045 w 3567180"/>
              <a:gd name="connsiteY2" fmla="*/ 0 h 461665"/>
              <a:gd name="connsiteX3" fmla="*/ 1676575 w 3567180"/>
              <a:gd name="connsiteY3" fmla="*/ 0 h 461665"/>
              <a:gd name="connsiteX4" fmla="*/ 2199761 w 3567180"/>
              <a:gd name="connsiteY4" fmla="*/ 0 h 461665"/>
              <a:gd name="connsiteX5" fmla="*/ 2865635 w 3567180"/>
              <a:gd name="connsiteY5" fmla="*/ 0 h 461665"/>
              <a:gd name="connsiteX6" fmla="*/ 3567180 w 3567180"/>
              <a:gd name="connsiteY6" fmla="*/ 0 h 461665"/>
              <a:gd name="connsiteX7" fmla="*/ 3567180 w 3567180"/>
              <a:gd name="connsiteY7" fmla="*/ 461665 h 461665"/>
              <a:gd name="connsiteX8" fmla="*/ 3043994 w 3567180"/>
              <a:gd name="connsiteY8" fmla="*/ 461665 h 461665"/>
              <a:gd name="connsiteX9" fmla="*/ 2556479 w 3567180"/>
              <a:gd name="connsiteY9" fmla="*/ 461665 h 461665"/>
              <a:gd name="connsiteX10" fmla="*/ 1997621 w 3567180"/>
              <a:gd name="connsiteY10" fmla="*/ 461665 h 461665"/>
              <a:gd name="connsiteX11" fmla="*/ 1403091 w 3567180"/>
              <a:gd name="connsiteY11" fmla="*/ 461665 h 461665"/>
              <a:gd name="connsiteX12" fmla="*/ 915576 w 3567180"/>
              <a:gd name="connsiteY12" fmla="*/ 461665 h 461665"/>
              <a:gd name="connsiteX13" fmla="*/ 0 w 3567180"/>
              <a:gd name="connsiteY13" fmla="*/ 461665 h 461665"/>
              <a:gd name="connsiteX14" fmla="*/ 0 w 3567180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7180" h="461665" fill="none" extrusionOk="0">
                <a:moveTo>
                  <a:pt x="0" y="0"/>
                </a:moveTo>
                <a:cubicBezTo>
                  <a:pt x="154964" y="-11799"/>
                  <a:pt x="313612" y="45191"/>
                  <a:pt x="594530" y="0"/>
                </a:cubicBezTo>
                <a:cubicBezTo>
                  <a:pt x="875448" y="-45191"/>
                  <a:pt x="983058" y="55399"/>
                  <a:pt x="1082045" y="0"/>
                </a:cubicBezTo>
                <a:cubicBezTo>
                  <a:pt x="1181033" y="-55399"/>
                  <a:pt x="1466575" y="49490"/>
                  <a:pt x="1676575" y="0"/>
                </a:cubicBezTo>
                <a:cubicBezTo>
                  <a:pt x="1886575" y="-49490"/>
                  <a:pt x="2025328" y="6817"/>
                  <a:pt x="2199761" y="0"/>
                </a:cubicBezTo>
                <a:cubicBezTo>
                  <a:pt x="2374194" y="-6817"/>
                  <a:pt x="2620653" y="73577"/>
                  <a:pt x="2865635" y="0"/>
                </a:cubicBezTo>
                <a:cubicBezTo>
                  <a:pt x="3110617" y="-73577"/>
                  <a:pt x="3422742" y="25769"/>
                  <a:pt x="3567180" y="0"/>
                </a:cubicBezTo>
                <a:cubicBezTo>
                  <a:pt x="3579976" y="122953"/>
                  <a:pt x="3539950" y="348005"/>
                  <a:pt x="3567180" y="461665"/>
                </a:cubicBezTo>
                <a:cubicBezTo>
                  <a:pt x="3361277" y="500672"/>
                  <a:pt x="3242581" y="425242"/>
                  <a:pt x="3043994" y="461665"/>
                </a:cubicBezTo>
                <a:cubicBezTo>
                  <a:pt x="2845407" y="498088"/>
                  <a:pt x="2659802" y="416770"/>
                  <a:pt x="2556479" y="461665"/>
                </a:cubicBezTo>
                <a:cubicBezTo>
                  <a:pt x="2453156" y="506560"/>
                  <a:pt x="2178026" y="396651"/>
                  <a:pt x="1997621" y="461665"/>
                </a:cubicBezTo>
                <a:cubicBezTo>
                  <a:pt x="1817216" y="526679"/>
                  <a:pt x="1583883" y="420965"/>
                  <a:pt x="1403091" y="461665"/>
                </a:cubicBezTo>
                <a:cubicBezTo>
                  <a:pt x="1222299" y="502365"/>
                  <a:pt x="1069955" y="404253"/>
                  <a:pt x="915576" y="461665"/>
                </a:cubicBezTo>
                <a:cubicBezTo>
                  <a:pt x="761197" y="519077"/>
                  <a:pt x="304286" y="414638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567180" h="461665" stroke="0" extrusionOk="0">
                <a:moveTo>
                  <a:pt x="0" y="0"/>
                </a:moveTo>
                <a:cubicBezTo>
                  <a:pt x="197715" y="-21486"/>
                  <a:pt x="350682" y="12675"/>
                  <a:pt x="523186" y="0"/>
                </a:cubicBezTo>
                <a:cubicBezTo>
                  <a:pt x="695690" y="-12675"/>
                  <a:pt x="845845" y="61094"/>
                  <a:pt x="1153388" y="0"/>
                </a:cubicBezTo>
                <a:cubicBezTo>
                  <a:pt x="1460931" y="-61094"/>
                  <a:pt x="1619037" y="54307"/>
                  <a:pt x="1783590" y="0"/>
                </a:cubicBezTo>
                <a:cubicBezTo>
                  <a:pt x="1948143" y="-54307"/>
                  <a:pt x="2188261" y="4401"/>
                  <a:pt x="2342448" y="0"/>
                </a:cubicBezTo>
                <a:cubicBezTo>
                  <a:pt x="2496635" y="-4401"/>
                  <a:pt x="2709996" y="5958"/>
                  <a:pt x="3008322" y="0"/>
                </a:cubicBezTo>
                <a:cubicBezTo>
                  <a:pt x="3306648" y="-5958"/>
                  <a:pt x="3406423" y="44586"/>
                  <a:pt x="3567180" y="0"/>
                </a:cubicBezTo>
                <a:cubicBezTo>
                  <a:pt x="3615186" y="99622"/>
                  <a:pt x="3561730" y="286673"/>
                  <a:pt x="3567180" y="461665"/>
                </a:cubicBezTo>
                <a:cubicBezTo>
                  <a:pt x="3325394" y="483088"/>
                  <a:pt x="3278317" y="409521"/>
                  <a:pt x="3043994" y="461665"/>
                </a:cubicBezTo>
                <a:cubicBezTo>
                  <a:pt x="2809671" y="513809"/>
                  <a:pt x="2644381" y="398565"/>
                  <a:pt x="2413792" y="461665"/>
                </a:cubicBezTo>
                <a:cubicBezTo>
                  <a:pt x="2183203" y="524765"/>
                  <a:pt x="2005927" y="443452"/>
                  <a:pt x="1890605" y="461665"/>
                </a:cubicBezTo>
                <a:cubicBezTo>
                  <a:pt x="1775283" y="479878"/>
                  <a:pt x="1499282" y="445769"/>
                  <a:pt x="1296075" y="461665"/>
                </a:cubicBezTo>
                <a:cubicBezTo>
                  <a:pt x="1092868" y="477561"/>
                  <a:pt x="1004079" y="429796"/>
                  <a:pt x="808561" y="461665"/>
                </a:cubicBezTo>
                <a:cubicBezTo>
                  <a:pt x="613043" y="493534"/>
                  <a:pt x="246717" y="441637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latin typeface="Consolas" panose="020B0609020204030204" pitchFamily="49" charset="0"/>
                <a:cs typeface="Arial" panose="020B0604020202020204" pitchFamily="34" charset="0"/>
              </a:rPr>
              <a:t>State of the art</a:t>
            </a:r>
            <a:endParaRPr lang="en-US" altLang="zh-CN" sz="2400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A4C9F0-145A-C08B-FC64-01FCFA31A283}"/>
                  </a:ext>
                </a:extLst>
              </p:cNvPr>
              <p:cNvSpPr txBox="1"/>
              <p:nvPr/>
            </p:nvSpPr>
            <p:spPr>
              <a:xfrm>
                <a:off x="5176723" y="3609000"/>
                <a:ext cx="5562993" cy="3724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Time Complexity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0.5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A4C9F0-145A-C08B-FC64-01FCFA31A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723" y="3609000"/>
                <a:ext cx="5562993" cy="372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C84E992-688F-FCA4-D572-FE15A0C17C71}"/>
              </a:ext>
            </a:extLst>
          </p:cNvPr>
          <p:cNvSpPr txBox="1"/>
          <p:nvPr/>
        </p:nvSpPr>
        <p:spPr>
          <a:xfrm>
            <a:off x="1058606" y="2604149"/>
            <a:ext cx="3567181" cy="461665"/>
          </a:xfrm>
          <a:custGeom>
            <a:avLst/>
            <a:gdLst>
              <a:gd name="connsiteX0" fmla="*/ 0 w 3567181"/>
              <a:gd name="connsiteY0" fmla="*/ 0 h 461665"/>
              <a:gd name="connsiteX1" fmla="*/ 594530 w 3567181"/>
              <a:gd name="connsiteY1" fmla="*/ 0 h 461665"/>
              <a:gd name="connsiteX2" fmla="*/ 1082045 w 3567181"/>
              <a:gd name="connsiteY2" fmla="*/ 0 h 461665"/>
              <a:gd name="connsiteX3" fmla="*/ 1676575 w 3567181"/>
              <a:gd name="connsiteY3" fmla="*/ 0 h 461665"/>
              <a:gd name="connsiteX4" fmla="*/ 2199762 w 3567181"/>
              <a:gd name="connsiteY4" fmla="*/ 0 h 461665"/>
              <a:gd name="connsiteX5" fmla="*/ 2865635 w 3567181"/>
              <a:gd name="connsiteY5" fmla="*/ 0 h 461665"/>
              <a:gd name="connsiteX6" fmla="*/ 3567181 w 3567181"/>
              <a:gd name="connsiteY6" fmla="*/ 0 h 461665"/>
              <a:gd name="connsiteX7" fmla="*/ 3567181 w 3567181"/>
              <a:gd name="connsiteY7" fmla="*/ 461665 h 461665"/>
              <a:gd name="connsiteX8" fmla="*/ 3043994 w 3567181"/>
              <a:gd name="connsiteY8" fmla="*/ 461665 h 461665"/>
              <a:gd name="connsiteX9" fmla="*/ 2556480 w 3567181"/>
              <a:gd name="connsiteY9" fmla="*/ 461665 h 461665"/>
              <a:gd name="connsiteX10" fmla="*/ 1997621 w 3567181"/>
              <a:gd name="connsiteY10" fmla="*/ 461665 h 461665"/>
              <a:gd name="connsiteX11" fmla="*/ 1403091 w 3567181"/>
              <a:gd name="connsiteY11" fmla="*/ 461665 h 461665"/>
              <a:gd name="connsiteX12" fmla="*/ 915576 w 3567181"/>
              <a:gd name="connsiteY12" fmla="*/ 461665 h 461665"/>
              <a:gd name="connsiteX13" fmla="*/ 0 w 3567181"/>
              <a:gd name="connsiteY13" fmla="*/ 461665 h 461665"/>
              <a:gd name="connsiteX14" fmla="*/ 0 w 3567181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7181" h="461665" fill="none" extrusionOk="0">
                <a:moveTo>
                  <a:pt x="0" y="0"/>
                </a:moveTo>
                <a:cubicBezTo>
                  <a:pt x="154964" y="-11799"/>
                  <a:pt x="313612" y="45191"/>
                  <a:pt x="594530" y="0"/>
                </a:cubicBezTo>
                <a:cubicBezTo>
                  <a:pt x="875448" y="-45191"/>
                  <a:pt x="983058" y="55399"/>
                  <a:pt x="1082045" y="0"/>
                </a:cubicBezTo>
                <a:cubicBezTo>
                  <a:pt x="1181033" y="-55399"/>
                  <a:pt x="1466575" y="49490"/>
                  <a:pt x="1676575" y="0"/>
                </a:cubicBezTo>
                <a:cubicBezTo>
                  <a:pt x="1886575" y="-49490"/>
                  <a:pt x="2024265" y="4933"/>
                  <a:pt x="2199762" y="0"/>
                </a:cubicBezTo>
                <a:cubicBezTo>
                  <a:pt x="2375259" y="-4933"/>
                  <a:pt x="2624895" y="78654"/>
                  <a:pt x="2865635" y="0"/>
                </a:cubicBezTo>
                <a:cubicBezTo>
                  <a:pt x="3106375" y="-78654"/>
                  <a:pt x="3417249" y="21094"/>
                  <a:pt x="3567181" y="0"/>
                </a:cubicBezTo>
                <a:cubicBezTo>
                  <a:pt x="3579977" y="122953"/>
                  <a:pt x="3539951" y="348005"/>
                  <a:pt x="3567181" y="461665"/>
                </a:cubicBezTo>
                <a:cubicBezTo>
                  <a:pt x="3369123" y="502246"/>
                  <a:pt x="3246285" y="432526"/>
                  <a:pt x="3043994" y="461665"/>
                </a:cubicBezTo>
                <a:cubicBezTo>
                  <a:pt x="2841703" y="490804"/>
                  <a:pt x="2657278" y="416739"/>
                  <a:pt x="2556480" y="461665"/>
                </a:cubicBezTo>
                <a:cubicBezTo>
                  <a:pt x="2455682" y="506591"/>
                  <a:pt x="2184172" y="402315"/>
                  <a:pt x="1997621" y="461665"/>
                </a:cubicBezTo>
                <a:cubicBezTo>
                  <a:pt x="1811070" y="521015"/>
                  <a:pt x="1583883" y="420965"/>
                  <a:pt x="1403091" y="461665"/>
                </a:cubicBezTo>
                <a:cubicBezTo>
                  <a:pt x="1222299" y="502365"/>
                  <a:pt x="1069955" y="404253"/>
                  <a:pt x="915576" y="461665"/>
                </a:cubicBezTo>
                <a:cubicBezTo>
                  <a:pt x="761197" y="519077"/>
                  <a:pt x="304286" y="414638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567181" h="461665" stroke="0" extrusionOk="0">
                <a:moveTo>
                  <a:pt x="0" y="0"/>
                </a:moveTo>
                <a:cubicBezTo>
                  <a:pt x="195798" y="-25384"/>
                  <a:pt x="344407" y="9110"/>
                  <a:pt x="523187" y="0"/>
                </a:cubicBezTo>
                <a:cubicBezTo>
                  <a:pt x="701967" y="-9110"/>
                  <a:pt x="845846" y="61094"/>
                  <a:pt x="1153389" y="0"/>
                </a:cubicBezTo>
                <a:cubicBezTo>
                  <a:pt x="1460932" y="-61094"/>
                  <a:pt x="1619038" y="54307"/>
                  <a:pt x="1783591" y="0"/>
                </a:cubicBezTo>
                <a:cubicBezTo>
                  <a:pt x="1948144" y="-54307"/>
                  <a:pt x="2188262" y="4401"/>
                  <a:pt x="2342449" y="0"/>
                </a:cubicBezTo>
                <a:cubicBezTo>
                  <a:pt x="2496636" y="-4401"/>
                  <a:pt x="2709997" y="5958"/>
                  <a:pt x="3008323" y="0"/>
                </a:cubicBezTo>
                <a:cubicBezTo>
                  <a:pt x="3306649" y="-5958"/>
                  <a:pt x="3406424" y="44586"/>
                  <a:pt x="3567181" y="0"/>
                </a:cubicBezTo>
                <a:cubicBezTo>
                  <a:pt x="3615187" y="99622"/>
                  <a:pt x="3561731" y="286673"/>
                  <a:pt x="3567181" y="461665"/>
                </a:cubicBezTo>
                <a:cubicBezTo>
                  <a:pt x="3332887" y="488392"/>
                  <a:pt x="3282367" y="410774"/>
                  <a:pt x="3043994" y="461665"/>
                </a:cubicBezTo>
                <a:cubicBezTo>
                  <a:pt x="2805621" y="512556"/>
                  <a:pt x="2644381" y="398565"/>
                  <a:pt x="2413792" y="461665"/>
                </a:cubicBezTo>
                <a:cubicBezTo>
                  <a:pt x="2183203" y="524765"/>
                  <a:pt x="1999641" y="436387"/>
                  <a:pt x="1890606" y="461665"/>
                </a:cubicBezTo>
                <a:cubicBezTo>
                  <a:pt x="1781571" y="486943"/>
                  <a:pt x="1499283" y="445769"/>
                  <a:pt x="1296076" y="461665"/>
                </a:cubicBezTo>
                <a:cubicBezTo>
                  <a:pt x="1092869" y="477561"/>
                  <a:pt x="1008478" y="435479"/>
                  <a:pt x="808561" y="461665"/>
                </a:cubicBezTo>
                <a:cubicBezTo>
                  <a:pt x="608644" y="487851"/>
                  <a:pt x="246717" y="441637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u="sng" dirty="0">
                <a:latin typeface="Consolas" panose="020B0609020204030204" pitchFamily="49" charset="0"/>
                <a:cs typeface="Arial" panose="020B0604020202020204" pitchFamily="34" charset="0"/>
              </a:rPr>
              <a:t>Algorithm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IW</a:t>
            </a:r>
            <a:endParaRPr lang="zh-CN" altLang="en-US" sz="24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A0F6E6-AAD6-72FC-07FB-4CAA68A89A13}"/>
                  </a:ext>
                </a:extLst>
              </p:cNvPr>
              <p:cNvSpPr txBox="1"/>
              <p:nvPr/>
            </p:nvSpPr>
            <p:spPr>
              <a:xfrm>
                <a:off x="5176719" y="2541000"/>
                <a:ext cx="5578979" cy="6463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𝐄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requires exponential-size circuits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IW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CA0F6E6-AAD6-72FC-07FB-4CAA68A89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719" y="2541000"/>
                <a:ext cx="557897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AA57716-737A-D320-525A-67EE94501992}"/>
              </a:ext>
            </a:extLst>
          </p:cNvPr>
          <p:cNvSpPr txBox="1"/>
          <p:nvPr/>
        </p:nvSpPr>
        <p:spPr>
          <a:xfrm>
            <a:off x="1095640" y="1618968"/>
            <a:ext cx="3530147" cy="461665"/>
          </a:xfrm>
          <a:custGeom>
            <a:avLst/>
            <a:gdLst>
              <a:gd name="connsiteX0" fmla="*/ 0 w 3530147"/>
              <a:gd name="connsiteY0" fmla="*/ 0 h 461665"/>
              <a:gd name="connsiteX1" fmla="*/ 588358 w 3530147"/>
              <a:gd name="connsiteY1" fmla="*/ 0 h 461665"/>
              <a:gd name="connsiteX2" fmla="*/ 1070811 w 3530147"/>
              <a:gd name="connsiteY2" fmla="*/ 0 h 461665"/>
              <a:gd name="connsiteX3" fmla="*/ 1659169 w 3530147"/>
              <a:gd name="connsiteY3" fmla="*/ 0 h 461665"/>
              <a:gd name="connsiteX4" fmla="*/ 2176924 w 3530147"/>
              <a:gd name="connsiteY4" fmla="*/ 0 h 461665"/>
              <a:gd name="connsiteX5" fmla="*/ 2835885 w 3530147"/>
              <a:gd name="connsiteY5" fmla="*/ 0 h 461665"/>
              <a:gd name="connsiteX6" fmla="*/ 3530147 w 3530147"/>
              <a:gd name="connsiteY6" fmla="*/ 0 h 461665"/>
              <a:gd name="connsiteX7" fmla="*/ 3530147 w 3530147"/>
              <a:gd name="connsiteY7" fmla="*/ 461665 h 461665"/>
              <a:gd name="connsiteX8" fmla="*/ 3012392 w 3530147"/>
              <a:gd name="connsiteY8" fmla="*/ 461665 h 461665"/>
              <a:gd name="connsiteX9" fmla="*/ 2529939 w 3530147"/>
              <a:gd name="connsiteY9" fmla="*/ 461665 h 461665"/>
              <a:gd name="connsiteX10" fmla="*/ 1976882 w 3530147"/>
              <a:gd name="connsiteY10" fmla="*/ 461665 h 461665"/>
              <a:gd name="connsiteX11" fmla="*/ 1388524 w 3530147"/>
              <a:gd name="connsiteY11" fmla="*/ 461665 h 461665"/>
              <a:gd name="connsiteX12" fmla="*/ 906071 w 3530147"/>
              <a:gd name="connsiteY12" fmla="*/ 461665 h 461665"/>
              <a:gd name="connsiteX13" fmla="*/ 0 w 3530147"/>
              <a:gd name="connsiteY13" fmla="*/ 461665 h 461665"/>
              <a:gd name="connsiteX14" fmla="*/ 0 w 3530147"/>
              <a:gd name="connsiteY1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0147" h="461665" fill="none" extrusionOk="0">
                <a:moveTo>
                  <a:pt x="0" y="0"/>
                </a:moveTo>
                <a:cubicBezTo>
                  <a:pt x="182300" y="-15671"/>
                  <a:pt x="367814" y="11059"/>
                  <a:pt x="588358" y="0"/>
                </a:cubicBezTo>
                <a:cubicBezTo>
                  <a:pt x="808902" y="-11059"/>
                  <a:pt x="860123" y="42203"/>
                  <a:pt x="1070811" y="0"/>
                </a:cubicBezTo>
                <a:cubicBezTo>
                  <a:pt x="1281499" y="-42203"/>
                  <a:pt x="1371363" y="66537"/>
                  <a:pt x="1659169" y="0"/>
                </a:cubicBezTo>
                <a:cubicBezTo>
                  <a:pt x="1946975" y="-66537"/>
                  <a:pt x="2037217" y="48751"/>
                  <a:pt x="2176924" y="0"/>
                </a:cubicBezTo>
                <a:cubicBezTo>
                  <a:pt x="2316632" y="-48751"/>
                  <a:pt x="2657142" y="57842"/>
                  <a:pt x="2835885" y="0"/>
                </a:cubicBezTo>
                <a:cubicBezTo>
                  <a:pt x="3014628" y="-57842"/>
                  <a:pt x="3196906" y="78065"/>
                  <a:pt x="3530147" y="0"/>
                </a:cubicBezTo>
                <a:cubicBezTo>
                  <a:pt x="3542943" y="122953"/>
                  <a:pt x="3502917" y="348005"/>
                  <a:pt x="3530147" y="461665"/>
                </a:cubicBezTo>
                <a:cubicBezTo>
                  <a:pt x="3278870" y="465909"/>
                  <a:pt x="3131803" y="446289"/>
                  <a:pt x="3012392" y="461665"/>
                </a:cubicBezTo>
                <a:cubicBezTo>
                  <a:pt x="2892982" y="477041"/>
                  <a:pt x="2733296" y="434341"/>
                  <a:pt x="2529939" y="461665"/>
                </a:cubicBezTo>
                <a:cubicBezTo>
                  <a:pt x="2326582" y="488989"/>
                  <a:pt x="2176732" y="455651"/>
                  <a:pt x="1976882" y="461665"/>
                </a:cubicBezTo>
                <a:cubicBezTo>
                  <a:pt x="1777032" y="467679"/>
                  <a:pt x="1672373" y="392049"/>
                  <a:pt x="1388524" y="461665"/>
                </a:cubicBezTo>
                <a:cubicBezTo>
                  <a:pt x="1104675" y="531281"/>
                  <a:pt x="1035798" y="420528"/>
                  <a:pt x="906071" y="461665"/>
                </a:cubicBezTo>
                <a:cubicBezTo>
                  <a:pt x="776344" y="502802"/>
                  <a:pt x="262086" y="407204"/>
                  <a:pt x="0" y="461665"/>
                </a:cubicBezTo>
                <a:cubicBezTo>
                  <a:pt x="-46694" y="233384"/>
                  <a:pt x="22500" y="179003"/>
                  <a:pt x="0" y="0"/>
                </a:cubicBezTo>
                <a:close/>
              </a:path>
              <a:path w="3530147" h="461665" stroke="0" extrusionOk="0">
                <a:moveTo>
                  <a:pt x="0" y="0"/>
                </a:moveTo>
                <a:cubicBezTo>
                  <a:pt x="202543" y="-38852"/>
                  <a:pt x="259243" y="52659"/>
                  <a:pt x="517755" y="0"/>
                </a:cubicBezTo>
                <a:cubicBezTo>
                  <a:pt x="776267" y="-52659"/>
                  <a:pt x="999899" y="47059"/>
                  <a:pt x="1141414" y="0"/>
                </a:cubicBezTo>
                <a:cubicBezTo>
                  <a:pt x="1282929" y="-47059"/>
                  <a:pt x="1486069" y="51145"/>
                  <a:pt x="1765074" y="0"/>
                </a:cubicBezTo>
                <a:cubicBezTo>
                  <a:pt x="2044079" y="-51145"/>
                  <a:pt x="2132890" y="44142"/>
                  <a:pt x="2318130" y="0"/>
                </a:cubicBezTo>
                <a:cubicBezTo>
                  <a:pt x="2503370" y="-44142"/>
                  <a:pt x="2744998" y="28157"/>
                  <a:pt x="2977091" y="0"/>
                </a:cubicBezTo>
                <a:cubicBezTo>
                  <a:pt x="3209184" y="-28157"/>
                  <a:pt x="3361213" y="6095"/>
                  <a:pt x="3530147" y="0"/>
                </a:cubicBezTo>
                <a:cubicBezTo>
                  <a:pt x="3578153" y="99622"/>
                  <a:pt x="3524697" y="286673"/>
                  <a:pt x="3530147" y="461665"/>
                </a:cubicBezTo>
                <a:cubicBezTo>
                  <a:pt x="3298373" y="505011"/>
                  <a:pt x="3152886" y="437975"/>
                  <a:pt x="3012392" y="461665"/>
                </a:cubicBezTo>
                <a:cubicBezTo>
                  <a:pt x="2871898" y="485355"/>
                  <a:pt x="2596086" y="444619"/>
                  <a:pt x="2388733" y="461665"/>
                </a:cubicBezTo>
                <a:cubicBezTo>
                  <a:pt x="2181380" y="478711"/>
                  <a:pt x="2010625" y="400301"/>
                  <a:pt x="1870978" y="461665"/>
                </a:cubicBezTo>
                <a:cubicBezTo>
                  <a:pt x="1731331" y="523029"/>
                  <a:pt x="1542103" y="412658"/>
                  <a:pt x="1282620" y="461665"/>
                </a:cubicBezTo>
                <a:cubicBezTo>
                  <a:pt x="1023137" y="510672"/>
                  <a:pt x="1019804" y="443047"/>
                  <a:pt x="800167" y="461665"/>
                </a:cubicBezTo>
                <a:cubicBezTo>
                  <a:pt x="580530" y="480283"/>
                  <a:pt x="351400" y="410980"/>
                  <a:pt x="0" y="461665"/>
                </a:cubicBezTo>
                <a:cubicBezTo>
                  <a:pt x="-43116" y="340997"/>
                  <a:pt x="10952" y="15509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594850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  </a:t>
            </a:r>
            <a:r>
              <a:rPr lang="en-US" altLang="zh-CN" sz="2400" u="sng" dirty="0">
                <a:latin typeface="Consolas" panose="020B0609020204030204" pitchFamily="49" charset="0"/>
                <a:cs typeface="Arial" panose="020B0604020202020204" pitchFamily="34" charset="0"/>
              </a:rPr>
              <a:t>Cramer</a:t>
            </a:r>
            <a:r>
              <a:rPr lang="en-US" altLang="zh-CN" sz="2400" dirty="0">
                <a:latin typeface="Consolas" panose="020B0609020204030204" pitchFamily="49" charset="0"/>
                <a:cs typeface="Arial" panose="020B0604020202020204" pitchFamily="34" charset="0"/>
              </a:rPr>
              <a:t>, </a:t>
            </a:r>
            <a:r>
              <a:rPr lang="en-US" altLang="zh-CN" sz="2400" u="sng" dirty="0">
                <a:latin typeface="Consolas" panose="020B0609020204030204" pitchFamily="49" charset="0"/>
                <a:cs typeface="Arial" panose="020B0604020202020204" pitchFamily="34" charset="0"/>
              </a:rPr>
              <a:t>Mersenne</a:t>
            </a:r>
            <a:endParaRPr lang="zh-CN" altLang="en-US" sz="2400" dirty="0"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0AD8243-8F90-F82D-588E-526CD5C550BD}"/>
              </a:ext>
            </a:extLst>
          </p:cNvPr>
          <p:cNvSpPr txBox="1"/>
          <p:nvPr/>
        </p:nvSpPr>
        <p:spPr>
          <a:xfrm>
            <a:off x="5176720" y="1531410"/>
            <a:ext cx="557897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Almost-everywhere / infinitely often poly-time </a:t>
            </a:r>
          </a:p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conjectures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60C587-1182-6EA6-E1B0-2E56FBBE837B}"/>
                  </a:ext>
                </a:extLst>
              </p:cNvPr>
              <p:cNvSpPr txBox="1"/>
              <p:nvPr/>
            </p:nvSpPr>
            <p:spPr>
              <a:xfrm>
                <a:off x="1058606" y="4460565"/>
                <a:ext cx="9697093" cy="52322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Can we find a prime in 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anose="02040503050406030204" pitchFamily="18" charset="0"/>
                      </a:rPr>
                      <m:t>𝐩𝐨𝐥𝐲</m:t>
                    </m:r>
                    <m:d>
                      <m:d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time 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provably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060C587-1182-6EA6-E1B0-2E56FBBE8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06" y="4460565"/>
                <a:ext cx="96970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1950445-D198-4E01-767C-6BDD2F05192E}"/>
              </a:ext>
            </a:extLst>
          </p:cNvPr>
          <p:cNvSpPr txBox="1"/>
          <p:nvPr/>
        </p:nvSpPr>
        <p:spPr>
          <a:xfrm>
            <a:off x="1058606" y="5405454"/>
            <a:ext cx="969709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Polymath 4: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Attempted to use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number-theoretic techniques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but did not obtain an 	        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unconditional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improvement.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A745C0-8917-A60A-EDB8-4A0FC044D125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7277D968-C803-A3EB-C803-8CA9E7EFF49D}"/>
              </a:ext>
            </a:extLst>
          </p:cNvPr>
          <p:cNvGrpSpPr/>
          <p:nvPr/>
        </p:nvGrpSpPr>
        <p:grpSpPr>
          <a:xfrm>
            <a:off x="8011460" y="3839564"/>
            <a:ext cx="3501043" cy="2278372"/>
            <a:chOff x="838201" y="3248350"/>
            <a:chExt cx="3778622" cy="247659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5F01F3A-3093-6528-55C3-1459366BBC5E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Deterministic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708EF39-B31D-9EDF-C306-07C6DCBF616B}"/>
                </a:ext>
              </a:extLst>
            </p:cNvPr>
            <p:cNvSpPr txBox="1"/>
            <p:nvPr/>
          </p:nvSpPr>
          <p:spPr>
            <a:xfrm>
              <a:off x="1464821" y="3717581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BFA1A4B-687A-4EE3-CEBF-4B23890435F2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2762478" y="4219410"/>
              <a:ext cx="0" cy="8355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/>
                <p:nvPr/>
              </p:nvSpPr>
              <p:spPr>
                <a:xfrm>
                  <a:off x="2583160" y="5054939"/>
                  <a:ext cx="358635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6C13B6AA-0B23-8733-FF59-921BBB2DE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160" y="5054939"/>
                  <a:ext cx="35863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0EE69859-2B55-6EA3-6E85-A0D7CEC7FA2E}"/>
              </a:ext>
            </a:extLst>
          </p:cNvPr>
          <p:cNvGrpSpPr/>
          <p:nvPr/>
        </p:nvGrpSpPr>
        <p:grpSpPr>
          <a:xfrm>
            <a:off x="583518" y="3835351"/>
            <a:ext cx="3476194" cy="2278372"/>
            <a:chOff x="6813781" y="3408617"/>
            <a:chExt cx="3476194" cy="227837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CBCF8FB-537D-A4D1-6F6C-CCFD1592C4EC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Randomized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A3FF274-72C0-A744-E632-5BF3E0351137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274A0D62-2719-6D2A-AD9C-03AD8B0FEFE1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566F74B5-D4FB-FC3F-4E77-08F14869AE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56F1A71-C46D-37A7-3408-3B7C623CC05E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E2740098-DD8D-40DF-0D4D-582CF7D4B1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87F36152-EA00-45C0-F885-1C441475BD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20EFAE85-63BE-3C94-50E3-0DBE2F9077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0925ED54-305F-7A98-F343-AA2B822F887F}"/>
                </a:ext>
              </a:extLst>
            </p:cNvPr>
            <p:cNvCxnSpPr>
              <a:cxnSpLocks/>
              <a:stCxn id="23" idx="2"/>
              <a:endCxn id="29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DAB0863-B3A0-2078-661A-1A997B27026F}"/>
                </a:ext>
              </a:extLst>
            </p:cNvPr>
            <p:cNvCxnSpPr>
              <a:cxnSpLocks/>
              <a:stCxn id="23" idx="2"/>
              <a:endCxn id="30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6FD938B-D064-F388-EECE-438ABA282F4C}"/>
                </a:ext>
              </a:extLst>
            </p:cNvPr>
            <p:cNvCxnSpPr>
              <a:cxnSpLocks/>
              <a:stCxn id="23" idx="2"/>
              <a:endCxn id="31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5CC7CECA-CF0D-4E60-2549-8A8B4AB42F96}"/>
                </a:ext>
              </a:extLst>
            </p:cNvPr>
            <p:cNvCxnSpPr>
              <a:cxnSpLocks/>
              <a:stCxn id="23" idx="2"/>
              <a:endCxn id="32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BB1AD671-8936-B7CE-016E-9E09C52A12B5}"/>
                </a:ext>
              </a:extLst>
            </p:cNvPr>
            <p:cNvCxnSpPr>
              <a:cxnSpLocks/>
              <a:stCxn id="23" idx="2"/>
              <a:endCxn id="33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/>
              <p:nvPr/>
            </p:nvSpPr>
            <p:spPr>
              <a:xfrm>
                <a:off x="520727" y="1657311"/>
                <a:ext cx="3538985" cy="1569660"/>
              </a:xfrm>
              <a:custGeom>
                <a:avLst/>
                <a:gdLst>
                  <a:gd name="connsiteX0" fmla="*/ 0 w 3538985"/>
                  <a:gd name="connsiteY0" fmla="*/ 0 h 1569660"/>
                  <a:gd name="connsiteX1" fmla="*/ 483661 w 3538985"/>
                  <a:gd name="connsiteY1" fmla="*/ 0 h 1569660"/>
                  <a:gd name="connsiteX2" fmla="*/ 1144272 w 3538985"/>
                  <a:gd name="connsiteY2" fmla="*/ 0 h 1569660"/>
                  <a:gd name="connsiteX3" fmla="*/ 1663323 w 3538985"/>
                  <a:gd name="connsiteY3" fmla="*/ 0 h 1569660"/>
                  <a:gd name="connsiteX4" fmla="*/ 2182374 w 3538985"/>
                  <a:gd name="connsiteY4" fmla="*/ 0 h 1569660"/>
                  <a:gd name="connsiteX5" fmla="*/ 2666035 w 3538985"/>
                  <a:gd name="connsiteY5" fmla="*/ 0 h 1569660"/>
                  <a:gd name="connsiteX6" fmla="*/ 3538985 w 3538985"/>
                  <a:gd name="connsiteY6" fmla="*/ 0 h 1569660"/>
                  <a:gd name="connsiteX7" fmla="*/ 3538985 w 3538985"/>
                  <a:gd name="connsiteY7" fmla="*/ 538917 h 1569660"/>
                  <a:gd name="connsiteX8" fmla="*/ 3538985 w 3538985"/>
                  <a:gd name="connsiteY8" fmla="*/ 1093530 h 1569660"/>
                  <a:gd name="connsiteX9" fmla="*/ 3538985 w 3538985"/>
                  <a:gd name="connsiteY9" fmla="*/ 1569660 h 1569660"/>
                  <a:gd name="connsiteX10" fmla="*/ 2949154 w 3538985"/>
                  <a:gd name="connsiteY10" fmla="*/ 1569660 h 1569660"/>
                  <a:gd name="connsiteX11" fmla="*/ 2465493 w 3538985"/>
                  <a:gd name="connsiteY11" fmla="*/ 1569660 h 1569660"/>
                  <a:gd name="connsiteX12" fmla="*/ 1804882 w 3538985"/>
                  <a:gd name="connsiteY12" fmla="*/ 1569660 h 1569660"/>
                  <a:gd name="connsiteX13" fmla="*/ 1215052 w 3538985"/>
                  <a:gd name="connsiteY13" fmla="*/ 1569660 h 1569660"/>
                  <a:gd name="connsiteX14" fmla="*/ 660611 w 3538985"/>
                  <a:gd name="connsiteY14" fmla="*/ 1569660 h 1569660"/>
                  <a:gd name="connsiteX15" fmla="*/ 0 w 3538985"/>
                  <a:gd name="connsiteY15" fmla="*/ 1569660 h 1569660"/>
                  <a:gd name="connsiteX16" fmla="*/ 0 w 3538985"/>
                  <a:gd name="connsiteY16" fmla="*/ 1093530 h 1569660"/>
                  <a:gd name="connsiteX17" fmla="*/ 0 w 3538985"/>
                  <a:gd name="connsiteY17" fmla="*/ 617400 h 1569660"/>
                  <a:gd name="connsiteX18" fmla="*/ 0 w 3538985"/>
                  <a:gd name="connsiteY18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38985" h="1569660" fill="none" extrusionOk="0">
                    <a:moveTo>
                      <a:pt x="0" y="0"/>
                    </a:moveTo>
                    <a:cubicBezTo>
                      <a:pt x="208746" y="-13832"/>
                      <a:pt x="369132" y="43546"/>
                      <a:pt x="483661" y="0"/>
                    </a:cubicBezTo>
                    <a:cubicBezTo>
                      <a:pt x="598190" y="-43546"/>
                      <a:pt x="931582" y="227"/>
                      <a:pt x="1144272" y="0"/>
                    </a:cubicBezTo>
                    <a:cubicBezTo>
                      <a:pt x="1356962" y="-227"/>
                      <a:pt x="1557649" y="15568"/>
                      <a:pt x="1663323" y="0"/>
                    </a:cubicBezTo>
                    <a:cubicBezTo>
                      <a:pt x="1768997" y="-15568"/>
                      <a:pt x="1931843" y="17858"/>
                      <a:pt x="2182374" y="0"/>
                    </a:cubicBezTo>
                    <a:cubicBezTo>
                      <a:pt x="2432905" y="-17858"/>
                      <a:pt x="2564213" y="52004"/>
                      <a:pt x="2666035" y="0"/>
                    </a:cubicBezTo>
                    <a:cubicBezTo>
                      <a:pt x="2767857" y="-52004"/>
                      <a:pt x="3354252" y="20967"/>
                      <a:pt x="3538985" y="0"/>
                    </a:cubicBezTo>
                    <a:cubicBezTo>
                      <a:pt x="3583461" y="162466"/>
                      <a:pt x="3524142" y="289336"/>
                      <a:pt x="3538985" y="538917"/>
                    </a:cubicBezTo>
                    <a:cubicBezTo>
                      <a:pt x="3553828" y="788498"/>
                      <a:pt x="3499456" y="953293"/>
                      <a:pt x="3538985" y="1093530"/>
                    </a:cubicBezTo>
                    <a:cubicBezTo>
                      <a:pt x="3578514" y="1233767"/>
                      <a:pt x="3485870" y="1348806"/>
                      <a:pt x="3538985" y="1569660"/>
                    </a:cubicBezTo>
                    <a:cubicBezTo>
                      <a:pt x="3368070" y="1617765"/>
                      <a:pt x="3182864" y="1537460"/>
                      <a:pt x="2949154" y="1569660"/>
                    </a:cubicBezTo>
                    <a:cubicBezTo>
                      <a:pt x="2715444" y="1601860"/>
                      <a:pt x="2645189" y="1543877"/>
                      <a:pt x="2465493" y="1569660"/>
                    </a:cubicBezTo>
                    <a:cubicBezTo>
                      <a:pt x="2285797" y="1595443"/>
                      <a:pt x="1977108" y="1523529"/>
                      <a:pt x="1804882" y="1569660"/>
                    </a:cubicBezTo>
                    <a:cubicBezTo>
                      <a:pt x="1632656" y="1615791"/>
                      <a:pt x="1362204" y="1561613"/>
                      <a:pt x="1215052" y="1569660"/>
                    </a:cubicBezTo>
                    <a:cubicBezTo>
                      <a:pt x="1067900" y="1577707"/>
                      <a:pt x="833491" y="1527317"/>
                      <a:pt x="660611" y="1569660"/>
                    </a:cubicBezTo>
                    <a:cubicBezTo>
                      <a:pt x="487731" y="1612003"/>
                      <a:pt x="224624" y="1494856"/>
                      <a:pt x="0" y="1569660"/>
                    </a:cubicBezTo>
                    <a:cubicBezTo>
                      <a:pt x="-25729" y="1392918"/>
                      <a:pt x="48661" y="1325768"/>
                      <a:pt x="0" y="1093530"/>
                    </a:cubicBezTo>
                    <a:cubicBezTo>
                      <a:pt x="-48661" y="861292"/>
                      <a:pt x="35824" y="843338"/>
                      <a:pt x="0" y="617400"/>
                    </a:cubicBezTo>
                    <a:cubicBezTo>
                      <a:pt x="-35824" y="391462"/>
                      <a:pt x="12373" y="280830"/>
                      <a:pt x="0" y="0"/>
                    </a:cubicBezTo>
                    <a:close/>
                  </a:path>
                  <a:path w="3538985" h="1569660" stroke="0" extrusionOk="0">
                    <a:moveTo>
                      <a:pt x="0" y="0"/>
                    </a:moveTo>
                    <a:cubicBezTo>
                      <a:pt x="183393" y="-36023"/>
                      <a:pt x="294012" y="55252"/>
                      <a:pt x="519051" y="0"/>
                    </a:cubicBezTo>
                    <a:cubicBezTo>
                      <a:pt x="744090" y="-55252"/>
                      <a:pt x="931329" y="12545"/>
                      <a:pt x="1144272" y="0"/>
                    </a:cubicBezTo>
                    <a:cubicBezTo>
                      <a:pt x="1357215" y="-12545"/>
                      <a:pt x="1591381" y="53705"/>
                      <a:pt x="1769493" y="0"/>
                    </a:cubicBezTo>
                    <a:cubicBezTo>
                      <a:pt x="1947605" y="-53705"/>
                      <a:pt x="2145156" y="56429"/>
                      <a:pt x="2323933" y="0"/>
                    </a:cubicBezTo>
                    <a:cubicBezTo>
                      <a:pt x="2502710" y="-56429"/>
                      <a:pt x="2707286" y="19326"/>
                      <a:pt x="2984544" y="0"/>
                    </a:cubicBezTo>
                    <a:cubicBezTo>
                      <a:pt x="3261802" y="-19326"/>
                      <a:pt x="3419423" y="16010"/>
                      <a:pt x="3538985" y="0"/>
                    </a:cubicBezTo>
                    <a:cubicBezTo>
                      <a:pt x="3604586" y="254683"/>
                      <a:pt x="3478699" y="430784"/>
                      <a:pt x="3538985" y="554613"/>
                    </a:cubicBezTo>
                    <a:cubicBezTo>
                      <a:pt x="3599271" y="678442"/>
                      <a:pt x="3485708" y="821043"/>
                      <a:pt x="3538985" y="1046440"/>
                    </a:cubicBezTo>
                    <a:cubicBezTo>
                      <a:pt x="3592262" y="1271837"/>
                      <a:pt x="3529064" y="1344803"/>
                      <a:pt x="3538985" y="1569660"/>
                    </a:cubicBezTo>
                    <a:cubicBezTo>
                      <a:pt x="3260390" y="1611568"/>
                      <a:pt x="3173957" y="1501828"/>
                      <a:pt x="2949154" y="1569660"/>
                    </a:cubicBezTo>
                    <a:cubicBezTo>
                      <a:pt x="2724351" y="1637492"/>
                      <a:pt x="2608599" y="1543507"/>
                      <a:pt x="2359323" y="1569660"/>
                    </a:cubicBezTo>
                    <a:cubicBezTo>
                      <a:pt x="2110047" y="1595813"/>
                      <a:pt x="2096909" y="1523095"/>
                      <a:pt x="1875662" y="1569660"/>
                    </a:cubicBezTo>
                    <a:cubicBezTo>
                      <a:pt x="1654415" y="1616225"/>
                      <a:pt x="1455749" y="1507851"/>
                      <a:pt x="1321221" y="1569660"/>
                    </a:cubicBezTo>
                    <a:cubicBezTo>
                      <a:pt x="1186693" y="1631469"/>
                      <a:pt x="860397" y="1500210"/>
                      <a:pt x="696000" y="1569660"/>
                    </a:cubicBezTo>
                    <a:cubicBezTo>
                      <a:pt x="531603" y="1639110"/>
                      <a:pt x="339979" y="1539207"/>
                      <a:pt x="0" y="1569660"/>
                    </a:cubicBezTo>
                    <a:cubicBezTo>
                      <a:pt x="-27980" y="1451258"/>
                      <a:pt x="55657" y="1177240"/>
                      <a:pt x="0" y="1030743"/>
                    </a:cubicBezTo>
                    <a:cubicBezTo>
                      <a:pt x="-55657" y="884246"/>
                      <a:pt x="26281" y="689353"/>
                      <a:pt x="0" y="507523"/>
                    </a:cubicBezTo>
                    <a:cubicBezTo>
                      <a:pt x="-26281" y="325693"/>
                      <a:pt x="38938" y="119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solidFill>
                      <a:srgbClr val="C00000"/>
                    </a:solidFill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	until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E654FE22-B4DE-9CBC-4233-722DACC98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27" y="1657311"/>
                <a:ext cx="3538985" cy="15696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3538985"/>
                          <a:gd name="connsiteY0" fmla="*/ 0 h 1569660"/>
                          <a:gd name="connsiteX1" fmla="*/ 483661 w 3538985"/>
                          <a:gd name="connsiteY1" fmla="*/ 0 h 1569660"/>
                          <a:gd name="connsiteX2" fmla="*/ 1144272 w 3538985"/>
                          <a:gd name="connsiteY2" fmla="*/ 0 h 1569660"/>
                          <a:gd name="connsiteX3" fmla="*/ 1663323 w 3538985"/>
                          <a:gd name="connsiteY3" fmla="*/ 0 h 1569660"/>
                          <a:gd name="connsiteX4" fmla="*/ 2182374 w 3538985"/>
                          <a:gd name="connsiteY4" fmla="*/ 0 h 1569660"/>
                          <a:gd name="connsiteX5" fmla="*/ 2666035 w 3538985"/>
                          <a:gd name="connsiteY5" fmla="*/ 0 h 1569660"/>
                          <a:gd name="connsiteX6" fmla="*/ 3538985 w 3538985"/>
                          <a:gd name="connsiteY6" fmla="*/ 0 h 1569660"/>
                          <a:gd name="connsiteX7" fmla="*/ 3538985 w 3538985"/>
                          <a:gd name="connsiteY7" fmla="*/ 538917 h 1569660"/>
                          <a:gd name="connsiteX8" fmla="*/ 3538985 w 3538985"/>
                          <a:gd name="connsiteY8" fmla="*/ 1093530 h 1569660"/>
                          <a:gd name="connsiteX9" fmla="*/ 3538985 w 3538985"/>
                          <a:gd name="connsiteY9" fmla="*/ 1569660 h 1569660"/>
                          <a:gd name="connsiteX10" fmla="*/ 2949154 w 3538985"/>
                          <a:gd name="connsiteY10" fmla="*/ 1569660 h 1569660"/>
                          <a:gd name="connsiteX11" fmla="*/ 2465493 w 3538985"/>
                          <a:gd name="connsiteY11" fmla="*/ 1569660 h 1569660"/>
                          <a:gd name="connsiteX12" fmla="*/ 1804882 w 3538985"/>
                          <a:gd name="connsiteY12" fmla="*/ 1569660 h 1569660"/>
                          <a:gd name="connsiteX13" fmla="*/ 1215052 w 3538985"/>
                          <a:gd name="connsiteY13" fmla="*/ 1569660 h 1569660"/>
                          <a:gd name="connsiteX14" fmla="*/ 660611 w 3538985"/>
                          <a:gd name="connsiteY14" fmla="*/ 1569660 h 1569660"/>
                          <a:gd name="connsiteX15" fmla="*/ 0 w 3538985"/>
                          <a:gd name="connsiteY15" fmla="*/ 1569660 h 1569660"/>
                          <a:gd name="connsiteX16" fmla="*/ 0 w 3538985"/>
                          <a:gd name="connsiteY16" fmla="*/ 1093530 h 1569660"/>
                          <a:gd name="connsiteX17" fmla="*/ 0 w 3538985"/>
                          <a:gd name="connsiteY17" fmla="*/ 617400 h 1569660"/>
                          <a:gd name="connsiteX18" fmla="*/ 0 w 3538985"/>
                          <a:gd name="connsiteY18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538985" h="1569660" fill="none" extrusionOk="0">
                            <a:moveTo>
                              <a:pt x="0" y="0"/>
                            </a:moveTo>
                            <a:cubicBezTo>
                              <a:pt x="208746" y="-13832"/>
                              <a:pt x="369132" y="43546"/>
                              <a:pt x="483661" y="0"/>
                            </a:cubicBezTo>
                            <a:cubicBezTo>
                              <a:pt x="598190" y="-43546"/>
                              <a:pt x="931582" y="227"/>
                              <a:pt x="1144272" y="0"/>
                            </a:cubicBezTo>
                            <a:cubicBezTo>
                              <a:pt x="1356962" y="-227"/>
                              <a:pt x="1557649" y="15568"/>
                              <a:pt x="1663323" y="0"/>
                            </a:cubicBezTo>
                            <a:cubicBezTo>
                              <a:pt x="1768997" y="-15568"/>
                              <a:pt x="1931843" y="17858"/>
                              <a:pt x="2182374" y="0"/>
                            </a:cubicBezTo>
                            <a:cubicBezTo>
                              <a:pt x="2432905" y="-17858"/>
                              <a:pt x="2564213" y="52004"/>
                              <a:pt x="2666035" y="0"/>
                            </a:cubicBezTo>
                            <a:cubicBezTo>
                              <a:pt x="2767857" y="-52004"/>
                              <a:pt x="3354252" y="20967"/>
                              <a:pt x="3538985" y="0"/>
                            </a:cubicBezTo>
                            <a:cubicBezTo>
                              <a:pt x="3583461" y="162466"/>
                              <a:pt x="3524142" y="289336"/>
                              <a:pt x="3538985" y="538917"/>
                            </a:cubicBezTo>
                            <a:cubicBezTo>
                              <a:pt x="3553828" y="788498"/>
                              <a:pt x="3499456" y="953293"/>
                              <a:pt x="3538985" y="1093530"/>
                            </a:cubicBezTo>
                            <a:cubicBezTo>
                              <a:pt x="3578514" y="1233767"/>
                              <a:pt x="3485870" y="1348806"/>
                              <a:pt x="3538985" y="1569660"/>
                            </a:cubicBezTo>
                            <a:cubicBezTo>
                              <a:pt x="3368070" y="1617765"/>
                              <a:pt x="3182864" y="1537460"/>
                              <a:pt x="2949154" y="1569660"/>
                            </a:cubicBezTo>
                            <a:cubicBezTo>
                              <a:pt x="2715444" y="1601860"/>
                              <a:pt x="2645189" y="1543877"/>
                              <a:pt x="2465493" y="1569660"/>
                            </a:cubicBezTo>
                            <a:cubicBezTo>
                              <a:pt x="2285797" y="1595443"/>
                              <a:pt x="1977108" y="1523529"/>
                              <a:pt x="1804882" y="1569660"/>
                            </a:cubicBezTo>
                            <a:cubicBezTo>
                              <a:pt x="1632656" y="1615791"/>
                              <a:pt x="1362204" y="1561613"/>
                              <a:pt x="1215052" y="1569660"/>
                            </a:cubicBezTo>
                            <a:cubicBezTo>
                              <a:pt x="1067900" y="1577707"/>
                              <a:pt x="833491" y="1527317"/>
                              <a:pt x="660611" y="1569660"/>
                            </a:cubicBezTo>
                            <a:cubicBezTo>
                              <a:pt x="487731" y="1612003"/>
                              <a:pt x="224624" y="1494856"/>
                              <a:pt x="0" y="1569660"/>
                            </a:cubicBezTo>
                            <a:cubicBezTo>
                              <a:pt x="-25729" y="1392918"/>
                              <a:pt x="48661" y="1325768"/>
                              <a:pt x="0" y="1093530"/>
                            </a:cubicBezTo>
                            <a:cubicBezTo>
                              <a:pt x="-48661" y="861292"/>
                              <a:pt x="35824" y="843338"/>
                              <a:pt x="0" y="617400"/>
                            </a:cubicBezTo>
                            <a:cubicBezTo>
                              <a:pt x="-35824" y="391462"/>
                              <a:pt x="12373" y="280830"/>
                              <a:pt x="0" y="0"/>
                            </a:cubicBezTo>
                            <a:close/>
                          </a:path>
                          <a:path w="3538985" h="1569660" stroke="0" extrusionOk="0">
                            <a:moveTo>
                              <a:pt x="0" y="0"/>
                            </a:moveTo>
                            <a:cubicBezTo>
                              <a:pt x="183393" y="-36023"/>
                              <a:pt x="294012" y="55252"/>
                              <a:pt x="519051" y="0"/>
                            </a:cubicBezTo>
                            <a:cubicBezTo>
                              <a:pt x="744090" y="-55252"/>
                              <a:pt x="931329" y="12545"/>
                              <a:pt x="1144272" y="0"/>
                            </a:cubicBezTo>
                            <a:cubicBezTo>
                              <a:pt x="1357215" y="-12545"/>
                              <a:pt x="1591381" y="53705"/>
                              <a:pt x="1769493" y="0"/>
                            </a:cubicBezTo>
                            <a:cubicBezTo>
                              <a:pt x="1947605" y="-53705"/>
                              <a:pt x="2145156" y="56429"/>
                              <a:pt x="2323933" y="0"/>
                            </a:cubicBezTo>
                            <a:cubicBezTo>
                              <a:pt x="2502710" y="-56429"/>
                              <a:pt x="2707286" y="19326"/>
                              <a:pt x="2984544" y="0"/>
                            </a:cubicBezTo>
                            <a:cubicBezTo>
                              <a:pt x="3261802" y="-19326"/>
                              <a:pt x="3419423" y="16010"/>
                              <a:pt x="3538985" y="0"/>
                            </a:cubicBezTo>
                            <a:cubicBezTo>
                              <a:pt x="3604586" y="254683"/>
                              <a:pt x="3478699" y="430784"/>
                              <a:pt x="3538985" y="554613"/>
                            </a:cubicBezTo>
                            <a:cubicBezTo>
                              <a:pt x="3599271" y="678442"/>
                              <a:pt x="3485708" y="821043"/>
                              <a:pt x="3538985" y="1046440"/>
                            </a:cubicBezTo>
                            <a:cubicBezTo>
                              <a:pt x="3592262" y="1271837"/>
                              <a:pt x="3529064" y="1344803"/>
                              <a:pt x="3538985" y="1569660"/>
                            </a:cubicBezTo>
                            <a:cubicBezTo>
                              <a:pt x="3260390" y="1611568"/>
                              <a:pt x="3173957" y="1501828"/>
                              <a:pt x="2949154" y="1569660"/>
                            </a:cubicBezTo>
                            <a:cubicBezTo>
                              <a:pt x="2724351" y="1637492"/>
                              <a:pt x="2608599" y="1543507"/>
                              <a:pt x="2359323" y="1569660"/>
                            </a:cubicBezTo>
                            <a:cubicBezTo>
                              <a:pt x="2110047" y="1595813"/>
                              <a:pt x="2096909" y="1523095"/>
                              <a:pt x="1875662" y="1569660"/>
                            </a:cubicBezTo>
                            <a:cubicBezTo>
                              <a:pt x="1654415" y="1616225"/>
                              <a:pt x="1455749" y="1507851"/>
                              <a:pt x="1321221" y="1569660"/>
                            </a:cubicBezTo>
                            <a:cubicBezTo>
                              <a:pt x="1186693" y="1631469"/>
                              <a:pt x="860397" y="1500210"/>
                              <a:pt x="696000" y="1569660"/>
                            </a:cubicBezTo>
                            <a:cubicBezTo>
                              <a:pt x="531603" y="1639110"/>
                              <a:pt x="339979" y="1539207"/>
                              <a:pt x="0" y="1569660"/>
                            </a:cubicBezTo>
                            <a:cubicBezTo>
                              <a:pt x="-27980" y="1451258"/>
                              <a:pt x="55657" y="1177240"/>
                              <a:pt x="0" y="1030743"/>
                            </a:cubicBezTo>
                            <a:cubicBezTo>
                              <a:pt x="-55657" y="884246"/>
                              <a:pt x="26281" y="689353"/>
                              <a:pt x="0" y="507523"/>
                            </a:cubicBezTo>
                            <a:cubicBezTo>
                              <a:pt x="-26281" y="325693"/>
                              <a:pt x="38938" y="11939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文本框 55">
            <a:extLst>
              <a:ext uri="{FF2B5EF4-FFF2-40B4-BE49-F238E27FC236}">
                <a16:creationId xmlns:a16="http://schemas.microsoft.com/office/drawing/2014/main" id="{86A9D82E-5E50-EA47-0FED-F831BFDEED64}"/>
              </a:ext>
            </a:extLst>
          </p:cNvPr>
          <p:cNvSpPr txBox="1"/>
          <p:nvPr/>
        </p:nvSpPr>
        <p:spPr>
          <a:xfrm>
            <a:off x="4871329" y="1981384"/>
            <a:ext cx="580470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Drawback of </a:t>
            </a:r>
            <a:r>
              <a:rPr lang="en-US" altLang="zh-CN" sz="2400" b="1" u="sng" dirty="0">
                <a:solidFill>
                  <a:srgbClr val="C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Random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primes on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executions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EB92C896-8001-5E5E-E9BE-24B1ACD1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55" y="183495"/>
            <a:ext cx="9761794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Relaxing our goal: </a:t>
            </a:r>
            <a:r>
              <a:rPr lang="en-US" altLang="zh-CN" sz="40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Pseudodeterminism</a:t>
            </a:r>
            <a:endParaRPr lang="zh-CN" altLang="en-US" sz="4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606127B-A6A4-E08F-0A0C-6F98697783C3}"/>
              </a:ext>
            </a:extLst>
          </p:cNvPr>
          <p:cNvGrpSpPr/>
          <p:nvPr/>
        </p:nvGrpSpPr>
        <p:grpSpPr>
          <a:xfrm>
            <a:off x="4297489" y="3827521"/>
            <a:ext cx="3476194" cy="2286202"/>
            <a:chOff x="6813781" y="3077380"/>
            <a:chExt cx="3476194" cy="26096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50BB1FA-CDD4-AD5E-5ABE-CED0731E6CC9}"/>
                </a:ext>
              </a:extLst>
            </p:cNvPr>
            <p:cNvSpPr/>
            <p:nvPr/>
          </p:nvSpPr>
          <p:spPr>
            <a:xfrm>
              <a:off x="6813781" y="3077380"/>
              <a:ext cx="3476194" cy="2609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Pseudodeterministic   </a:t>
              </a:r>
              <a:endPara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2D49678-57EA-54BF-E31C-154DA3FE923B}"/>
                </a:ext>
              </a:extLst>
            </p:cNvPr>
            <p:cNvSpPr txBox="1"/>
            <p:nvPr/>
          </p:nvSpPr>
          <p:spPr>
            <a:xfrm>
              <a:off x="7076423" y="3616521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EC242D12-8E11-B51A-9703-4680B39DFDDD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>
            <a:xfrm flipH="1">
              <a:off x="7137537" y="4078186"/>
              <a:ext cx="1456563" cy="901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8EE95B67-A939-0728-0EB7-71260C4C11C4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3D809DB0-3C55-7843-FA09-73B1397251BE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5E5A50C-04CD-F7EF-9E8A-8342F57F4EDA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9BC32B17-0F0D-FE04-78E6-E9B53C6C916F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6395A502-38BB-5AC6-1016-C773634579BD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03A91C4D-BA2C-C07F-02A2-6E622C2B66CC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8E0A12AE-9144-F297-16FE-252FAAB37802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 flipH="1">
              <a:off x="7698477" y="4078186"/>
              <a:ext cx="895623" cy="901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ED22670B-038D-3F80-8D09-2349D5FD2CF6}"/>
                </a:ext>
              </a:extLst>
            </p:cNvPr>
            <p:cNvCxnSpPr>
              <a:cxnSpLocks/>
              <a:stCxn id="13" idx="2"/>
              <a:endCxn id="17" idx="0"/>
            </p:cNvCxnSpPr>
            <p:nvPr/>
          </p:nvCxnSpPr>
          <p:spPr>
            <a:xfrm flipH="1">
              <a:off x="8259416" y="4078186"/>
              <a:ext cx="334684" cy="901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7CEC1ADD-19D3-AF23-4A42-FFE309E7DFEC}"/>
                </a:ext>
              </a:extLst>
            </p:cNvPr>
            <p:cNvCxnSpPr>
              <a:cxnSpLocks/>
              <a:stCxn id="13" idx="2"/>
              <a:endCxn id="18" idx="0"/>
            </p:cNvCxnSpPr>
            <p:nvPr/>
          </p:nvCxnSpPr>
          <p:spPr>
            <a:xfrm>
              <a:off x="8594100" y="4078186"/>
              <a:ext cx="212592" cy="9013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F1D975FC-68B3-A8EA-589C-ED9E98F8A6B8}"/>
                </a:ext>
              </a:extLst>
            </p:cNvPr>
            <p:cNvCxnSpPr>
              <a:cxnSpLocks/>
              <a:stCxn id="13" idx="2"/>
              <a:endCxn id="19" idx="0"/>
            </p:cNvCxnSpPr>
            <p:nvPr/>
          </p:nvCxnSpPr>
          <p:spPr>
            <a:xfrm>
              <a:off x="8594100" y="4078186"/>
              <a:ext cx="768354" cy="9013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67CFA494-ADAA-0A3E-9721-39EA60F3C7E3}"/>
                </a:ext>
              </a:extLst>
            </p:cNvPr>
            <p:cNvCxnSpPr>
              <a:cxnSpLocks/>
              <a:stCxn id="13" idx="2"/>
              <a:endCxn id="20" idx="0"/>
            </p:cNvCxnSpPr>
            <p:nvPr/>
          </p:nvCxnSpPr>
          <p:spPr>
            <a:xfrm>
              <a:off x="8594100" y="4078186"/>
              <a:ext cx="1324116" cy="9013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2B51C4-4302-8258-A0F9-2086A6E2E040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AB01A-1A20-0713-9A87-006D808A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4" y="2446101"/>
            <a:ext cx="10063084" cy="612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Any bounded observer thinks the algorithm is deterministic.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638B43-5E98-95AC-6BD2-6A216BC1C613}"/>
              </a:ext>
            </a:extLst>
          </p:cNvPr>
          <p:cNvSpPr txBox="1"/>
          <p:nvPr/>
        </p:nvSpPr>
        <p:spPr>
          <a:xfrm>
            <a:off x="537462" y="990098"/>
            <a:ext cx="108862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randomized algorithm is </a:t>
            </a:r>
            <a:r>
              <a:rPr lang="en-US" altLang="zh-CN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pseudodeterministic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if on most of its computational branches it outputs the </a:t>
            </a:r>
            <a:r>
              <a:rPr lang="en-US" altLang="zh-CN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answer.</a:t>
            </a:r>
          </a:p>
        </p:txBody>
      </p:sp>
      <p:grpSp>
        <p:nvGrpSpPr>
          <p:cNvPr id="43" name="组合 49">
            <a:extLst>
              <a:ext uri="{FF2B5EF4-FFF2-40B4-BE49-F238E27FC236}">
                <a16:creationId xmlns:a16="http://schemas.microsoft.com/office/drawing/2014/main" id="{B258E877-724D-79D9-4479-11BF80D4B2F8}"/>
              </a:ext>
            </a:extLst>
          </p:cNvPr>
          <p:cNvGrpSpPr/>
          <p:nvPr/>
        </p:nvGrpSpPr>
        <p:grpSpPr>
          <a:xfrm>
            <a:off x="8011460" y="3839564"/>
            <a:ext cx="3501043" cy="2278372"/>
            <a:chOff x="838201" y="3248350"/>
            <a:chExt cx="3778622" cy="2476590"/>
          </a:xfrm>
        </p:grpSpPr>
        <p:sp>
          <p:nvSpPr>
            <p:cNvPr id="44" name="矩形 3">
              <a:extLst>
                <a:ext uri="{FF2B5EF4-FFF2-40B4-BE49-F238E27FC236}">
                  <a16:creationId xmlns:a16="http://schemas.microsoft.com/office/drawing/2014/main" id="{79A978D1-15F7-7457-340C-F3965D975170}"/>
                </a:ext>
              </a:extLst>
            </p:cNvPr>
            <p:cNvSpPr/>
            <p:nvPr/>
          </p:nvSpPr>
          <p:spPr>
            <a:xfrm>
              <a:off x="838201" y="3248350"/>
              <a:ext cx="3778622" cy="24765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Deterministic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文本框 4">
              <a:extLst>
                <a:ext uri="{FF2B5EF4-FFF2-40B4-BE49-F238E27FC236}">
                  <a16:creationId xmlns:a16="http://schemas.microsoft.com/office/drawing/2014/main" id="{1E31DFA5-17D1-3E82-27B5-254812024DDD}"/>
                </a:ext>
              </a:extLst>
            </p:cNvPr>
            <p:cNvSpPr txBox="1"/>
            <p:nvPr/>
          </p:nvSpPr>
          <p:spPr>
            <a:xfrm>
              <a:off x="1464821" y="3717581"/>
              <a:ext cx="2595314" cy="501830"/>
            </a:xfrm>
            <a:custGeom>
              <a:avLst/>
              <a:gdLst>
                <a:gd name="connsiteX0" fmla="*/ 0 w 2595314"/>
                <a:gd name="connsiteY0" fmla="*/ 0 h 501830"/>
                <a:gd name="connsiteX1" fmla="*/ 493110 w 2595314"/>
                <a:gd name="connsiteY1" fmla="*/ 0 h 501830"/>
                <a:gd name="connsiteX2" fmla="*/ 1038126 w 2595314"/>
                <a:gd name="connsiteY2" fmla="*/ 0 h 501830"/>
                <a:gd name="connsiteX3" fmla="*/ 1583142 w 2595314"/>
                <a:gd name="connsiteY3" fmla="*/ 0 h 501830"/>
                <a:gd name="connsiteX4" fmla="*/ 2024345 w 2595314"/>
                <a:gd name="connsiteY4" fmla="*/ 0 h 501830"/>
                <a:gd name="connsiteX5" fmla="*/ 2595314 w 2595314"/>
                <a:gd name="connsiteY5" fmla="*/ 0 h 501830"/>
                <a:gd name="connsiteX6" fmla="*/ 2595314 w 2595314"/>
                <a:gd name="connsiteY6" fmla="*/ 501830 h 501830"/>
                <a:gd name="connsiteX7" fmla="*/ 2024345 w 2595314"/>
                <a:gd name="connsiteY7" fmla="*/ 501830 h 501830"/>
                <a:gd name="connsiteX8" fmla="*/ 1531235 w 2595314"/>
                <a:gd name="connsiteY8" fmla="*/ 501830 h 501830"/>
                <a:gd name="connsiteX9" fmla="*/ 1064079 w 2595314"/>
                <a:gd name="connsiteY9" fmla="*/ 501830 h 501830"/>
                <a:gd name="connsiteX10" fmla="*/ 493110 w 2595314"/>
                <a:gd name="connsiteY10" fmla="*/ 501830 h 501830"/>
                <a:gd name="connsiteX11" fmla="*/ 0 w 2595314"/>
                <a:gd name="connsiteY11" fmla="*/ 501830 h 501830"/>
                <a:gd name="connsiteX12" fmla="*/ 0 w 2595314"/>
                <a:gd name="connsiteY12" fmla="*/ 0 h 50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95314" h="501830" fill="none" extrusionOk="0">
                  <a:moveTo>
                    <a:pt x="0" y="0"/>
                  </a:moveTo>
                  <a:cubicBezTo>
                    <a:pt x="140318" y="-9033"/>
                    <a:pt x="297243" y="40855"/>
                    <a:pt x="493110" y="0"/>
                  </a:cubicBezTo>
                  <a:cubicBezTo>
                    <a:pt x="688977" y="-40855"/>
                    <a:pt x="821925" y="13657"/>
                    <a:pt x="1038126" y="0"/>
                  </a:cubicBezTo>
                  <a:cubicBezTo>
                    <a:pt x="1254327" y="-13657"/>
                    <a:pt x="1406263" y="60772"/>
                    <a:pt x="1583142" y="0"/>
                  </a:cubicBezTo>
                  <a:cubicBezTo>
                    <a:pt x="1760021" y="-60772"/>
                    <a:pt x="1928344" y="43082"/>
                    <a:pt x="2024345" y="0"/>
                  </a:cubicBezTo>
                  <a:cubicBezTo>
                    <a:pt x="2120346" y="-43082"/>
                    <a:pt x="2443485" y="22486"/>
                    <a:pt x="2595314" y="0"/>
                  </a:cubicBezTo>
                  <a:cubicBezTo>
                    <a:pt x="2643268" y="179396"/>
                    <a:pt x="2554477" y="358208"/>
                    <a:pt x="2595314" y="501830"/>
                  </a:cubicBezTo>
                  <a:cubicBezTo>
                    <a:pt x="2367974" y="525702"/>
                    <a:pt x="2218479" y="471468"/>
                    <a:pt x="2024345" y="501830"/>
                  </a:cubicBezTo>
                  <a:cubicBezTo>
                    <a:pt x="1830211" y="532192"/>
                    <a:pt x="1769961" y="457449"/>
                    <a:pt x="1531235" y="501830"/>
                  </a:cubicBezTo>
                  <a:cubicBezTo>
                    <a:pt x="1292509" y="546211"/>
                    <a:pt x="1267599" y="487605"/>
                    <a:pt x="1064079" y="501830"/>
                  </a:cubicBezTo>
                  <a:cubicBezTo>
                    <a:pt x="860559" y="516055"/>
                    <a:pt x="735603" y="493923"/>
                    <a:pt x="493110" y="501830"/>
                  </a:cubicBezTo>
                  <a:cubicBezTo>
                    <a:pt x="250617" y="509737"/>
                    <a:pt x="176968" y="451965"/>
                    <a:pt x="0" y="501830"/>
                  </a:cubicBezTo>
                  <a:cubicBezTo>
                    <a:pt x="-46237" y="317266"/>
                    <a:pt x="9241" y="153014"/>
                    <a:pt x="0" y="0"/>
                  </a:cubicBezTo>
                  <a:close/>
                </a:path>
                <a:path w="2595314" h="501830" stroke="0" extrusionOk="0">
                  <a:moveTo>
                    <a:pt x="0" y="0"/>
                  </a:moveTo>
                  <a:cubicBezTo>
                    <a:pt x="117319" y="-34650"/>
                    <a:pt x="312280" y="29619"/>
                    <a:pt x="467157" y="0"/>
                  </a:cubicBezTo>
                  <a:cubicBezTo>
                    <a:pt x="622034" y="-29619"/>
                    <a:pt x="830489" y="21341"/>
                    <a:pt x="1012172" y="0"/>
                  </a:cubicBezTo>
                  <a:cubicBezTo>
                    <a:pt x="1193856" y="-21341"/>
                    <a:pt x="1292927" y="36968"/>
                    <a:pt x="1557188" y="0"/>
                  </a:cubicBezTo>
                  <a:cubicBezTo>
                    <a:pt x="1821449" y="-36968"/>
                    <a:pt x="1809319" y="35960"/>
                    <a:pt x="2050298" y="0"/>
                  </a:cubicBezTo>
                  <a:cubicBezTo>
                    <a:pt x="2291277" y="-35960"/>
                    <a:pt x="2329538" y="58287"/>
                    <a:pt x="2595314" y="0"/>
                  </a:cubicBezTo>
                  <a:cubicBezTo>
                    <a:pt x="2609831" y="176975"/>
                    <a:pt x="2544092" y="366014"/>
                    <a:pt x="2595314" y="501830"/>
                  </a:cubicBezTo>
                  <a:cubicBezTo>
                    <a:pt x="2395116" y="511506"/>
                    <a:pt x="2173880" y="450302"/>
                    <a:pt x="2024345" y="501830"/>
                  </a:cubicBezTo>
                  <a:cubicBezTo>
                    <a:pt x="1874810" y="553358"/>
                    <a:pt x="1779438" y="478111"/>
                    <a:pt x="1557188" y="501830"/>
                  </a:cubicBezTo>
                  <a:cubicBezTo>
                    <a:pt x="1334938" y="525549"/>
                    <a:pt x="1239164" y="461344"/>
                    <a:pt x="1012172" y="501830"/>
                  </a:cubicBezTo>
                  <a:cubicBezTo>
                    <a:pt x="785180" y="542316"/>
                    <a:pt x="758629" y="448501"/>
                    <a:pt x="545016" y="501830"/>
                  </a:cubicBezTo>
                  <a:cubicBezTo>
                    <a:pt x="331403" y="555159"/>
                    <a:pt x="217454" y="440451"/>
                    <a:pt x="0" y="501830"/>
                  </a:cubicBezTo>
                  <a:cubicBezTo>
                    <a:pt x="-25491" y="397977"/>
                    <a:pt x="30827" y="14468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46" name="直接箭头连接符 6">
              <a:extLst>
                <a:ext uri="{FF2B5EF4-FFF2-40B4-BE49-F238E27FC236}">
                  <a16:creationId xmlns:a16="http://schemas.microsoft.com/office/drawing/2014/main" id="{F6AB84D5-EC12-5A1D-34EB-E0AB9AB1747C}"/>
                </a:ext>
              </a:extLst>
            </p:cNvPr>
            <p:cNvCxnSpPr>
              <a:cxnSpLocks/>
              <a:stCxn id="45" idx="2"/>
              <a:endCxn id="47" idx="0"/>
            </p:cNvCxnSpPr>
            <p:nvPr/>
          </p:nvCxnSpPr>
          <p:spPr>
            <a:xfrm>
              <a:off x="2762478" y="4219410"/>
              <a:ext cx="0" cy="8355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7">
                  <a:extLst>
                    <a:ext uri="{FF2B5EF4-FFF2-40B4-BE49-F238E27FC236}">
                      <a16:creationId xmlns:a16="http://schemas.microsoft.com/office/drawing/2014/main" id="{C63EE424-16CB-7956-4EC6-495CBCB21223}"/>
                    </a:ext>
                  </a:extLst>
                </p:cNvPr>
                <p:cNvSpPr/>
                <p:nvPr/>
              </p:nvSpPr>
              <p:spPr>
                <a:xfrm>
                  <a:off x="2583160" y="5054939"/>
                  <a:ext cx="358635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矩形 7">
                  <a:extLst>
                    <a:ext uri="{FF2B5EF4-FFF2-40B4-BE49-F238E27FC236}">
                      <a16:creationId xmlns:a16="http://schemas.microsoft.com/office/drawing/2014/main" id="{C63EE424-16CB-7956-4EC6-495CBCB212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160" y="5054939"/>
                  <a:ext cx="35863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组合 48">
            <a:extLst>
              <a:ext uri="{FF2B5EF4-FFF2-40B4-BE49-F238E27FC236}">
                <a16:creationId xmlns:a16="http://schemas.microsoft.com/office/drawing/2014/main" id="{6ACB13A0-1F45-0E09-A481-FE928A4AC104}"/>
              </a:ext>
            </a:extLst>
          </p:cNvPr>
          <p:cNvGrpSpPr/>
          <p:nvPr/>
        </p:nvGrpSpPr>
        <p:grpSpPr>
          <a:xfrm>
            <a:off x="583518" y="3835351"/>
            <a:ext cx="3476194" cy="2278372"/>
            <a:chOff x="6813781" y="3408617"/>
            <a:chExt cx="3476194" cy="2278372"/>
          </a:xfrm>
        </p:grpSpPr>
        <p:sp>
          <p:nvSpPr>
            <p:cNvPr id="51" name="矩形 21">
              <a:extLst>
                <a:ext uri="{FF2B5EF4-FFF2-40B4-BE49-F238E27FC236}">
                  <a16:creationId xmlns:a16="http://schemas.microsoft.com/office/drawing/2014/main" id="{FD3926E0-38A3-01C6-E8B5-E738B03A0570}"/>
                </a:ext>
              </a:extLst>
            </p:cNvPr>
            <p:cNvSpPr/>
            <p:nvPr/>
          </p:nvSpPr>
          <p:spPr>
            <a:xfrm>
              <a:off x="6813781" y="3408617"/>
              <a:ext cx="3476194" cy="22783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Randomized</a:t>
              </a:r>
              <a:endPara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文本框 22">
              <a:extLst>
                <a:ext uri="{FF2B5EF4-FFF2-40B4-BE49-F238E27FC236}">
                  <a16:creationId xmlns:a16="http://schemas.microsoft.com/office/drawing/2014/main" id="{FA194C16-56F9-B190-E384-F735B8A9349F}"/>
                </a:ext>
              </a:extLst>
            </p:cNvPr>
            <p:cNvSpPr txBox="1"/>
            <p:nvPr/>
          </p:nvSpPr>
          <p:spPr>
            <a:xfrm>
              <a:off x="7157002" y="3815899"/>
              <a:ext cx="2602395" cy="461665"/>
            </a:xfrm>
            <a:custGeom>
              <a:avLst/>
              <a:gdLst>
                <a:gd name="connsiteX0" fmla="*/ 0 w 2602395"/>
                <a:gd name="connsiteY0" fmla="*/ 0 h 461665"/>
                <a:gd name="connsiteX1" fmla="*/ 494455 w 2602395"/>
                <a:gd name="connsiteY1" fmla="*/ 0 h 461665"/>
                <a:gd name="connsiteX2" fmla="*/ 1040958 w 2602395"/>
                <a:gd name="connsiteY2" fmla="*/ 0 h 461665"/>
                <a:gd name="connsiteX3" fmla="*/ 1587461 w 2602395"/>
                <a:gd name="connsiteY3" fmla="*/ 0 h 461665"/>
                <a:gd name="connsiteX4" fmla="*/ 2029868 w 2602395"/>
                <a:gd name="connsiteY4" fmla="*/ 0 h 461665"/>
                <a:gd name="connsiteX5" fmla="*/ 2602395 w 2602395"/>
                <a:gd name="connsiteY5" fmla="*/ 0 h 461665"/>
                <a:gd name="connsiteX6" fmla="*/ 2602395 w 2602395"/>
                <a:gd name="connsiteY6" fmla="*/ 461665 h 461665"/>
                <a:gd name="connsiteX7" fmla="*/ 2029868 w 2602395"/>
                <a:gd name="connsiteY7" fmla="*/ 461665 h 461665"/>
                <a:gd name="connsiteX8" fmla="*/ 1535413 w 2602395"/>
                <a:gd name="connsiteY8" fmla="*/ 461665 h 461665"/>
                <a:gd name="connsiteX9" fmla="*/ 1066982 w 2602395"/>
                <a:gd name="connsiteY9" fmla="*/ 461665 h 461665"/>
                <a:gd name="connsiteX10" fmla="*/ 494455 w 2602395"/>
                <a:gd name="connsiteY10" fmla="*/ 461665 h 461665"/>
                <a:gd name="connsiteX11" fmla="*/ 0 w 2602395"/>
                <a:gd name="connsiteY11" fmla="*/ 461665 h 461665"/>
                <a:gd name="connsiteX12" fmla="*/ 0 w 2602395"/>
                <a:gd name="connsiteY12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2395" h="461665" fill="none" extrusionOk="0">
                  <a:moveTo>
                    <a:pt x="0" y="0"/>
                  </a:moveTo>
                  <a:cubicBezTo>
                    <a:pt x="183170" y="-51712"/>
                    <a:pt x="277088" y="35278"/>
                    <a:pt x="494455" y="0"/>
                  </a:cubicBezTo>
                  <a:cubicBezTo>
                    <a:pt x="711822" y="-35278"/>
                    <a:pt x="883731" y="7096"/>
                    <a:pt x="1040958" y="0"/>
                  </a:cubicBezTo>
                  <a:cubicBezTo>
                    <a:pt x="1198185" y="-7096"/>
                    <a:pt x="1325150" y="39829"/>
                    <a:pt x="1587461" y="0"/>
                  </a:cubicBezTo>
                  <a:cubicBezTo>
                    <a:pt x="1849772" y="-39829"/>
                    <a:pt x="1923899" y="27462"/>
                    <a:pt x="2029868" y="0"/>
                  </a:cubicBezTo>
                  <a:cubicBezTo>
                    <a:pt x="2135837" y="-27462"/>
                    <a:pt x="2337922" y="9248"/>
                    <a:pt x="2602395" y="0"/>
                  </a:cubicBezTo>
                  <a:cubicBezTo>
                    <a:pt x="2649178" y="133253"/>
                    <a:pt x="2599522" y="345998"/>
                    <a:pt x="2602395" y="461665"/>
                  </a:cubicBezTo>
                  <a:cubicBezTo>
                    <a:pt x="2449071" y="489881"/>
                    <a:pt x="2241214" y="417746"/>
                    <a:pt x="2029868" y="461665"/>
                  </a:cubicBezTo>
                  <a:cubicBezTo>
                    <a:pt x="1818522" y="505584"/>
                    <a:pt x="1694406" y="408232"/>
                    <a:pt x="1535413" y="461665"/>
                  </a:cubicBezTo>
                  <a:cubicBezTo>
                    <a:pt x="1376420" y="515098"/>
                    <a:pt x="1256467" y="407450"/>
                    <a:pt x="1066982" y="461665"/>
                  </a:cubicBezTo>
                  <a:cubicBezTo>
                    <a:pt x="877497" y="515880"/>
                    <a:pt x="700424" y="408833"/>
                    <a:pt x="494455" y="461665"/>
                  </a:cubicBezTo>
                  <a:cubicBezTo>
                    <a:pt x="288486" y="514497"/>
                    <a:pt x="122998" y="452795"/>
                    <a:pt x="0" y="461665"/>
                  </a:cubicBezTo>
                  <a:cubicBezTo>
                    <a:pt x="-17457" y="323383"/>
                    <a:pt x="14634" y="181775"/>
                    <a:pt x="0" y="0"/>
                  </a:cubicBezTo>
                  <a:close/>
                </a:path>
                <a:path w="2602395" h="461665" stroke="0" extrusionOk="0">
                  <a:moveTo>
                    <a:pt x="0" y="0"/>
                  </a:moveTo>
                  <a:cubicBezTo>
                    <a:pt x="192392" y="-31158"/>
                    <a:pt x="352674" y="1897"/>
                    <a:pt x="468431" y="0"/>
                  </a:cubicBezTo>
                  <a:cubicBezTo>
                    <a:pt x="584188" y="-1897"/>
                    <a:pt x="853424" y="29745"/>
                    <a:pt x="1014934" y="0"/>
                  </a:cubicBezTo>
                  <a:cubicBezTo>
                    <a:pt x="1176444" y="-29745"/>
                    <a:pt x="1409124" y="31998"/>
                    <a:pt x="1561437" y="0"/>
                  </a:cubicBezTo>
                  <a:cubicBezTo>
                    <a:pt x="1713750" y="-31998"/>
                    <a:pt x="1887854" y="9927"/>
                    <a:pt x="2055892" y="0"/>
                  </a:cubicBezTo>
                  <a:cubicBezTo>
                    <a:pt x="2223930" y="-9927"/>
                    <a:pt x="2470983" y="46729"/>
                    <a:pt x="2602395" y="0"/>
                  </a:cubicBezTo>
                  <a:cubicBezTo>
                    <a:pt x="2629130" y="144857"/>
                    <a:pt x="2575772" y="235944"/>
                    <a:pt x="2602395" y="461665"/>
                  </a:cubicBezTo>
                  <a:cubicBezTo>
                    <a:pt x="2482066" y="471254"/>
                    <a:pt x="2153552" y="456555"/>
                    <a:pt x="2029868" y="461665"/>
                  </a:cubicBezTo>
                  <a:cubicBezTo>
                    <a:pt x="1906184" y="466775"/>
                    <a:pt x="1659769" y="427255"/>
                    <a:pt x="1561437" y="461665"/>
                  </a:cubicBezTo>
                  <a:cubicBezTo>
                    <a:pt x="1463105" y="496075"/>
                    <a:pt x="1213094" y="424769"/>
                    <a:pt x="1014934" y="461665"/>
                  </a:cubicBezTo>
                  <a:cubicBezTo>
                    <a:pt x="816774" y="498561"/>
                    <a:pt x="742941" y="434799"/>
                    <a:pt x="546503" y="461665"/>
                  </a:cubicBezTo>
                  <a:cubicBezTo>
                    <a:pt x="350065" y="488531"/>
                    <a:pt x="272550" y="416713"/>
                    <a:pt x="0" y="461665"/>
                  </a:cubicBezTo>
                  <a:cubicBezTo>
                    <a:pt x="-51171" y="322837"/>
                    <a:pt x="39876" y="1935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53" name="直接箭头连接符 23">
              <a:extLst>
                <a:ext uri="{FF2B5EF4-FFF2-40B4-BE49-F238E27FC236}">
                  <a16:creationId xmlns:a16="http://schemas.microsoft.com/office/drawing/2014/main" id="{498A4C7B-BE68-18FB-540B-31DD7085EA5C}"/>
                </a:ext>
              </a:extLst>
            </p:cNvPr>
            <p:cNvCxnSpPr>
              <a:cxnSpLocks/>
              <a:stCxn id="52" idx="2"/>
              <a:endCxn id="54" idx="0"/>
            </p:cNvCxnSpPr>
            <p:nvPr/>
          </p:nvCxnSpPr>
          <p:spPr>
            <a:xfrm flipH="1">
              <a:off x="7137537" y="4277564"/>
              <a:ext cx="132066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矩形 24">
                  <a:extLst>
                    <a:ext uri="{FF2B5EF4-FFF2-40B4-BE49-F238E27FC236}">
                      <a16:creationId xmlns:a16="http://schemas.microsoft.com/office/drawing/2014/main" id="{359CCC7D-3F1C-F287-F656-43FCDD939DA3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矩形 24">
                  <a:extLst>
                    <a:ext uri="{FF2B5EF4-FFF2-40B4-BE49-F238E27FC236}">
                      <a16:creationId xmlns:a16="http://schemas.microsoft.com/office/drawing/2014/main" id="{359CCC7D-3F1C-F287-F656-43FCDD939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6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矩形 28">
                  <a:extLst>
                    <a:ext uri="{FF2B5EF4-FFF2-40B4-BE49-F238E27FC236}">
                      <a16:creationId xmlns:a16="http://schemas.microsoft.com/office/drawing/2014/main" id="{C601C5D0-273D-E706-5933-1513C7BCFAF2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5" name="矩形 28">
                  <a:extLst>
                    <a:ext uri="{FF2B5EF4-FFF2-40B4-BE49-F238E27FC236}">
                      <a16:creationId xmlns:a16="http://schemas.microsoft.com/office/drawing/2014/main" id="{C601C5D0-273D-E706-5933-1513C7BCFA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矩形 29">
              <a:extLst>
                <a:ext uri="{FF2B5EF4-FFF2-40B4-BE49-F238E27FC236}">
                  <a16:creationId xmlns:a16="http://schemas.microsoft.com/office/drawing/2014/main" id="{6A10DBD7-7256-CB81-B628-C0C453AFAE3C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30">
                  <a:extLst>
                    <a:ext uri="{FF2B5EF4-FFF2-40B4-BE49-F238E27FC236}">
                      <a16:creationId xmlns:a16="http://schemas.microsoft.com/office/drawing/2014/main" id="{07513DDA-DC3D-E530-9D50-89ECA05A63EB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7" name="矩形 30">
                  <a:extLst>
                    <a:ext uri="{FF2B5EF4-FFF2-40B4-BE49-F238E27FC236}">
                      <a16:creationId xmlns:a16="http://schemas.microsoft.com/office/drawing/2014/main" id="{07513DDA-DC3D-E530-9D50-89ECA05A63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矩形 31">
                  <a:extLst>
                    <a:ext uri="{FF2B5EF4-FFF2-40B4-BE49-F238E27FC236}">
                      <a16:creationId xmlns:a16="http://schemas.microsoft.com/office/drawing/2014/main" id="{4290D34E-D3B8-4296-BD72-AA62970C7F71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8" name="矩形 31">
                  <a:extLst>
                    <a:ext uri="{FF2B5EF4-FFF2-40B4-BE49-F238E27FC236}">
                      <a16:creationId xmlns:a16="http://schemas.microsoft.com/office/drawing/2014/main" id="{4290D34E-D3B8-4296-BD72-AA62970C7F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矩形 32">
                  <a:extLst>
                    <a:ext uri="{FF2B5EF4-FFF2-40B4-BE49-F238E27FC236}">
                      <a16:creationId xmlns:a16="http://schemas.microsoft.com/office/drawing/2014/main" id="{ED6A9FF6-3D3A-D37A-2F3A-7C0036007B95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9" name="矩形 32">
                  <a:extLst>
                    <a:ext uri="{FF2B5EF4-FFF2-40B4-BE49-F238E27FC236}">
                      <a16:creationId xmlns:a16="http://schemas.microsoft.com/office/drawing/2014/main" id="{ED6A9FF6-3D3A-D37A-2F3A-7C0036007B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直接箭头连接符 33">
              <a:extLst>
                <a:ext uri="{FF2B5EF4-FFF2-40B4-BE49-F238E27FC236}">
                  <a16:creationId xmlns:a16="http://schemas.microsoft.com/office/drawing/2014/main" id="{420C25EE-E823-8A5D-3AC6-276952BCC7C9}"/>
                </a:ext>
              </a:extLst>
            </p:cNvPr>
            <p:cNvCxnSpPr>
              <a:cxnSpLocks/>
              <a:stCxn id="52" idx="2"/>
              <a:endCxn id="55" idx="0"/>
            </p:cNvCxnSpPr>
            <p:nvPr/>
          </p:nvCxnSpPr>
          <p:spPr>
            <a:xfrm flipH="1">
              <a:off x="7698477" y="4277564"/>
              <a:ext cx="759723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箭头连接符 34">
              <a:extLst>
                <a:ext uri="{FF2B5EF4-FFF2-40B4-BE49-F238E27FC236}">
                  <a16:creationId xmlns:a16="http://schemas.microsoft.com/office/drawing/2014/main" id="{67640E67-28C6-7E59-A0A8-88180F9F1687}"/>
                </a:ext>
              </a:extLst>
            </p:cNvPr>
            <p:cNvCxnSpPr>
              <a:cxnSpLocks/>
              <a:stCxn id="52" idx="2"/>
              <a:endCxn id="56" idx="0"/>
            </p:cNvCxnSpPr>
            <p:nvPr/>
          </p:nvCxnSpPr>
          <p:spPr>
            <a:xfrm flipH="1">
              <a:off x="8259416" y="4277564"/>
              <a:ext cx="198784" cy="701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箭头连接符 35">
              <a:extLst>
                <a:ext uri="{FF2B5EF4-FFF2-40B4-BE49-F238E27FC236}">
                  <a16:creationId xmlns:a16="http://schemas.microsoft.com/office/drawing/2014/main" id="{9C410CD9-17BE-5A5B-3464-4594CB4C2C90}"/>
                </a:ext>
              </a:extLst>
            </p:cNvPr>
            <p:cNvCxnSpPr>
              <a:cxnSpLocks/>
              <a:stCxn id="52" idx="2"/>
              <a:endCxn id="57" idx="0"/>
            </p:cNvCxnSpPr>
            <p:nvPr/>
          </p:nvCxnSpPr>
          <p:spPr>
            <a:xfrm>
              <a:off x="8458200" y="4277564"/>
              <a:ext cx="348492" cy="7019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箭头连接符 36">
              <a:extLst>
                <a:ext uri="{FF2B5EF4-FFF2-40B4-BE49-F238E27FC236}">
                  <a16:creationId xmlns:a16="http://schemas.microsoft.com/office/drawing/2014/main" id="{564CC146-0FF4-EDF5-09C3-64D7ABE7515B}"/>
                </a:ext>
              </a:extLst>
            </p:cNvPr>
            <p:cNvCxnSpPr>
              <a:cxnSpLocks/>
              <a:stCxn id="52" idx="2"/>
              <a:endCxn id="58" idx="0"/>
            </p:cNvCxnSpPr>
            <p:nvPr/>
          </p:nvCxnSpPr>
          <p:spPr>
            <a:xfrm>
              <a:off x="8458200" y="4277564"/>
              <a:ext cx="904254" cy="7019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箭头连接符 37">
              <a:extLst>
                <a:ext uri="{FF2B5EF4-FFF2-40B4-BE49-F238E27FC236}">
                  <a16:creationId xmlns:a16="http://schemas.microsoft.com/office/drawing/2014/main" id="{B2D58091-375F-2643-99F6-8275935F8B44}"/>
                </a:ext>
              </a:extLst>
            </p:cNvPr>
            <p:cNvCxnSpPr>
              <a:cxnSpLocks/>
              <a:stCxn id="52" idx="2"/>
              <a:endCxn id="59" idx="0"/>
            </p:cNvCxnSpPr>
            <p:nvPr/>
          </p:nvCxnSpPr>
          <p:spPr>
            <a:xfrm>
              <a:off x="8458200" y="4277564"/>
              <a:ext cx="1460016" cy="70193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组合 10">
            <a:extLst>
              <a:ext uri="{FF2B5EF4-FFF2-40B4-BE49-F238E27FC236}">
                <a16:creationId xmlns:a16="http://schemas.microsoft.com/office/drawing/2014/main" id="{66B23AC3-B9B2-A96E-08DB-4FB0551256C9}"/>
              </a:ext>
            </a:extLst>
          </p:cNvPr>
          <p:cNvGrpSpPr/>
          <p:nvPr/>
        </p:nvGrpSpPr>
        <p:grpSpPr>
          <a:xfrm>
            <a:off x="4297489" y="3827521"/>
            <a:ext cx="3476194" cy="2286202"/>
            <a:chOff x="6813781" y="3077380"/>
            <a:chExt cx="3476194" cy="2609609"/>
          </a:xfrm>
        </p:grpSpPr>
        <p:sp>
          <p:nvSpPr>
            <p:cNvPr id="66" name="矩形 11">
              <a:extLst>
                <a:ext uri="{FF2B5EF4-FFF2-40B4-BE49-F238E27FC236}">
                  <a16:creationId xmlns:a16="http://schemas.microsoft.com/office/drawing/2014/main" id="{7E3AD23E-1474-C272-1A61-7DCD4CA3C015}"/>
                </a:ext>
              </a:extLst>
            </p:cNvPr>
            <p:cNvSpPr/>
            <p:nvPr/>
          </p:nvSpPr>
          <p:spPr>
            <a:xfrm>
              <a:off x="6813781" y="3077380"/>
              <a:ext cx="3476194" cy="26096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Pseudodeterministic   </a:t>
              </a:r>
              <a:endParaRPr lang="zh-CN" altLang="en-US" sz="2000" b="1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文本框 12">
              <a:extLst>
                <a:ext uri="{FF2B5EF4-FFF2-40B4-BE49-F238E27FC236}">
                  <a16:creationId xmlns:a16="http://schemas.microsoft.com/office/drawing/2014/main" id="{D9FC2C29-8E35-F1D0-17CC-C32E2F9F3A7E}"/>
                </a:ext>
              </a:extLst>
            </p:cNvPr>
            <p:cNvSpPr txBox="1"/>
            <p:nvPr/>
          </p:nvSpPr>
          <p:spPr>
            <a:xfrm>
              <a:off x="7076423" y="3616521"/>
              <a:ext cx="3035354" cy="461665"/>
            </a:xfrm>
            <a:custGeom>
              <a:avLst/>
              <a:gdLst>
                <a:gd name="connsiteX0" fmla="*/ 0 w 3035354"/>
                <a:gd name="connsiteY0" fmla="*/ 0 h 461665"/>
                <a:gd name="connsiteX1" fmla="*/ 505892 w 3035354"/>
                <a:gd name="connsiteY1" fmla="*/ 0 h 461665"/>
                <a:gd name="connsiteX2" fmla="*/ 920724 w 3035354"/>
                <a:gd name="connsiteY2" fmla="*/ 0 h 461665"/>
                <a:gd name="connsiteX3" fmla="*/ 1426616 w 3035354"/>
                <a:gd name="connsiteY3" fmla="*/ 0 h 461665"/>
                <a:gd name="connsiteX4" fmla="*/ 1871802 w 3035354"/>
                <a:gd name="connsiteY4" fmla="*/ 0 h 461665"/>
                <a:gd name="connsiteX5" fmla="*/ 2438401 w 3035354"/>
                <a:gd name="connsiteY5" fmla="*/ 0 h 461665"/>
                <a:gd name="connsiteX6" fmla="*/ 3035354 w 3035354"/>
                <a:gd name="connsiteY6" fmla="*/ 0 h 461665"/>
                <a:gd name="connsiteX7" fmla="*/ 3035354 w 3035354"/>
                <a:gd name="connsiteY7" fmla="*/ 461665 h 461665"/>
                <a:gd name="connsiteX8" fmla="*/ 2590169 w 3035354"/>
                <a:gd name="connsiteY8" fmla="*/ 461665 h 461665"/>
                <a:gd name="connsiteX9" fmla="*/ 2175337 w 3035354"/>
                <a:gd name="connsiteY9" fmla="*/ 461665 h 461665"/>
                <a:gd name="connsiteX10" fmla="*/ 1699798 w 3035354"/>
                <a:gd name="connsiteY10" fmla="*/ 461665 h 461665"/>
                <a:gd name="connsiteX11" fmla="*/ 1193906 w 3035354"/>
                <a:gd name="connsiteY11" fmla="*/ 461665 h 461665"/>
                <a:gd name="connsiteX12" fmla="*/ 779074 w 3035354"/>
                <a:gd name="connsiteY12" fmla="*/ 461665 h 461665"/>
                <a:gd name="connsiteX13" fmla="*/ 0 w 3035354"/>
                <a:gd name="connsiteY13" fmla="*/ 461665 h 461665"/>
                <a:gd name="connsiteX14" fmla="*/ 0 w 3035354"/>
                <a:gd name="connsiteY14" fmla="*/ 0 h 46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5354" h="461665" fill="none" extrusionOk="0">
                  <a:moveTo>
                    <a:pt x="0" y="0"/>
                  </a:moveTo>
                  <a:cubicBezTo>
                    <a:pt x="250237" y="-35394"/>
                    <a:pt x="339865" y="20204"/>
                    <a:pt x="505892" y="0"/>
                  </a:cubicBezTo>
                  <a:cubicBezTo>
                    <a:pt x="671919" y="-20204"/>
                    <a:pt x="741720" y="24529"/>
                    <a:pt x="920724" y="0"/>
                  </a:cubicBezTo>
                  <a:cubicBezTo>
                    <a:pt x="1099728" y="-24529"/>
                    <a:pt x="1317602" y="49358"/>
                    <a:pt x="1426616" y="0"/>
                  </a:cubicBezTo>
                  <a:cubicBezTo>
                    <a:pt x="1535630" y="-49358"/>
                    <a:pt x="1663840" y="38077"/>
                    <a:pt x="1871802" y="0"/>
                  </a:cubicBezTo>
                  <a:cubicBezTo>
                    <a:pt x="2079764" y="-38077"/>
                    <a:pt x="2265848" y="17323"/>
                    <a:pt x="2438401" y="0"/>
                  </a:cubicBezTo>
                  <a:cubicBezTo>
                    <a:pt x="2610954" y="-17323"/>
                    <a:pt x="2777205" y="21923"/>
                    <a:pt x="3035354" y="0"/>
                  </a:cubicBezTo>
                  <a:cubicBezTo>
                    <a:pt x="3048150" y="122953"/>
                    <a:pt x="3008124" y="348005"/>
                    <a:pt x="3035354" y="461665"/>
                  </a:cubicBezTo>
                  <a:cubicBezTo>
                    <a:pt x="2883089" y="462852"/>
                    <a:pt x="2755762" y="457856"/>
                    <a:pt x="2590169" y="461665"/>
                  </a:cubicBezTo>
                  <a:cubicBezTo>
                    <a:pt x="2424577" y="465474"/>
                    <a:pt x="2318720" y="415319"/>
                    <a:pt x="2175337" y="461665"/>
                  </a:cubicBezTo>
                  <a:cubicBezTo>
                    <a:pt x="2031954" y="508011"/>
                    <a:pt x="1818059" y="429808"/>
                    <a:pt x="1699798" y="461665"/>
                  </a:cubicBezTo>
                  <a:cubicBezTo>
                    <a:pt x="1581537" y="493522"/>
                    <a:pt x="1406919" y="460773"/>
                    <a:pt x="1193906" y="461665"/>
                  </a:cubicBezTo>
                  <a:cubicBezTo>
                    <a:pt x="980893" y="462557"/>
                    <a:pt x="913657" y="457317"/>
                    <a:pt x="779074" y="461665"/>
                  </a:cubicBezTo>
                  <a:cubicBezTo>
                    <a:pt x="644491" y="466013"/>
                    <a:pt x="277410" y="448550"/>
                    <a:pt x="0" y="461665"/>
                  </a:cubicBezTo>
                  <a:cubicBezTo>
                    <a:pt x="-46694" y="233384"/>
                    <a:pt x="22500" y="179003"/>
                    <a:pt x="0" y="0"/>
                  </a:cubicBezTo>
                  <a:close/>
                </a:path>
                <a:path w="3035354" h="461665" stroke="0" extrusionOk="0">
                  <a:moveTo>
                    <a:pt x="0" y="0"/>
                  </a:moveTo>
                  <a:cubicBezTo>
                    <a:pt x="150153" y="-11809"/>
                    <a:pt x="337985" y="39289"/>
                    <a:pt x="445185" y="0"/>
                  </a:cubicBezTo>
                  <a:cubicBezTo>
                    <a:pt x="552386" y="-39289"/>
                    <a:pt x="721436" y="5026"/>
                    <a:pt x="981431" y="0"/>
                  </a:cubicBezTo>
                  <a:cubicBezTo>
                    <a:pt x="1241426" y="-5026"/>
                    <a:pt x="1406066" y="40091"/>
                    <a:pt x="1517677" y="0"/>
                  </a:cubicBezTo>
                  <a:cubicBezTo>
                    <a:pt x="1629288" y="-40091"/>
                    <a:pt x="1811023" y="6680"/>
                    <a:pt x="1993216" y="0"/>
                  </a:cubicBezTo>
                  <a:cubicBezTo>
                    <a:pt x="2175409" y="-6680"/>
                    <a:pt x="2376633" y="29559"/>
                    <a:pt x="2559815" y="0"/>
                  </a:cubicBezTo>
                  <a:cubicBezTo>
                    <a:pt x="2742997" y="-29559"/>
                    <a:pt x="2895693" y="20953"/>
                    <a:pt x="3035354" y="0"/>
                  </a:cubicBezTo>
                  <a:cubicBezTo>
                    <a:pt x="3083360" y="99622"/>
                    <a:pt x="3029904" y="286673"/>
                    <a:pt x="3035354" y="461665"/>
                  </a:cubicBezTo>
                  <a:cubicBezTo>
                    <a:pt x="2900121" y="511363"/>
                    <a:pt x="2789365" y="424414"/>
                    <a:pt x="2590169" y="461665"/>
                  </a:cubicBezTo>
                  <a:cubicBezTo>
                    <a:pt x="2390973" y="498916"/>
                    <a:pt x="2230456" y="416267"/>
                    <a:pt x="2053923" y="461665"/>
                  </a:cubicBezTo>
                  <a:cubicBezTo>
                    <a:pt x="1877390" y="507063"/>
                    <a:pt x="1791755" y="453377"/>
                    <a:pt x="1608738" y="461665"/>
                  </a:cubicBezTo>
                  <a:cubicBezTo>
                    <a:pt x="1425721" y="469953"/>
                    <a:pt x="1352218" y="428671"/>
                    <a:pt x="1102845" y="461665"/>
                  </a:cubicBezTo>
                  <a:cubicBezTo>
                    <a:pt x="853472" y="494659"/>
                    <a:pt x="834762" y="414995"/>
                    <a:pt x="688014" y="461665"/>
                  </a:cubicBezTo>
                  <a:cubicBezTo>
                    <a:pt x="541266" y="508335"/>
                    <a:pt x="319562" y="428280"/>
                    <a:pt x="0" y="461665"/>
                  </a:cubicBezTo>
                  <a:cubicBezTo>
                    <a:pt x="-43116" y="340997"/>
                    <a:pt x="10952" y="15509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594850627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rPr>
                <a:t>Algorithm</a:t>
              </a:r>
              <a:endParaRPr lang="zh-CN" altLang="en-US" sz="2400" dirty="0">
                <a:latin typeface="Consolas" panose="020B0609020204030204" pitchFamily="49" charset="0"/>
              </a:endParaRPr>
            </a:p>
          </p:txBody>
        </p:sp>
        <p:cxnSp>
          <p:nvCxnSpPr>
            <p:cNvPr id="68" name="直接箭头连接符 13">
              <a:extLst>
                <a:ext uri="{FF2B5EF4-FFF2-40B4-BE49-F238E27FC236}">
                  <a16:creationId xmlns:a16="http://schemas.microsoft.com/office/drawing/2014/main" id="{ADA15EDB-BE75-0D96-BED8-F75C6711E130}"/>
                </a:ext>
              </a:extLst>
            </p:cNvPr>
            <p:cNvCxnSpPr>
              <a:cxnSpLocks/>
              <a:stCxn id="67" idx="2"/>
              <a:endCxn id="69" idx="0"/>
            </p:cNvCxnSpPr>
            <p:nvPr/>
          </p:nvCxnSpPr>
          <p:spPr>
            <a:xfrm flipH="1">
              <a:off x="7137537" y="4078186"/>
              <a:ext cx="1456563" cy="901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矩形 14">
                  <a:extLst>
                    <a:ext uri="{FF2B5EF4-FFF2-40B4-BE49-F238E27FC236}">
                      <a16:creationId xmlns:a16="http://schemas.microsoft.com/office/drawing/2014/main" id="{A3B6FF6B-EED4-4A3E-7D9A-B58E3045D27D}"/>
                    </a:ext>
                  </a:extLst>
                </p:cNvPr>
                <p:cNvSpPr/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4EA4FA1C-AF7A-CAAD-DBDC-CBB9668CA9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8219" y="4979503"/>
                  <a:ext cx="358636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矩形 15">
                  <a:extLst>
                    <a:ext uri="{FF2B5EF4-FFF2-40B4-BE49-F238E27FC236}">
                      <a16:creationId xmlns:a16="http://schemas.microsoft.com/office/drawing/2014/main" id="{3314C784-D9C0-1382-8092-C22395228594}"/>
                    </a:ext>
                  </a:extLst>
                </p:cNvPr>
                <p:cNvSpPr/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76F32081-2E8E-F9F0-F986-3354E88CA3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159" y="4979503"/>
                  <a:ext cx="358636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矩形 16">
              <a:extLst>
                <a:ext uri="{FF2B5EF4-FFF2-40B4-BE49-F238E27FC236}">
                  <a16:creationId xmlns:a16="http://schemas.microsoft.com/office/drawing/2014/main" id="{5B23D29E-7983-5751-136C-94AE166E7579}"/>
                </a:ext>
              </a:extLst>
            </p:cNvPr>
            <p:cNvSpPr/>
            <p:nvPr/>
          </p:nvSpPr>
          <p:spPr>
            <a:xfrm>
              <a:off x="8080098" y="4979503"/>
              <a:ext cx="358636" cy="46166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b="0" i="0" dirty="0">
                  <a:solidFill>
                    <a:srgbClr val="4D5156"/>
                  </a:solidFill>
                  <a:effectLst/>
                  <a:latin typeface="arial" panose="020B0604020202020204" pitchFamily="34" charset="0"/>
                </a:rPr>
                <a:t>❌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矩形 17">
                  <a:extLst>
                    <a:ext uri="{FF2B5EF4-FFF2-40B4-BE49-F238E27FC236}">
                      <a16:creationId xmlns:a16="http://schemas.microsoft.com/office/drawing/2014/main" id="{0CD38F5F-BFDD-AE92-257C-9601979EE01E}"/>
                    </a:ext>
                  </a:extLst>
                </p:cNvPr>
                <p:cNvSpPr/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A8BDB3F-5521-369A-2333-E107ACFDCA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374" y="4979502"/>
                  <a:ext cx="35863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矩形 18">
                  <a:extLst>
                    <a:ext uri="{FF2B5EF4-FFF2-40B4-BE49-F238E27FC236}">
                      <a16:creationId xmlns:a16="http://schemas.microsoft.com/office/drawing/2014/main" id="{52716D4C-04B1-D9B0-8D9C-D958EB7A022F}"/>
                    </a:ext>
                  </a:extLst>
                </p:cNvPr>
                <p:cNvSpPr/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FE8A7667-8861-37BF-9F58-80218FB6A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3136" y="4979501"/>
                  <a:ext cx="35863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矩形 19">
                  <a:extLst>
                    <a:ext uri="{FF2B5EF4-FFF2-40B4-BE49-F238E27FC236}">
                      <a16:creationId xmlns:a16="http://schemas.microsoft.com/office/drawing/2014/main" id="{0EA55087-5A10-A323-1583-01A912291D0E}"/>
                    </a:ext>
                  </a:extLst>
                </p:cNvPr>
                <p:cNvSpPr/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5A6D41DB-A195-07BA-3FE2-CDDB921E37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8898" y="4979500"/>
                  <a:ext cx="35863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直接箭头连接符 20">
              <a:extLst>
                <a:ext uri="{FF2B5EF4-FFF2-40B4-BE49-F238E27FC236}">
                  <a16:creationId xmlns:a16="http://schemas.microsoft.com/office/drawing/2014/main" id="{3F17848B-9EC8-E39E-1E03-6D57725DDD9F}"/>
                </a:ext>
              </a:extLst>
            </p:cNvPr>
            <p:cNvCxnSpPr>
              <a:cxnSpLocks/>
              <a:stCxn id="67" idx="2"/>
              <a:endCxn id="70" idx="0"/>
            </p:cNvCxnSpPr>
            <p:nvPr/>
          </p:nvCxnSpPr>
          <p:spPr>
            <a:xfrm flipH="1">
              <a:off x="7698477" y="4078186"/>
              <a:ext cx="895623" cy="901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箭头连接符 25">
              <a:extLst>
                <a:ext uri="{FF2B5EF4-FFF2-40B4-BE49-F238E27FC236}">
                  <a16:creationId xmlns:a16="http://schemas.microsoft.com/office/drawing/2014/main" id="{BE542AE7-1333-EF2F-4289-189702C91805}"/>
                </a:ext>
              </a:extLst>
            </p:cNvPr>
            <p:cNvCxnSpPr>
              <a:cxnSpLocks/>
              <a:stCxn id="67" idx="2"/>
              <a:endCxn id="71" idx="0"/>
            </p:cNvCxnSpPr>
            <p:nvPr/>
          </p:nvCxnSpPr>
          <p:spPr>
            <a:xfrm flipH="1">
              <a:off x="8259416" y="4078186"/>
              <a:ext cx="334684" cy="9013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26">
              <a:extLst>
                <a:ext uri="{FF2B5EF4-FFF2-40B4-BE49-F238E27FC236}">
                  <a16:creationId xmlns:a16="http://schemas.microsoft.com/office/drawing/2014/main" id="{A63C4DC1-6014-502A-0F6E-E0B29BA30E04}"/>
                </a:ext>
              </a:extLst>
            </p:cNvPr>
            <p:cNvCxnSpPr>
              <a:cxnSpLocks/>
              <a:stCxn id="67" idx="2"/>
              <a:endCxn id="72" idx="0"/>
            </p:cNvCxnSpPr>
            <p:nvPr/>
          </p:nvCxnSpPr>
          <p:spPr>
            <a:xfrm>
              <a:off x="8594100" y="4078186"/>
              <a:ext cx="212592" cy="9013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箭头连接符 27">
              <a:extLst>
                <a:ext uri="{FF2B5EF4-FFF2-40B4-BE49-F238E27FC236}">
                  <a16:creationId xmlns:a16="http://schemas.microsoft.com/office/drawing/2014/main" id="{327D2AB6-6565-9496-608B-D484161311CF}"/>
                </a:ext>
              </a:extLst>
            </p:cNvPr>
            <p:cNvCxnSpPr>
              <a:cxnSpLocks/>
              <a:stCxn id="67" idx="2"/>
              <a:endCxn id="73" idx="0"/>
            </p:cNvCxnSpPr>
            <p:nvPr/>
          </p:nvCxnSpPr>
          <p:spPr>
            <a:xfrm>
              <a:off x="8594100" y="4078186"/>
              <a:ext cx="768354" cy="9013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箭头连接符 38">
              <a:extLst>
                <a:ext uri="{FF2B5EF4-FFF2-40B4-BE49-F238E27FC236}">
                  <a16:creationId xmlns:a16="http://schemas.microsoft.com/office/drawing/2014/main" id="{FDC537D0-7035-A8C0-EA38-6E40C13A2A8E}"/>
                </a:ext>
              </a:extLst>
            </p:cNvPr>
            <p:cNvCxnSpPr>
              <a:cxnSpLocks/>
              <a:stCxn id="67" idx="2"/>
              <a:endCxn id="74" idx="0"/>
            </p:cNvCxnSpPr>
            <p:nvPr/>
          </p:nvCxnSpPr>
          <p:spPr>
            <a:xfrm>
              <a:off x="8594100" y="4078186"/>
              <a:ext cx="1324116" cy="90131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103918F-2677-7BB5-B8CE-8CACC83CB3E6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05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F972-6797-44EE-88E8-4F9C01EA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15779"/>
            <a:ext cx="10831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Pseudodeterminism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was first defined and studied in: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			Eran Gat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Shafi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Goldwasser 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[GG11]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GB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Probabilistic search algorithms with unique answers and their cryptographic applications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EE0F-B740-7AD6-9444-3746BC7F30B1}"/>
              </a:ext>
            </a:extLst>
          </p:cNvPr>
          <p:cNvSpPr txBox="1"/>
          <p:nvPr/>
        </p:nvSpPr>
        <p:spPr>
          <a:xfrm>
            <a:off x="1174374" y="3816343"/>
            <a:ext cx="56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Query complexity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[GGR13], [GIPS21, CDM23]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70A35-12B0-4C3A-87EE-22AE55732EB1}"/>
              </a:ext>
            </a:extLst>
          </p:cNvPr>
          <p:cNvSpPr txBox="1"/>
          <p:nvPr/>
        </p:nvSpPr>
        <p:spPr>
          <a:xfrm>
            <a:off x="1174374" y="4269578"/>
            <a:ext cx="56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 algorithms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[GGMW20], [BKKS23]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8035AB-144C-20D6-FCB7-99E835CA84E9}"/>
              </a:ext>
            </a:extLst>
          </p:cNvPr>
          <p:cNvSpPr txBox="1"/>
          <p:nvPr/>
        </p:nvSpPr>
        <p:spPr>
          <a:xfrm>
            <a:off x="1174374" y="4722813"/>
            <a:ext cx="566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computation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[GG17], [GG21]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621CB3-5F46-518B-1CF7-F93470005687}"/>
              </a:ext>
            </a:extLst>
          </p:cNvPr>
          <p:cNvSpPr txBox="1"/>
          <p:nvPr/>
        </p:nvSpPr>
        <p:spPr>
          <a:xfrm>
            <a:off x="1174374" y="5176048"/>
            <a:ext cx="368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algorithms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[OS18]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FA75E0-C107-5D8E-4E2D-6CBE95CAB981}"/>
              </a:ext>
            </a:extLst>
          </p:cNvPr>
          <p:cNvSpPr txBox="1"/>
          <p:nvPr/>
        </p:nvSpPr>
        <p:spPr>
          <a:xfrm>
            <a:off x="1174374" y="5628258"/>
            <a:ext cx="460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Kolmogorov complexity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[O19, LOS21]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A0C16-1641-09F9-18DA-1EAA589093CA}"/>
              </a:ext>
            </a:extLst>
          </p:cNvPr>
          <p:cNvSpPr txBox="1"/>
          <p:nvPr/>
        </p:nvSpPr>
        <p:spPr>
          <a:xfrm>
            <a:off x="6981585" y="3812453"/>
            <a:ext cx="411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complexity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[GL19]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483CE0-D6B9-8A86-3C63-33E7E7ED6DBA}"/>
              </a:ext>
            </a:extLst>
          </p:cNvPr>
          <p:cNvSpPr txBox="1"/>
          <p:nvPr/>
        </p:nvSpPr>
        <p:spPr>
          <a:xfrm>
            <a:off x="6981583" y="4267471"/>
            <a:ext cx="411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systems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[GGH18], [GGH19]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9A731E-70BE-E939-15AE-2C7D6E9CAFC0}"/>
              </a:ext>
            </a:extLst>
          </p:cNvPr>
          <p:cNvSpPr txBox="1"/>
          <p:nvPr/>
        </p:nvSpPr>
        <p:spPr>
          <a:xfrm>
            <a:off x="6981584" y="4722813"/>
            <a:ext cx="411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algebra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[Gro15]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3DD148-ADFC-4349-06E3-C320B7FBD90A}"/>
              </a:ext>
            </a:extLst>
          </p:cNvPr>
          <p:cNvSpPr txBox="1"/>
          <p:nvPr/>
        </p:nvSpPr>
        <p:spPr>
          <a:xfrm>
            <a:off x="6981584" y="5176048"/>
            <a:ext cx="411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Approximation algorithms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[DPV18]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D4ABF5-F1B1-04A4-DEAC-2334599FA78F}"/>
              </a:ext>
            </a:extLst>
          </p:cNvPr>
          <p:cNvSpPr txBox="1"/>
          <p:nvPr/>
        </p:nvSpPr>
        <p:spPr>
          <a:xfrm>
            <a:off x="6981584" y="5631390"/>
            <a:ext cx="457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[BB18], [Gol19], [DPWV22], [WDP+22], [CPW23], 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7DACE8-453B-715B-6267-83405FCD481C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7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800" y="1033009"/>
            <a:ext cx="1056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Gat-</a:t>
            </a:r>
            <a:r>
              <a:rPr lang="en-GB" sz="2800" b="1" dirty="0" err="1"/>
              <a:t>Goldwasser</a:t>
            </a:r>
            <a:r>
              <a:rPr lang="en-GB" sz="2800" b="1" dirty="0"/>
              <a:t> (</a:t>
            </a:r>
            <a:r>
              <a:rPr lang="en-GB" sz="2800" b="1" dirty="0">
                <a:latin typeface="Calibri" panose="020F0502020204030204" pitchFamily="34" charset="0"/>
              </a:rPr>
              <a:t>2011</a:t>
            </a:r>
            <a:r>
              <a:rPr lang="en-GB" sz="2800" b="1" dirty="0"/>
              <a:t>): </a:t>
            </a:r>
          </a:p>
          <a:p>
            <a:endParaRPr lang="en-GB" sz="2800" dirty="0"/>
          </a:p>
          <a:p>
            <a:pPr algn="ctr"/>
            <a:r>
              <a:rPr lang="en-GB" sz="2800" dirty="0"/>
              <a:t>Is there an efficient </a:t>
            </a:r>
            <a:r>
              <a:rPr lang="en-GB" sz="2800" b="1" dirty="0"/>
              <a:t>pseudodeterministic</a:t>
            </a:r>
            <a:r>
              <a:rPr lang="en-GB" sz="2800" dirty="0"/>
              <a:t> algorithm </a:t>
            </a:r>
          </a:p>
          <a:p>
            <a:pPr algn="ctr"/>
            <a:r>
              <a:rPr lang="en-GB" sz="2800" dirty="0"/>
              <a:t>for generating prime numbers?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0" y="3429000"/>
            <a:ext cx="1076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More generally,</a:t>
            </a:r>
          </a:p>
          <a:p>
            <a:pPr algn="ctr"/>
            <a:endParaRPr lang="en-GB" sz="2800" b="1" dirty="0"/>
          </a:p>
          <a:p>
            <a:pPr algn="ctr"/>
            <a:r>
              <a:rPr lang="en-GB" sz="2800" dirty="0"/>
              <a:t>Is it the case that the generation problem </a:t>
            </a:r>
          </a:p>
          <a:p>
            <a:pPr algn="ctr"/>
            <a:r>
              <a:rPr lang="en-GB" sz="2800" dirty="0"/>
              <a:t>for every</a:t>
            </a:r>
            <a:r>
              <a:rPr lang="en-GB" sz="2800" b="1" i="1" dirty="0">
                <a:solidFill>
                  <a:srgbClr val="C0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dense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and </a:t>
            </a:r>
            <a:r>
              <a:rPr lang="en-GB" sz="2800" b="1" dirty="0">
                <a:solidFill>
                  <a:srgbClr val="FF0000"/>
                </a:solidFill>
              </a:rPr>
              <a:t>easy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dirty="0"/>
              <a:t>property</a:t>
            </a:r>
            <a:r>
              <a:rPr lang="en-GB" sz="2800" b="1" dirty="0">
                <a:solidFill>
                  <a:srgbClr val="0070C0"/>
                </a:solidFill>
              </a:rPr>
              <a:t> </a:t>
            </a:r>
            <a:r>
              <a:rPr lang="en-GB" sz="2800" b="1" dirty="0"/>
              <a:t>Q</a:t>
            </a:r>
            <a:r>
              <a:rPr lang="en-GB" sz="2800" dirty="0"/>
              <a:t> can be solved </a:t>
            </a:r>
            <a:r>
              <a:rPr lang="en-GB" sz="2800" b="1" i="1" dirty="0" err="1"/>
              <a:t>pseudodeterministically</a:t>
            </a:r>
            <a:r>
              <a:rPr lang="en-GB" sz="2800" b="1" i="1" dirty="0"/>
              <a:t> in polynomial time</a:t>
            </a:r>
            <a:r>
              <a:rPr lang="en-GB" sz="28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A3DFE-0733-6311-E161-B45721DA4531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0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68" y="569015"/>
            <a:ext cx="11263464" cy="1215654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Infinitely-often poly-time pseudodeterministic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/>
              <p:nvPr/>
            </p:nvSpPr>
            <p:spPr>
              <a:xfrm>
                <a:off x="728511" y="3164175"/>
                <a:ext cx="10540387" cy="129266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600" dirty="0"/>
                  <a:t>There is a </a:t>
                </a:r>
                <a:r>
                  <a:rPr lang="en-US" altLang="zh-CN" sz="2600" b="1" dirty="0">
                    <a:solidFill>
                      <a:srgbClr val="00B050"/>
                    </a:solidFill>
                  </a:rPr>
                  <a:t>polynomial-time</a:t>
                </a:r>
                <a:r>
                  <a:rPr lang="en-US" altLang="zh-CN" sz="2600" dirty="0"/>
                  <a:t> algorithm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600" dirty="0"/>
                  <a:t> such that, for </a:t>
                </a:r>
                <a:r>
                  <a:rPr lang="en-US" altLang="zh-CN" sz="2600" b="1" dirty="0">
                    <a:solidFill>
                      <a:srgbClr val="7030A0"/>
                    </a:solidFill>
                  </a:rPr>
                  <a:t>infinitely many</a:t>
                </a:r>
                <a:r>
                  <a:rPr lang="en-US" altLang="zh-CN" sz="2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zh-CN" sz="2600" dirty="0"/>
                  <a:t>, there is an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600" dirty="0"/>
                  <a:t>-bit </a:t>
                </a:r>
                <a:r>
                  <a:rPr lang="en-US" altLang="zh-CN" sz="2600" b="1" dirty="0"/>
                  <a:t>prime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600" dirty="0"/>
                  <a:t>such that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600" dirty="0"/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600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600" dirty="0"/>
                  <a:t> over its internal randomness.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11" y="3164175"/>
                <a:ext cx="10540387" cy="1292662"/>
              </a:xfrm>
              <a:prstGeom prst="rect">
                <a:avLst/>
              </a:prstGeom>
              <a:blipFill>
                <a:blip r:embed="rId3"/>
                <a:stretch>
                  <a:fillRect l="-865" t="-2294" r="-692" b="-10092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BD41C6B-95E8-E3DF-A8AA-B15685948F8C}"/>
              </a:ext>
            </a:extLst>
          </p:cNvPr>
          <p:cNvSpPr txBox="1"/>
          <p:nvPr/>
        </p:nvSpPr>
        <p:spPr>
          <a:xfrm>
            <a:off x="728511" y="2285219"/>
            <a:ext cx="1954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Theorem</a:t>
            </a:r>
            <a:endParaRPr lang="en-GB" sz="3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6E529-A812-C6D8-6F65-DDAB581B076C}"/>
              </a:ext>
            </a:extLst>
          </p:cNvPr>
          <p:cNvSpPr txBox="1"/>
          <p:nvPr/>
        </p:nvSpPr>
        <p:spPr>
          <a:xfrm>
            <a:off x="2420035" y="2315996"/>
            <a:ext cx="8239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(Joint work L. Chen, Z. Lu, H. Ren, and R. Santhanam, 2023)</a:t>
            </a:r>
            <a:endParaRPr lang="en-GB" sz="2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AB574-A1CA-CBDE-4C8C-53636F61FECB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17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B2E3C-8D2D-3A9A-755D-610239D425A4}"/>
              </a:ext>
            </a:extLst>
          </p:cNvPr>
          <p:cNvSpPr txBox="1"/>
          <p:nvPr/>
        </p:nvSpPr>
        <p:spPr>
          <a:xfrm>
            <a:off x="728511" y="5302878"/>
            <a:ext cx="1050495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300" b="1" dirty="0"/>
              <a:t>Previously:</a:t>
            </a:r>
            <a:r>
              <a:rPr lang="en-GB" sz="2300" dirty="0"/>
              <a:t> infinitely-often </a:t>
            </a:r>
            <a:r>
              <a:rPr lang="en-GB" sz="2300" b="1" dirty="0">
                <a:solidFill>
                  <a:schemeClr val="accent2"/>
                </a:solidFill>
              </a:rPr>
              <a:t>sub-exponential</a:t>
            </a:r>
            <a:r>
              <a:rPr lang="en-GB" sz="2300" dirty="0"/>
              <a:t> time construction [Oliveira-Santhanam’17]</a:t>
            </a:r>
          </a:p>
        </p:txBody>
      </p:sp>
    </p:spTree>
    <p:extLst>
      <p:ext uri="{BB962C8B-B14F-4D97-AF65-F5344CB8AC3E}">
        <p14:creationId xmlns:p14="http://schemas.microsoft.com/office/powerpoint/2010/main" val="22757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8A377-DD20-5786-2BBB-F63037AA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38E39C-0BC0-C7FC-4F6F-03A6FD7E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64" y="252624"/>
            <a:ext cx="11317064" cy="1055413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Consequence: primes with simple descriptions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ACFEF3CE-243B-07A4-DF38-4B10CC0A2B7B}"/>
              </a:ext>
            </a:extLst>
          </p:cNvPr>
          <p:cNvSpPr txBox="1"/>
          <p:nvPr/>
        </p:nvSpPr>
        <p:spPr>
          <a:xfrm>
            <a:off x="2781824" y="4606253"/>
            <a:ext cx="666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/>
              <a:t>n-bit prime p</a:t>
            </a:r>
            <a:r>
              <a:rPr kumimoji="1" lang="en-US" altLang="zh-CN" sz="2400" dirty="0"/>
              <a:t> with rKt(</a:t>
            </a:r>
            <a:r>
              <a:rPr kumimoji="1" lang="en-US" altLang="zh-CN" sz="2400" b="1" dirty="0"/>
              <a:t>p</a:t>
            </a:r>
            <a:r>
              <a:rPr kumimoji="1" lang="en-US" altLang="zh-CN" sz="2400" dirty="0"/>
              <a:t>) = O(log </a:t>
            </a:r>
            <a:r>
              <a:rPr kumimoji="1" lang="en-US" altLang="zh-CN" sz="2400" b="1" dirty="0"/>
              <a:t>n</a:t>
            </a:r>
            <a:r>
              <a:rPr kumimoji="1" lang="en-US" altLang="zh-CN" sz="2400" dirty="0"/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81DA0-3F64-7F2B-CEA0-A9A59983B2BD}"/>
              </a:ext>
            </a:extLst>
          </p:cNvPr>
          <p:cNvSpPr txBox="1"/>
          <p:nvPr/>
        </p:nvSpPr>
        <p:spPr>
          <a:xfrm>
            <a:off x="1218733" y="3903260"/>
            <a:ext cx="1074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C00000"/>
                </a:solidFill>
              </a:rPr>
              <a:t>Corollary.</a:t>
            </a:r>
            <a:r>
              <a:rPr kumimoji="1" lang="en-US" altLang="zh-CN" sz="2400" b="1" dirty="0"/>
              <a:t> </a:t>
            </a:r>
            <a:r>
              <a:rPr lang="en-US" sz="2400" dirty="0"/>
              <a:t>Infinitely many primes with </a:t>
            </a:r>
            <a:r>
              <a:rPr lang="en-US" sz="2400" b="1" dirty="0">
                <a:solidFill>
                  <a:srgbClr val="0033CC"/>
                </a:solidFill>
              </a:rPr>
              <a:t>succinct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33CC"/>
                </a:solidFill>
              </a:rPr>
              <a:t>efficient</a:t>
            </a:r>
            <a:r>
              <a:rPr lang="en-US" sz="2400" dirty="0"/>
              <a:t> descriptions: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7DFE6-754E-5E29-A10E-AB168B623E02}"/>
              </a:ext>
            </a:extLst>
          </p:cNvPr>
          <p:cNvSpPr txBox="1"/>
          <p:nvPr/>
        </p:nvSpPr>
        <p:spPr>
          <a:xfrm>
            <a:off x="1218733" y="5441590"/>
            <a:ext cx="1050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Proof.</a:t>
            </a:r>
            <a:r>
              <a:rPr lang="en-US" sz="2400" dirty="0"/>
              <a:t>  An efficient algorithm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 and its input 1</a:t>
            </a:r>
            <a:r>
              <a:rPr lang="en-US" sz="2400" i="1" baseline="30000" dirty="0"/>
              <a:t>n</a:t>
            </a:r>
            <a:r>
              <a:rPr lang="en-US" sz="2400" dirty="0"/>
              <a:t>  serve as an encoding of the canonical </a:t>
            </a:r>
            <a:r>
              <a:rPr lang="en-US" sz="2400" i="1" dirty="0"/>
              <a:t>n</a:t>
            </a:r>
            <a:r>
              <a:rPr lang="en-US" sz="2400" dirty="0"/>
              <a:t>-bit prime </a:t>
            </a:r>
            <a:r>
              <a:rPr lang="en-US" sz="2400" b="1" dirty="0"/>
              <a:t>p</a:t>
            </a:r>
            <a:r>
              <a:rPr lang="en-US" sz="2400" dirty="0"/>
              <a:t> such that </a:t>
            </a:r>
            <a:r>
              <a:rPr lang="en-US" sz="2400" b="1" dirty="0"/>
              <a:t>p</a:t>
            </a:r>
            <a:r>
              <a:rPr lang="en-US" sz="2400" dirty="0"/>
              <a:t> = </a:t>
            </a:r>
            <a:r>
              <a:rPr lang="en-US" sz="2400" dirty="0">
                <a:solidFill>
                  <a:srgbClr val="7030A0"/>
                </a:solidFill>
              </a:rPr>
              <a:t>A</a:t>
            </a:r>
            <a:r>
              <a:rPr lang="en-US" sz="2400" dirty="0"/>
              <a:t>(1</a:t>
            </a:r>
            <a:r>
              <a:rPr lang="en-US" sz="2400" i="1" baseline="30000" dirty="0"/>
              <a:t>n </a:t>
            </a:r>
            <a:r>
              <a:rPr lang="en-US" sz="2400" dirty="0"/>
              <a:t>).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A0358-BEE5-2D53-385B-B69762C35324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18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A63F78-279A-618C-E621-CAA8BCBC1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138" y="1625177"/>
            <a:ext cx="6148277" cy="12192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DBAA1EA-5C1C-557D-0630-7D3FA3A0220E}"/>
              </a:ext>
            </a:extLst>
          </p:cNvPr>
          <p:cNvSpPr txBox="1"/>
          <p:nvPr/>
        </p:nvSpPr>
        <p:spPr>
          <a:xfrm>
            <a:off x="2460138" y="3076844"/>
            <a:ext cx="8159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A </a:t>
            </a:r>
            <a:r>
              <a:rPr lang="en-GB" sz="2200" b="1" dirty="0"/>
              <a:t>short</a:t>
            </a:r>
            <a:r>
              <a:rPr lang="en-GB" sz="2200" dirty="0"/>
              <a:t> and </a:t>
            </a:r>
            <a:r>
              <a:rPr lang="en-GB" sz="2200" b="1" dirty="0"/>
              <a:t>effective</a:t>
            </a:r>
            <a:r>
              <a:rPr lang="en-GB" sz="2200" dirty="0"/>
              <a:t> </a:t>
            </a:r>
            <a:r>
              <a:rPr lang="en-GB" sz="2200" b="1" dirty="0">
                <a:solidFill>
                  <a:srgbClr val="C00000"/>
                </a:solidFill>
              </a:rPr>
              <a:t>probabilistic</a:t>
            </a:r>
            <a:r>
              <a:rPr lang="en-GB" sz="2200" dirty="0"/>
              <a:t> procedure that outputs the string.</a:t>
            </a:r>
          </a:p>
        </p:txBody>
      </p:sp>
      <p:pic>
        <p:nvPicPr>
          <p:cNvPr id="19" name="Picture 4 1">
            <a:extLst>
              <a:ext uri="{FF2B5EF4-FFF2-40B4-BE49-F238E27FC236}">
                <a16:creationId xmlns:a16="http://schemas.microsoft.com/office/drawing/2014/main" id="{F08393F7-5619-F247-48E1-6084EB30E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2" y="1585465"/>
            <a:ext cx="1190830" cy="17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さいころ">
            <a:extLst>
              <a:ext uri="{FF2B5EF4-FFF2-40B4-BE49-F238E27FC236}">
                <a16:creationId xmlns:a16="http://schemas.microsoft.com/office/drawing/2014/main" id="{DA40D2AE-8EE1-A998-7EB3-3FCD39415465}"/>
              </a:ext>
            </a:extLst>
          </p:cNvPr>
          <p:cNvSpPr/>
          <p:nvPr/>
        </p:nvSpPr>
        <p:spPr>
          <a:xfrm rot="1423537">
            <a:off x="1386077" y="2867514"/>
            <a:ext cx="688528" cy="725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79D965-86C6-F3B0-E7ED-77641ABE17B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56" y="2366961"/>
            <a:ext cx="1094385" cy="1783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71264E-B79D-9F31-133B-3757CAD0F2F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131" y="1913910"/>
            <a:ext cx="2220778" cy="2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1">
                <a:extLst>
                  <a:ext uri="{FF2B5EF4-FFF2-40B4-BE49-F238E27FC236}">
                    <a16:creationId xmlns:a16="http://schemas.microsoft.com/office/drawing/2014/main" id="{03D95DE2-5D7A-A3CF-0732-796D8D10F220}"/>
                  </a:ext>
                </a:extLst>
              </p:cNvPr>
              <p:cNvSpPr txBox="1"/>
              <p:nvPr/>
            </p:nvSpPr>
            <p:spPr>
              <a:xfrm>
                <a:off x="810963" y="1878351"/>
                <a:ext cx="10570073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600" dirty="0"/>
                  <a:t>What </a:t>
                </a:r>
                <a:r>
                  <a:rPr kumimoji="1" lang="en-US" altLang="zh-CN" sz="2600" b="1" dirty="0">
                    <a:solidFill>
                      <a:srgbClr val="FF0000"/>
                    </a:solidFill>
                  </a:rPr>
                  <a:t>properties</a:t>
                </a:r>
                <a:r>
                  <a:rPr kumimoji="1" lang="en-US" altLang="zh-CN" sz="2600" dirty="0"/>
                  <a:t> of primes are used in the Theorem?</a:t>
                </a:r>
              </a:p>
              <a:p>
                <a:pPr algn="ctr"/>
                <a:endParaRPr kumimoji="1" lang="en-US" altLang="zh-CN" sz="2600" dirty="0"/>
              </a:p>
              <a:p>
                <a:pPr algn="ctr"/>
                <a:endParaRPr kumimoji="1" lang="en-US" altLang="zh-CN" sz="2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zh-CN" sz="2600" b="1" dirty="0">
                    <a:solidFill>
                      <a:srgbClr val="FF0000"/>
                    </a:solidFill>
                  </a:rPr>
                  <a:t>Density</a:t>
                </a:r>
                <a:r>
                  <a:rPr kumimoji="1" lang="en-US" altLang="zh-CN" sz="2600" dirty="0"/>
                  <a:t>: A </a:t>
                </a:r>
                <a14:m>
                  <m:oMath xmlns:m="http://schemas.openxmlformats.org/officeDocument/2006/math">
                    <m: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6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600" dirty="0"/>
                  <a:t>fraction of </a:t>
                </a:r>
                <a14:m>
                  <m:oMath xmlns:m="http://schemas.openxmlformats.org/officeDocument/2006/math">
                    <m:r>
                      <a:rPr kumimoji="1" lang="en-US" altLang="zh-CN" sz="2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600" dirty="0"/>
                  <a:t>-bit strings are prime numbers.</a:t>
                </a:r>
              </a:p>
              <a:p>
                <a:endParaRPr kumimoji="1" lang="en-US" altLang="zh-CN" sz="26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zh-CN" sz="2600" b="1" dirty="0">
                    <a:solidFill>
                      <a:srgbClr val="FF0000"/>
                    </a:solidFill>
                  </a:rPr>
                  <a:t>Easiness</a:t>
                </a:r>
                <a:r>
                  <a:rPr kumimoji="1" lang="en-US" altLang="zh-CN" sz="2600" dirty="0"/>
                  <a:t>: There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600" dirty="0"/>
                  <a:t>-time deterministic algorithm that checks if a </a:t>
                </a:r>
                <a:br>
                  <a:rPr kumimoji="1" lang="en-US" altLang="zh-CN" sz="2600" dirty="0"/>
                </a:br>
                <a:r>
                  <a:rPr kumimoji="1" lang="en-US" altLang="zh-CN" sz="2600" dirty="0"/>
                  <a:t>given integer is prime.</a:t>
                </a:r>
              </a:p>
            </p:txBody>
          </p:sp>
        </mc:Choice>
        <mc:Fallback xmlns="">
          <p:sp>
            <p:nvSpPr>
              <p:cNvPr id="4" name="文本框 1">
                <a:extLst>
                  <a:ext uri="{FF2B5EF4-FFF2-40B4-BE49-F238E27FC236}">
                    <a16:creationId xmlns:a16="http://schemas.microsoft.com/office/drawing/2014/main" id="{03D95DE2-5D7A-A3CF-0732-796D8D10F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63" y="1878351"/>
                <a:ext cx="10570073" cy="2893100"/>
              </a:xfrm>
              <a:prstGeom prst="rect">
                <a:avLst/>
              </a:prstGeom>
              <a:blipFill>
                <a:blip r:embed="rId2"/>
                <a:stretch>
                  <a:fillRect l="-865" t="-1684" r="-115" b="-4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FD2CC13-4EB2-D6A7-8883-FC32213C634C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0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 1">
            <a:extLst>
              <a:ext uri="{FF2B5EF4-FFF2-40B4-BE49-F238E27FC236}">
                <a16:creationId xmlns:a16="http://schemas.microsoft.com/office/drawing/2014/main" id="{6EDBA4AE-5971-6CDC-20D1-C276D42AE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5" b="36855"/>
          <a:stretch/>
        </p:blipFill>
        <p:spPr bwMode="auto">
          <a:xfrm>
            <a:off x="237959" y="345235"/>
            <a:ext cx="5649171" cy="31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F407D1-4DDF-0D88-74D7-DF20BEF10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46" y="3822228"/>
            <a:ext cx="1524000" cy="1152525"/>
          </a:xfrm>
          <a:prstGeom prst="rect">
            <a:avLst/>
          </a:prstGeom>
        </p:spPr>
      </p:pic>
      <p:sp>
        <p:nvSpPr>
          <p:cNvPr id="12" name="さいころ">
            <a:extLst>
              <a:ext uri="{FF2B5EF4-FFF2-40B4-BE49-F238E27FC236}">
                <a16:creationId xmlns:a16="http://schemas.microsoft.com/office/drawing/2014/main" id="{23098267-4551-C27E-06D6-E6AD8F8C05A3}"/>
              </a:ext>
            </a:extLst>
          </p:cNvPr>
          <p:cNvSpPr/>
          <p:nvPr/>
        </p:nvSpPr>
        <p:spPr>
          <a:xfrm rot="1423537">
            <a:off x="3911121" y="3176400"/>
            <a:ext cx="1220358" cy="14722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0033C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13" name="さいころ">
            <a:extLst>
              <a:ext uri="{FF2B5EF4-FFF2-40B4-BE49-F238E27FC236}">
                <a16:creationId xmlns:a16="http://schemas.microsoft.com/office/drawing/2014/main" id="{2DC87736-36F9-9F6A-EDE5-C785857B0BB0}"/>
              </a:ext>
            </a:extLst>
          </p:cNvPr>
          <p:cNvSpPr/>
          <p:nvPr/>
        </p:nvSpPr>
        <p:spPr>
          <a:xfrm rot="12868163">
            <a:off x="2835303" y="3983772"/>
            <a:ext cx="990641" cy="1006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9" y="6059"/>
                </a:moveTo>
                <a:cubicBezTo>
                  <a:pt x="20718" y="6056"/>
                  <a:pt x="20581" y="6083"/>
                  <a:pt x="20452" y="6144"/>
                </a:cubicBezTo>
                <a:lnTo>
                  <a:pt x="12929" y="9759"/>
                </a:lnTo>
                <a:cubicBezTo>
                  <a:pt x="11861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4" y="6067"/>
                  <a:pt x="20849" y="6059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81" y="8996"/>
                  <a:pt x="2981" y="9516"/>
                </a:cubicBezTo>
                <a:cubicBezTo>
                  <a:pt x="2981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20000" y="9790"/>
                  <a:pt x="19509" y="10027"/>
                </a:cubicBezTo>
                <a:cubicBezTo>
                  <a:pt x="19018" y="10264"/>
                  <a:pt x="18619" y="10036"/>
                  <a:pt x="18619" y="9516"/>
                </a:cubicBezTo>
                <a:cubicBezTo>
                  <a:pt x="18619" y="8996"/>
                  <a:pt x="19018" y="8385"/>
                  <a:pt x="19509" y="8152"/>
                </a:cubicBezTo>
                <a:cubicBezTo>
                  <a:pt x="19632" y="8093"/>
                  <a:pt x="19749" y="8064"/>
                  <a:pt x="19855" y="8061"/>
                </a:cubicBezTo>
                <a:close/>
                <a:moveTo>
                  <a:pt x="16882" y="12655"/>
                </a:moveTo>
                <a:cubicBezTo>
                  <a:pt x="17201" y="12639"/>
                  <a:pt x="17425" y="12864"/>
                  <a:pt x="17425" y="13256"/>
                </a:cubicBezTo>
                <a:cubicBezTo>
                  <a:pt x="17425" y="13779"/>
                  <a:pt x="17028" y="14404"/>
                  <a:pt x="16536" y="14654"/>
                </a:cubicBezTo>
                <a:cubicBezTo>
                  <a:pt x="16045" y="14905"/>
                  <a:pt x="15646" y="14682"/>
                  <a:pt x="15646" y="14155"/>
                </a:cubicBezTo>
                <a:cubicBezTo>
                  <a:pt x="15646" y="13628"/>
                  <a:pt x="16045" y="13000"/>
                  <a:pt x="16536" y="12754"/>
                </a:cubicBezTo>
                <a:cubicBezTo>
                  <a:pt x="16659" y="12692"/>
                  <a:pt x="16776" y="12660"/>
                  <a:pt x="16882" y="12655"/>
                </a:cubicBezTo>
                <a:close/>
                <a:moveTo>
                  <a:pt x="7689" y="17371"/>
                </a:moveTo>
                <a:cubicBezTo>
                  <a:pt x="7795" y="17379"/>
                  <a:pt x="7914" y="17414"/>
                  <a:pt x="8036" y="17478"/>
                </a:cubicBezTo>
                <a:cubicBezTo>
                  <a:pt x="8528" y="17738"/>
                  <a:pt x="8925" y="18381"/>
                  <a:pt x="8925" y="18915"/>
                </a:cubicBezTo>
                <a:cubicBezTo>
                  <a:pt x="8925" y="19448"/>
                  <a:pt x="8528" y="19665"/>
                  <a:pt x="8036" y="19402"/>
                </a:cubicBezTo>
                <a:cubicBezTo>
                  <a:pt x="7545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4" y="17572"/>
                  <a:pt x="14454" y="17969"/>
                </a:cubicBezTo>
                <a:cubicBezTo>
                  <a:pt x="14454" y="18498"/>
                  <a:pt x="14055" y="19139"/>
                  <a:pt x="13564" y="19402"/>
                </a:cubicBezTo>
                <a:cubicBezTo>
                  <a:pt x="13072" y="19665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0033C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BADA4A-8C3D-EBE8-C6E6-0B5E196B41B7}"/>
              </a:ext>
            </a:extLst>
          </p:cNvPr>
          <p:cNvSpPr txBox="1"/>
          <p:nvPr/>
        </p:nvSpPr>
        <p:spPr>
          <a:xfrm>
            <a:off x="264005" y="5261562"/>
            <a:ext cx="491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This talk: </a:t>
            </a:r>
            <a:r>
              <a:rPr lang="en-US" sz="2400" dirty="0"/>
              <a:t>Some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connections to the problem of constructing large primes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F9D283-8F31-3566-B990-C34172D2C535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202FCB-8B96-E4F3-2044-7DBB8CBD6F9D}"/>
              </a:ext>
            </a:extLst>
          </p:cNvPr>
          <p:cNvGrpSpPr/>
          <p:nvPr/>
        </p:nvGrpSpPr>
        <p:grpSpPr>
          <a:xfrm>
            <a:off x="5431074" y="345235"/>
            <a:ext cx="6522967" cy="5997058"/>
            <a:chOff x="5431074" y="345235"/>
            <a:chExt cx="6522967" cy="59970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9D2B2C2-4E35-DB87-731A-6CAAD658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1074" y="345235"/>
              <a:ext cx="6522967" cy="599705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32716D2-BC85-8B2D-6539-6B415F843405}"/>
                </a:ext>
              </a:extLst>
            </p:cNvPr>
            <p:cNvSpPr/>
            <p:nvPr/>
          </p:nvSpPr>
          <p:spPr>
            <a:xfrm>
              <a:off x="5448327" y="3300969"/>
              <a:ext cx="4428919" cy="442676"/>
            </a:xfrm>
            <a:prstGeom prst="rect">
              <a:avLst/>
            </a:prstGeom>
            <a:noFill/>
            <a:ln w="57150">
              <a:solidFill>
                <a:srgbClr val="0033C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66FF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8A2391-5B6B-73F0-AC6F-1EAC75B20273}"/>
                </a:ext>
              </a:extLst>
            </p:cNvPr>
            <p:cNvSpPr txBox="1"/>
            <p:nvPr/>
          </p:nvSpPr>
          <p:spPr>
            <a:xfrm>
              <a:off x="9936930" y="3337641"/>
              <a:ext cx="978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33CC"/>
                  </a:solidFill>
                </a:rPr>
                <a:t>SURVEY</a:t>
              </a:r>
              <a:endParaRPr lang="en-GB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0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/>
              <p:nvPr/>
            </p:nvSpPr>
            <p:spPr>
              <a:xfrm>
                <a:off x="629364" y="2324955"/>
                <a:ext cx="10854426" cy="3104119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6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lit/>
                      </m:rPr>
                      <a:rPr lang="en-US" altLang="zh-CN" sz="2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0,1</m:t>
                    </m:r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lit/>
                              </m:r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altLang="zh-CN" sz="2600" dirty="0"/>
                  <a:t> be a property such that: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600" dirty="0"/>
                  <a:t>(</a:t>
                </a:r>
                <a:r>
                  <a:rPr lang="en-US" altLang="zh-CN" sz="2600" b="1" dirty="0">
                    <a:solidFill>
                      <a:srgbClr val="FF0000"/>
                    </a:solidFill>
                  </a:rPr>
                  <a:t>Dense</a:t>
                </a:r>
                <a:r>
                  <a:rPr lang="en-US" altLang="zh-CN" sz="2600" dirty="0"/>
                  <a:t>) There is a polynomial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CN" sz="2600" dirty="0"/>
                  <a:t> such that for all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zh-CN" sz="26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⋅2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6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zh-CN" sz="26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altLang="zh-CN" sz="2600" dirty="0"/>
                  <a:t>(</a:t>
                </a:r>
                <a:r>
                  <a:rPr lang="en-US" altLang="zh-CN" sz="2600" b="1" dirty="0">
                    <a:solidFill>
                      <a:srgbClr val="FF0000"/>
                    </a:solidFill>
                  </a:rPr>
                  <a:t>Easy</a:t>
                </a:r>
                <a:r>
                  <a:rPr lang="en-US" altLang="zh-CN" sz="2600" dirty="0"/>
                  <a:t>) There is a deterministic poly-time algorithm deciding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altLang="zh-CN" sz="2600" dirty="0"/>
                  <a:t>.</a:t>
                </a:r>
                <a:br>
                  <a:rPr lang="en-US" altLang="zh-CN" sz="2600" dirty="0"/>
                </a:br>
                <a:endParaRPr lang="en-US" altLang="zh-CN" sz="2600" dirty="0"/>
              </a:p>
              <a:p>
                <a:r>
                  <a:rPr lang="en-US" altLang="zh-CN" sz="2600" dirty="0"/>
                  <a:t>Then, there is a </a:t>
                </a:r>
                <a:r>
                  <a:rPr lang="en-US" altLang="zh-CN" sz="2600" b="1" dirty="0">
                    <a:solidFill>
                      <a:srgbClr val="00B050"/>
                    </a:solidFill>
                  </a:rPr>
                  <a:t>polynomial-time</a:t>
                </a:r>
                <a:r>
                  <a:rPr lang="en-US" altLang="zh-CN" sz="2600" dirty="0"/>
                  <a:t> algorithm </a:t>
                </a:r>
                <a14:m>
                  <m:oMath xmlns:m="http://schemas.openxmlformats.org/officeDocument/2006/math">
                    <m:r>
                      <a:rPr lang="en-US" altLang="zh-CN" sz="2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CN" sz="2600" dirty="0"/>
                  <a:t> such that, for </a:t>
                </a:r>
                <a:r>
                  <a:rPr lang="en-US" altLang="zh-CN" sz="2600" b="1" dirty="0">
                    <a:solidFill>
                      <a:srgbClr val="7030A0"/>
                    </a:solidFill>
                  </a:rPr>
                  <a:t>infinitely many</a:t>
                </a:r>
                <a:r>
                  <a:rPr lang="en-US" altLang="zh-CN" sz="2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zh-CN" sz="2600" dirty="0"/>
                  <a:t>, there is a </a:t>
                </a:r>
                <a:r>
                  <a:rPr lang="en-US" altLang="zh-CN" sz="2600" b="1" dirty="0"/>
                  <a:t>canonical solution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6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600" dirty="0"/>
                  <a:t>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600" dirty="0"/>
                  <a:t> with probability at least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600" dirty="0"/>
                  <a:t> over its internal randomness.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9E4A6D-3670-4366-9807-DD1519618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64" y="2324955"/>
                <a:ext cx="10854426" cy="3104119"/>
              </a:xfrm>
              <a:prstGeom prst="rect">
                <a:avLst/>
              </a:prstGeom>
              <a:blipFill>
                <a:blip r:embed="rId3"/>
                <a:stretch>
                  <a:fillRect l="-1011" t="-1569" b="-411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98C0ECA-5FC1-2F8B-EE1A-7C249D7BFB08}"/>
              </a:ext>
            </a:extLst>
          </p:cNvPr>
          <p:cNvSpPr txBox="1"/>
          <p:nvPr/>
        </p:nvSpPr>
        <p:spPr>
          <a:xfrm>
            <a:off x="629363" y="1394884"/>
            <a:ext cx="52066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Theorem (Main Result)</a:t>
            </a:r>
            <a:endParaRPr lang="en-GB" sz="3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CBF895-2399-4251-5597-44FA7074160A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8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82825"/>
                <a:ext cx="10515600" cy="302242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a pseudodeterministic algorithm that outputs 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(infinitely often).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 I:  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Uniform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hardness vs randomness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 II: 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Win-win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argument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6AB01A-1A20-0713-9A87-006D808AB2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82825"/>
                <a:ext cx="10515600" cy="3022420"/>
              </a:xfrm>
              <a:blipFill>
                <a:blip r:embed="rId3"/>
                <a:stretch>
                  <a:fillRect l="-1043" r="-1043"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DE972FD9-4FB5-659E-9A17-898D95B6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Sub-exponential time construction [OS17]</a:t>
            </a:r>
            <a:endParaRPr lang="en-GB" sz="40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E59987-C2D7-B665-C2BE-CDD70DCC6B48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9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3F86AF-8D94-25D1-11E3-6741506CED5D}"/>
                  </a:ext>
                </a:extLst>
              </p:cNvPr>
              <p:cNvSpPr txBox="1"/>
              <p:nvPr/>
            </p:nvSpPr>
            <p:spPr>
              <a:xfrm>
                <a:off x="6352284" y="4481824"/>
                <a:ext cx="5474572" cy="200054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Impagliazzo-Wigderson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97</a:t>
                </a:r>
              </a:p>
              <a:p>
                <a:pPr algn="ctr"/>
                <a:r>
                  <a:rPr lang="en-US" altLang="zh-CN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(non-uniform) </a:t>
                </a: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hardness vs randomness</a:t>
                </a:r>
                <a:b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distinguisher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we can compute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a </a:t>
                </a:r>
                <a:r>
                  <a:rPr lang="en-US" altLang="zh-CN" sz="2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nonuniform reconstruction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𝐑𝐞𝐜𝐨𝐧</m:t>
                        </m:r>
                      </m:e>
                      <m:sup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𝑫</m:t>
                        </m:r>
                      </m:sup>
                    </m:sSup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𝐚𝐝𝐯𝐢𝐜𝐞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3F86AF-8D94-25D1-11E3-6741506CE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84" y="4481824"/>
                <a:ext cx="5474572" cy="200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>
            <a:extLst>
              <a:ext uri="{FF2B5EF4-FFF2-40B4-BE49-F238E27FC236}">
                <a16:creationId xmlns:a16="http://schemas.microsoft.com/office/drawing/2014/main" id="{DAF3C1E2-9D7F-DBC7-DB78-DE995F7C66B1}"/>
              </a:ext>
            </a:extLst>
          </p:cNvPr>
          <p:cNvGrpSpPr/>
          <p:nvPr/>
        </p:nvGrpSpPr>
        <p:grpSpPr>
          <a:xfrm>
            <a:off x="5874359" y="1465972"/>
            <a:ext cx="5374485" cy="1570299"/>
            <a:chOff x="8619474" y="3718946"/>
            <a:chExt cx="5374485" cy="1570299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C44C8161-77D4-41AB-311F-67A083073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立方体 22">
                  <a:extLst>
                    <a:ext uri="{FF2B5EF4-FFF2-40B4-BE49-F238E27FC236}">
                      <a16:creationId xmlns:a16="http://schemas.microsoft.com/office/drawing/2014/main" id="{787E228C-78D3-A74F-F71B-17C37F1A2757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zh-CN" altLang="en-US" b="1" i="1" dirty="0"/>
                </a:p>
              </p:txBody>
            </p:sp>
          </mc:Choice>
          <mc:Fallback xmlns="">
            <p:sp>
              <p:nvSpPr>
                <p:cNvPr id="23" name="立方体 22">
                  <a:extLst>
                    <a:ext uri="{FF2B5EF4-FFF2-40B4-BE49-F238E27FC236}">
                      <a16:creationId xmlns:a16="http://schemas.microsoft.com/office/drawing/2014/main" id="{787E228C-78D3-A74F-F71B-17C37F1A27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DC390E4B-0CF1-195B-8903-A1E09A39BD1C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87D8219-EA39-DB1B-3C82-5A11C16E0505}"/>
                    </a:ext>
                  </a:extLst>
                </p:cNvPr>
                <p:cNvSpPr txBox="1"/>
                <p:nvPr/>
              </p:nvSpPr>
              <p:spPr>
                <a:xfrm>
                  <a:off x="11337880" y="3737731"/>
                  <a:ext cx="2656079" cy="64633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breaks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𝑮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𝐑𝐞𝐜𝐨𝐧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p>
                      </m:sSup>
                    </m:oMath>
                  </a14:m>
                  <a:r>
                    <a:rPr lang="zh-CN" alt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𝑳</m:t>
                      </m:r>
                    </m:oMath>
                  </a14:m>
                  <a:endParaRPr lang="zh-CN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87D8219-EA39-DB1B-3C82-5A11C16E05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7880" y="3737731"/>
                  <a:ext cx="2656079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603D8B-C929-56F4-483D-736704F53BC5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𝐑𝐞𝐜𝐨𝐧</m:t>
                        </m:r>
                      </m:oMath>
                    </m:oMathPara>
                  </a14:m>
                  <a:endParaRPr lang="zh-CN" altLang="en-US" sz="2400" b="1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603D8B-C929-56F4-483D-736704F53B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4DA311-ECAA-B009-EB87-70FE2C3B50C9}"/>
                  </a:ext>
                </a:extLst>
              </p:cNvPr>
              <p:cNvSpPr txBox="1"/>
              <p:nvPr/>
            </p:nvSpPr>
            <p:spPr>
              <a:xfrm>
                <a:off x="828136" y="3061132"/>
                <a:ext cx="4637818" cy="107721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Trevisan-Vadhan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07</a:t>
                </a: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𝐓𝐕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:r>
                  <a:rPr lang="en-US" altLang="zh-CN" sz="2000" b="1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special properties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is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𝐏𝐒𝐏𝐀𝐂𝐄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endParaRPr lang="zh-CN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4DA311-ECAA-B009-EB87-70FE2C3B5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36" y="3061132"/>
                <a:ext cx="4637818" cy="10772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24D08DA-E7E5-1508-02F2-38C716C343FB}"/>
                  </a:ext>
                </a:extLst>
              </p:cNvPr>
              <p:cNvSpPr txBox="1"/>
              <p:nvPr/>
            </p:nvSpPr>
            <p:spPr>
              <a:xfrm>
                <a:off x="6942503" y="3071465"/>
                <a:ext cx="4013046" cy="108420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Corollary</a:t>
                </a:r>
              </a:p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𝐓𝐕</m:t>
                            </m:r>
                          </m:sub>
                        </m:sSub>
                      </m:sup>
                    </m:sSup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fool </a:t>
                </a:r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𝐏𝐑𝐈𝐌𝐄𝐒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𝐑𝐞𝐜𝐨𝐧</m:t>
                        </m:r>
                      </m:e>
                      <m:sup>
                        <m:r>
                          <a:rPr lang="en-US" altLang="zh-CN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𝐏𝐑𝐈𝐌𝐄𝐒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e>
                      <m:sub>
                        <m:r>
                          <a:rPr lang="en-US" altLang="zh-CN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𝐓𝐕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24D08DA-E7E5-1508-02F2-38C716C34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503" y="3071465"/>
                <a:ext cx="4013046" cy="10842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455325E-222B-FEED-8E5F-A29C3840F12E}"/>
              </a:ext>
            </a:extLst>
          </p:cNvPr>
          <p:cNvSpPr txBox="1"/>
          <p:nvPr/>
        </p:nvSpPr>
        <p:spPr>
          <a:xfrm>
            <a:off x="996077" y="452682"/>
            <a:ext cx="97737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Uniform Hardness vs Randomness</a:t>
            </a:r>
            <a:endParaRPr lang="en-GB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8B5CF6-92E8-98D3-0DE9-2C952E41CE93}"/>
              </a:ext>
            </a:extLst>
          </p:cNvPr>
          <p:cNvGrpSpPr/>
          <p:nvPr/>
        </p:nvGrpSpPr>
        <p:grpSpPr>
          <a:xfrm>
            <a:off x="638043" y="1182844"/>
            <a:ext cx="4496603" cy="1756582"/>
            <a:chOff x="638043" y="1182844"/>
            <a:chExt cx="4496603" cy="175658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9EF810C-F3E9-ADD7-DDAB-8CFE07C57407}"/>
                </a:ext>
              </a:extLst>
            </p:cNvPr>
            <p:cNvGrpSpPr/>
            <p:nvPr/>
          </p:nvGrpSpPr>
          <p:grpSpPr>
            <a:xfrm>
              <a:off x="638043" y="1574452"/>
              <a:ext cx="4496603" cy="1019504"/>
              <a:chOff x="8257485" y="1966544"/>
              <a:chExt cx="4496603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流程图: 手动操作 16">
                    <a:extLst>
                      <a:ext uri="{FF2B5EF4-FFF2-40B4-BE49-F238E27FC236}">
                        <a16:creationId xmlns:a16="http://schemas.microsoft.com/office/drawing/2014/main" id="{4BA0736F-90DC-B4ED-EF36-B8239E966D02}"/>
                      </a:ext>
                    </a:extLst>
                  </p:cNvPr>
                  <p:cNvSpPr/>
                  <p:nvPr/>
                </p:nvSpPr>
                <p:spPr>
                  <a:xfrm>
                    <a:off x="9066780" y="1966544"/>
                    <a:ext cx="1597573" cy="1019504"/>
                  </a:xfrm>
                  <a:prstGeom prst="flowChartManualOperation">
                    <a:avLst/>
                  </a:prstGeom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zh-CN" alt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流程图: 手动操作 16">
                    <a:extLst>
                      <a:ext uri="{FF2B5EF4-FFF2-40B4-BE49-F238E27FC236}">
                        <a16:creationId xmlns:a16="http://schemas.microsoft.com/office/drawing/2014/main" id="{4BA0736F-90DC-B4ED-EF36-B8239E966D0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6780" y="1966544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立方体 17">
                    <a:extLst>
                      <a:ext uri="{FF2B5EF4-FFF2-40B4-BE49-F238E27FC236}">
                        <a16:creationId xmlns:a16="http://schemas.microsoft.com/office/drawing/2014/main" id="{A16F3563-9832-9AAA-6AED-7B3CC6805BB6}"/>
                      </a:ext>
                    </a:extLst>
                  </p:cNvPr>
                  <p:cNvSpPr/>
                  <p:nvPr/>
                </p:nvSpPr>
                <p:spPr>
                  <a:xfrm>
                    <a:off x="8257485" y="2254921"/>
                    <a:ext cx="599089" cy="599089"/>
                  </a:xfrm>
                  <a:prstGeom prst="cube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oMath>
                      </m:oMathPara>
                    </a14:m>
                    <a:endParaRPr lang="zh-CN" altLang="en-US" b="1" i="1" dirty="0"/>
                  </a:p>
                </p:txBody>
              </p:sp>
            </mc:Choice>
            <mc:Fallback xmlns="">
              <p:sp>
                <p:nvSpPr>
                  <p:cNvPr id="18" name="立方体 17">
                    <a:extLst>
                      <a:ext uri="{FF2B5EF4-FFF2-40B4-BE49-F238E27FC236}">
                        <a16:creationId xmlns:a16="http://schemas.microsoft.com/office/drawing/2014/main" id="{A16F3563-9832-9AAA-6AED-7B3CC6805B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57485" y="2254921"/>
                    <a:ext cx="599089" cy="599089"/>
                  </a:xfrm>
                  <a:prstGeom prst="cub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id="{001FE9FA-7DEE-67BB-3928-C5C028EE3934}"/>
                  </a:ext>
                </a:extLst>
              </p:cNvPr>
              <p:cNvCxnSpPr>
                <a:stCxn id="17" idx="1"/>
                <a:endCxn id="18" idx="5"/>
              </p:cNvCxnSpPr>
              <p:nvPr/>
            </p:nvCxnSpPr>
            <p:spPr>
              <a:xfrm flipH="1">
                <a:off x="8856574" y="2476296"/>
                <a:ext cx="369963" cy="328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17D215A-C0EC-BA4B-E2D7-4C66436F84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6905" y="2291630"/>
                    <a:ext cx="1987183" cy="37427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p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</m:oMath>
                    </a14:m>
                    <a:r>
                      <a: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 a PRG</a:t>
                    </a:r>
                    <a:endPara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D17D215A-C0EC-BA4B-E2D7-4C66436F84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6905" y="2291630"/>
                    <a:ext cx="1987183" cy="37427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40BE6B-3880-CB09-0E4E-64D97D58CF5A}"/>
                </a:ext>
              </a:extLst>
            </p:cNvPr>
            <p:cNvSpPr txBox="1"/>
            <p:nvPr/>
          </p:nvSpPr>
          <p:spPr>
            <a:xfrm>
              <a:off x="1811333" y="1182844"/>
              <a:ext cx="151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y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en-US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G(x)</a:t>
              </a:r>
              <a:endParaRPr lang="en-GB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C19921-7291-D223-CB57-DB4724E7CFB7}"/>
                </a:ext>
              </a:extLst>
            </p:cNvPr>
            <p:cNvSpPr txBox="1"/>
            <p:nvPr/>
          </p:nvSpPr>
          <p:spPr>
            <a:xfrm>
              <a:off x="2093343" y="2570094"/>
              <a:ext cx="595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x</a:t>
              </a:r>
              <a:endParaRPr lang="en-GB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863A45-5FEB-307D-6CA1-1C3F2BB8547A}"/>
              </a:ext>
            </a:extLst>
          </p:cNvPr>
          <p:cNvGrpSpPr/>
          <p:nvPr/>
        </p:nvGrpSpPr>
        <p:grpSpPr>
          <a:xfrm>
            <a:off x="231008" y="4364615"/>
            <a:ext cx="5864992" cy="2123271"/>
            <a:chOff x="231008" y="4364615"/>
            <a:chExt cx="5864992" cy="21232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46632789-EE1B-16B2-8F92-4E01591969B7}"/>
                    </a:ext>
                  </a:extLst>
                </p:cNvPr>
                <p:cNvSpPr txBox="1"/>
                <p:nvPr/>
              </p:nvSpPr>
              <p:spPr>
                <a:xfrm>
                  <a:off x="258792" y="4481824"/>
                  <a:ext cx="5837208" cy="200606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Impagliazzo-Wigderson 01</a:t>
                  </a:r>
                </a:p>
                <a:p>
                  <a:pPr algn="ctr"/>
                  <a:r>
                    <a:rPr lang="en-US" altLang="zh-CN" sz="2000" b="1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(uniform)</a:t>
                  </a:r>
                  <a:r>
                    <a:rPr lang="en-US" altLang="zh-CN" sz="20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hardness vs randomness</a:t>
                  </a:r>
                </a:p>
                <a:p>
                  <a:pPr algn="ctr"/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a14:m>
                  <a:r>
                    <a:rPr lang="zh-CN" alt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has </a:t>
                  </a:r>
                  <a:r>
                    <a:rPr lang="en-US" altLang="zh-CN" sz="2000" b="1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special properties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given a</a:t>
                  </a:r>
                </a:p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distinguisher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a14:m>
                  <a:r>
                    <a:rPr lang="zh-CN" altLang="en-US" sz="2000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𝑮</m:t>
                      </m:r>
                    </m:oMath>
                  </a14:m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we can compute </a:t>
                  </a:r>
                  <a14:m>
                    <m:oMath xmlns:m="http://schemas.openxmlformats.org/officeDocument/2006/math"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𝑳</m:t>
                      </m:r>
                    </m:oMath>
                  </a14:m>
                  <a:r>
                    <a:rPr lang="zh-CN" alt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with a </a:t>
                  </a:r>
                </a:p>
                <a:p>
                  <a:pPr algn="ctr"/>
                  <a:r>
                    <a:rPr lang="en-US" altLang="zh-CN" sz="2000" b="1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uniform reconstruction</a:t>
                  </a:r>
                  <a:r>
                    <a:rPr lang="en-US" altLang="zh-CN" sz="2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oracle algorithm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𝐑𝐞𝐜𝐨𝐧</m:t>
                          </m:r>
                        </m:e>
                        <m:sup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p>
                      </m:sSup>
                    </m:oMath>
                  </a14:m>
                  <a:r>
                    <a:rPr lang="en-US" altLang="zh-CN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46632789-EE1B-16B2-8F92-4E01591969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92" y="4481824"/>
                  <a:ext cx="5837208" cy="200606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さいころ">
              <a:extLst>
                <a:ext uri="{FF2B5EF4-FFF2-40B4-BE49-F238E27FC236}">
                  <a16:creationId xmlns:a16="http://schemas.microsoft.com/office/drawing/2014/main" id="{A53D3742-20B3-D67D-6BE3-8AD5D93FD10E}"/>
                </a:ext>
              </a:extLst>
            </p:cNvPr>
            <p:cNvSpPr/>
            <p:nvPr/>
          </p:nvSpPr>
          <p:spPr>
            <a:xfrm rot="1423537">
              <a:off x="231008" y="4364615"/>
              <a:ext cx="659281" cy="66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1150"/>
                  </a:moveTo>
                  <a:cubicBezTo>
                    <a:pt x="11133" y="1150"/>
                    <a:pt x="11467" y="1213"/>
                    <a:pt x="11723" y="1336"/>
                  </a:cubicBezTo>
                  <a:cubicBezTo>
                    <a:pt x="12233" y="1582"/>
                    <a:pt x="12233" y="1980"/>
                    <a:pt x="11723" y="2227"/>
                  </a:cubicBezTo>
                  <a:cubicBezTo>
                    <a:pt x="11212" y="2473"/>
                    <a:pt x="10386" y="2473"/>
                    <a:pt x="9876" y="2227"/>
                  </a:cubicBezTo>
                  <a:cubicBezTo>
                    <a:pt x="9365" y="1980"/>
                    <a:pt x="9365" y="1582"/>
                    <a:pt x="9876" y="1336"/>
                  </a:cubicBezTo>
                  <a:cubicBezTo>
                    <a:pt x="10131" y="1213"/>
                    <a:pt x="10465" y="1150"/>
                    <a:pt x="10799" y="1150"/>
                  </a:cubicBezTo>
                  <a:close/>
                  <a:moveTo>
                    <a:pt x="4625" y="4132"/>
                  </a:moveTo>
                  <a:cubicBezTo>
                    <a:pt x="4960" y="4132"/>
                    <a:pt x="5294" y="4195"/>
                    <a:pt x="5549" y="4318"/>
                  </a:cubicBezTo>
                  <a:cubicBezTo>
                    <a:pt x="6059" y="4564"/>
                    <a:pt x="6059" y="4964"/>
                    <a:pt x="5549" y="5210"/>
                  </a:cubicBezTo>
                  <a:cubicBezTo>
                    <a:pt x="5039" y="5456"/>
                    <a:pt x="4212" y="5456"/>
                    <a:pt x="3702" y="5210"/>
                  </a:cubicBezTo>
                  <a:cubicBezTo>
                    <a:pt x="3192" y="4964"/>
                    <a:pt x="3192" y="4564"/>
                    <a:pt x="3702" y="4318"/>
                  </a:cubicBezTo>
                  <a:cubicBezTo>
                    <a:pt x="3957" y="4195"/>
                    <a:pt x="4291" y="4132"/>
                    <a:pt x="4625" y="4132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16973" y="4132"/>
                  </a:moveTo>
                  <a:cubicBezTo>
                    <a:pt x="17307" y="4132"/>
                    <a:pt x="17641" y="4195"/>
                    <a:pt x="17896" y="4318"/>
                  </a:cubicBezTo>
                  <a:cubicBezTo>
                    <a:pt x="18406" y="4564"/>
                    <a:pt x="18406" y="4964"/>
                    <a:pt x="17896" y="5210"/>
                  </a:cubicBezTo>
                  <a:cubicBezTo>
                    <a:pt x="17386" y="5456"/>
                    <a:pt x="16559" y="5456"/>
                    <a:pt x="16049" y="5210"/>
                  </a:cubicBezTo>
                  <a:cubicBezTo>
                    <a:pt x="15539" y="4964"/>
                    <a:pt x="15539" y="4564"/>
                    <a:pt x="16049" y="4318"/>
                  </a:cubicBezTo>
                  <a:cubicBezTo>
                    <a:pt x="16304" y="4195"/>
                    <a:pt x="16638" y="4132"/>
                    <a:pt x="16973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7" y="6059"/>
                  </a:moveTo>
                  <a:cubicBezTo>
                    <a:pt x="20716" y="6056"/>
                    <a:pt x="20581" y="6083"/>
                    <a:pt x="20453" y="6144"/>
                  </a:cubicBezTo>
                  <a:lnTo>
                    <a:pt x="12927" y="9759"/>
                  </a:lnTo>
                  <a:cubicBezTo>
                    <a:pt x="11859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2" y="6067"/>
                    <a:pt x="20847" y="6059"/>
                  </a:cubicBezTo>
                  <a:close/>
                  <a:moveTo>
                    <a:pt x="10799" y="7115"/>
                  </a:moveTo>
                  <a:cubicBezTo>
                    <a:pt x="11133" y="7115"/>
                    <a:pt x="11467" y="7176"/>
                    <a:pt x="11723" y="7299"/>
                  </a:cubicBezTo>
                  <a:cubicBezTo>
                    <a:pt x="12233" y="7546"/>
                    <a:pt x="12233" y="7945"/>
                    <a:pt x="11723" y="8192"/>
                  </a:cubicBezTo>
                  <a:cubicBezTo>
                    <a:pt x="11212" y="8438"/>
                    <a:pt x="10386" y="8438"/>
                    <a:pt x="9876" y="8192"/>
                  </a:cubicBezTo>
                  <a:cubicBezTo>
                    <a:pt x="9365" y="7945"/>
                    <a:pt x="9365" y="7546"/>
                    <a:pt x="9876" y="7299"/>
                  </a:cubicBezTo>
                  <a:cubicBezTo>
                    <a:pt x="10131" y="7176"/>
                    <a:pt x="10465" y="7115"/>
                    <a:pt x="10799" y="7115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79" y="8996"/>
                    <a:pt x="2979" y="9516"/>
                  </a:cubicBezTo>
                  <a:cubicBezTo>
                    <a:pt x="2979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19999" y="9790"/>
                    <a:pt x="19507" y="10027"/>
                  </a:cubicBezTo>
                  <a:cubicBezTo>
                    <a:pt x="19016" y="10264"/>
                    <a:pt x="18619" y="10036"/>
                    <a:pt x="18619" y="9516"/>
                  </a:cubicBezTo>
                  <a:cubicBezTo>
                    <a:pt x="18619" y="8996"/>
                    <a:pt x="19016" y="8385"/>
                    <a:pt x="19507" y="8152"/>
                  </a:cubicBezTo>
                  <a:cubicBezTo>
                    <a:pt x="19630" y="8093"/>
                    <a:pt x="19749" y="8064"/>
                    <a:pt x="19855" y="8061"/>
                  </a:cubicBezTo>
                  <a:close/>
                  <a:moveTo>
                    <a:pt x="7689" y="10947"/>
                  </a:moveTo>
                  <a:cubicBezTo>
                    <a:pt x="7795" y="10952"/>
                    <a:pt x="7912" y="10983"/>
                    <a:pt x="8034" y="11044"/>
                  </a:cubicBezTo>
                  <a:cubicBezTo>
                    <a:pt x="8526" y="11290"/>
                    <a:pt x="8925" y="11922"/>
                    <a:pt x="8925" y="12456"/>
                  </a:cubicBezTo>
                  <a:cubicBezTo>
                    <a:pt x="8925" y="12989"/>
                    <a:pt x="8526" y="13219"/>
                    <a:pt x="8034" y="12970"/>
                  </a:cubicBezTo>
                  <a:cubicBezTo>
                    <a:pt x="7543" y="12721"/>
                    <a:pt x="7146" y="12090"/>
                    <a:pt x="7146" y="11560"/>
                  </a:cubicBezTo>
                  <a:cubicBezTo>
                    <a:pt x="7146" y="11163"/>
                    <a:pt x="7369" y="10934"/>
                    <a:pt x="7689" y="10947"/>
                  </a:cubicBezTo>
                  <a:close/>
                  <a:moveTo>
                    <a:pt x="13909" y="10947"/>
                  </a:moveTo>
                  <a:cubicBezTo>
                    <a:pt x="14229" y="10934"/>
                    <a:pt x="14452" y="11163"/>
                    <a:pt x="14452" y="11560"/>
                  </a:cubicBezTo>
                  <a:cubicBezTo>
                    <a:pt x="14452" y="12090"/>
                    <a:pt x="14055" y="12721"/>
                    <a:pt x="13564" y="12970"/>
                  </a:cubicBezTo>
                  <a:cubicBezTo>
                    <a:pt x="13072" y="13219"/>
                    <a:pt x="12674" y="12989"/>
                    <a:pt x="12674" y="12456"/>
                  </a:cubicBezTo>
                  <a:cubicBezTo>
                    <a:pt x="12674" y="11922"/>
                    <a:pt x="13072" y="11290"/>
                    <a:pt x="13564" y="11044"/>
                  </a:cubicBezTo>
                  <a:cubicBezTo>
                    <a:pt x="13686" y="10983"/>
                    <a:pt x="13803" y="10952"/>
                    <a:pt x="13909" y="10947"/>
                  </a:cubicBezTo>
                  <a:close/>
                  <a:moveTo>
                    <a:pt x="1745" y="11188"/>
                  </a:moveTo>
                  <a:cubicBezTo>
                    <a:pt x="1851" y="11193"/>
                    <a:pt x="1968" y="11224"/>
                    <a:pt x="2091" y="11284"/>
                  </a:cubicBezTo>
                  <a:cubicBezTo>
                    <a:pt x="2582" y="11524"/>
                    <a:pt x="2979" y="12142"/>
                    <a:pt x="2979" y="12662"/>
                  </a:cubicBezTo>
                  <a:cubicBezTo>
                    <a:pt x="2979" y="13181"/>
                    <a:pt x="2582" y="13403"/>
                    <a:pt x="2091" y="13159"/>
                  </a:cubicBezTo>
                  <a:cubicBezTo>
                    <a:pt x="1600" y="12915"/>
                    <a:pt x="1201" y="12300"/>
                    <a:pt x="1201" y="11784"/>
                  </a:cubicBezTo>
                  <a:cubicBezTo>
                    <a:pt x="1201" y="11398"/>
                    <a:pt x="1426" y="11175"/>
                    <a:pt x="1745" y="11188"/>
                  </a:cubicBezTo>
                  <a:close/>
                  <a:moveTo>
                    <a:pt x="7689" y="14158"/>
                  </a:moveTo>
                  <a:cubicBezTo>
                    <a:pt x="7795" y="14164"/>
                    <a:pt x="7912" y="14198"/>
                    <a:pt x="8034" y="14261"/>
                  </a:cubicBezTo>
                  <a:cubicBezTo>
                    <a:pt x="8526" y="14513"/>
                    <a:pt x="8925" y="15152"/>
                    <a:pt x="8925" y="15685"/>
                  </a:cubicBezTo>
                  <a:cubicBezTo>
                    <a:pt x="8925" y="16219"/>
                    <a:pt x="8526" y="16443"/>
                    <a:pt x="8034" y="16186"/>
                  </a:cubicBezTo>
                  <a:cubicBezTo>
                    <a:pt x="7543" y="15930"/>
                    <a:pt x="7146" y="15294"/>
                    <a:pt x="7146" y="14764"/>
                  </a:cubicBezTo>
                  <a:cubicBezTo>
                    <a:pt x="7146" y="14367"/>
                    <a:pt x="7369" y="14141"/>
                    <a:pt x="7689" y="14158"/>
                  </a:cubicBezTo>
                  <a:close/>
                  <a:moveTo>
                    <a:pt x="1745" y="14317"/>
                  </a:moveTo>
                  <a:cubicBezTo>
                    <a:pt x="1851" y="14324"/>
                    <a:pt x="1968" y="14356"/>
                    <a:pt x="2091" y="14418"/>
                  </a:cubicBezTo>
                  <a:cubicBezTo>
                    <a:pt x="2582" y="14665"/>
                    <a:pt x="2979" y="15288"/>
                    <a:pt x="2979" y="15807"/>
                  </a:cubicBezTo>
                  <a:cubicBezTo>
                    <a:pt x="2979" y="16327"/>
                    <a:pt x="2582" y="16543"/>
                    <a:pt x="2091" y="16291"/>
                  </a:cubicBezTo>
                  <a:cubicBezTo>
                    <a:pt x="1600" y="16041"/>
                    <a:pt x="1201" y="15421"/>
                    <a:pt x="1201" y="14905"/>
                  </a:cubicBezTo>
                  <a:cubicBezTo>
                    <a:pt x="1201" y="14518"/>
                    <a:pt x="1426" y="14299"/>
                    <a:pt x="1745" y="14317"/>
                  </a:cubicBezTo>
                  <a:close/>
                  <a:moveTo>
                    <a:pt x="19855" y="14317"/>
                  </a:moveTo>
                  <a:cubicBezTo>
                    <a:pt x="20174" y="14299"/>
                    <a:pt x="20397" y="14518"/>
                    <a:pt x="20397" y="14905"/>
                  </a:cubicBezTo>
                  <a:cubicBezTo>
                    <a:pt x="20397" y="15421"/>
                    <a:pt x="19999" y="16041"/>
                    <a:pt x="19507" y="16291"/>
                  </a:cubicBezTo>
                  <a:cubicBezTo>
                    <a:pt x="19016" y="16543"/>
                    <a:pt x="18619" y="16326"/>
                    <a:pt x="18619" y="15806"/>
                  </a:cubicBezTo>
                  <a:cubicBezTo>
                    <a:pt x="18619" y="15286"/>
                    <a:pt x="19016" y="14665"/>
                    <a:pt x="19507" y="14418"/>
                  </a:cubicBezTo>
                  <a:cubicBezTo>
                    <a:pt x="19630" y="14356"/>
                    <a:pt x="19749" y="14324"/>
                    <a:pt x="19855" y="14317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2" y="17414"/>
                    <a:pt x="8034" y="17478"/>
                  </a:cubicBezTo>
                  <a:cubicBezTo>
                    <a:pt x="8526" y="17738"/>
                    <a:pt x="8925" y="18381"/>
                    <a:pt x="8925" y="18915"/>
                  </a:cubicBezTo>
                  <a:cubicBezTo>
                    <a:pt x="8925" y="19448"/>
                    <a:pt x="8526" y="19665"/>
                    <a:pt x="8034" y="19402"/>
                  </a:cubicBezTo>
                  <a:cubicBezTo>
                    <a:pt x="7543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2" y="17572"/>
                    <a:pt x="14452" y="17969"/>
                  </a:cubicBezTo>
                  <a:cubicBezTo>
                    <a:pt x="14452" y="18498"/>
                    <a:pt x="14055" y="19139"/>
                    <a:pt x="13564" y="19402"/>
                  </a:cubicBezTo>
                  <a:cubicBezTo>
                    <a:pt x="13072" y="19666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FC30D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  <a:endParaRPr>
                <a:solidFill>
                  <a:srgbClr val="7030A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C4EEB5-E612-F437-749B-A3B5B38877E1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30266"/>
            <a:ext cx="11156422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approach from [OS17]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/>
              <p:nvPr/>
            </p:nvSpPr>
            <p:spPr>
              <a:xfrm>
                <a:off x="446922" y="2746044"/>
                <a:ext cx="3708446" cy="1569660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kumimoji="1" lang="en-US" altLang="zh-CN" sz="1200" b="0" i="1" dirty="0">
                  <a:latin typeface="Cambria Math" panose="02040503050406030204" pitchFamily="18" charset="0"/>
                </a:endParaRPr>
              </a:p>
              <a:p>
                <a:pPr algn="ctr"/>
                <a:endParaRPr kumimoji="1" lang="en-US" altLang="zh-CN" sz="12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on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-bit inputs</a:t>
                </a:r>
              </a:p>
              <a:p>
                <a:pPr algn="ctr"/>
                <a:r>
                  <a:rPr kumimoji="1" lang="en-US" altLang="zh-CN" sz="2400" dirty="0"/>
                  <a:t>(space-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 computation)</a:t>
                </a:r>
              </a:p>
              <a:p>
                <a:pPr algn="ctr"/>
                <a:endParaRPr kumimoji="1" lang="en-US" altLang="zh-CN" sz="1200" dirty="0"/>
              </a:p>
              <a:p>
                <a:pPr algn="ctr"/>
                <a:endParaRPr kumimoji="1" lang="en-US" altLang="zh-CN" sz="12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91E2C566-617B-BD3E-B600-B85B773C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22" y="2746044"/>
                <a:ext cx="37084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箭头 4">
            <a:extLst>
              <a:ext uri="{FF2B5EF4-FFF2-40B4-BE49-F238E27FC236}">
                <a16:creationId xmlns:a16="http://schemas.microsoft.com/office/drawing/2014/main" id="{F1980A0B-BA0F-A726-A39F-2BDC3B1F8362}"/>
              </a:ext>
            </a:extLst>
          </p:cNvPr>
          <p:cNvSpPr/>
          <p:nvPr/>
        </p:nvSpPr>
        <p:spPr>
          <a:xfrm>
            <a:off x="4348031" y="3294175"/>
            <a:ext cx="3456384" cy="40330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/>
              <p:nvPr/>
            </p:nvSpPr>
            <p:spPr>
              <a:xfrm>
                <a:off x="4638806" y="2094626"/>
                <a:ext cx="2914388" cy="762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chemeClr val="accent2"/>
                    </a:solidFill>
                  </a:rPr>
                  <a:t>Candidate</a:t>
                </a:r>
                <a:r>
                  <a:rPr kumimoji="1" lang="en-US" altLang="zh-CN" sz="2000" dirty="0">
                    <a:solidFill>
                      <a:schemeClr val="accent2"/>
                    </a:solidFill>
                  </a:rPr>
                  <a:t> </a:t>
                </a:r>
                <a:r>
                  <a:rPr kumimoji="1" lang="en-US" altLang="zh-CN" sz="2000" b="1" dirty="0">
                    <a:solidFill>
                      <a:schemeClr val="accent2"/>
                    </a:solidFill>
                  </a:rPr>
                  <a:t>HSG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𝑇𝑉</m:t>
                              </m:r>
                            </m:sup>
                          </m:sSubSup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ACB0209-3D3B-D972-9906-C6CF3695C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06" y="2094626"/>
                <a:ext cx="2914388" cy="762901"/>
              </a:xfrm>
              <a:prstGeom prst="rect">
                <a:avLst/>
              </a:prstGeom>
              <a:blipFill>
                <a:blip r:embed="rId4"/>
                <a:stretch>
                  <a:fillRect t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15BA-480B-D095-9274-BCD30772F065}"/>
                  </a:ext>
                </a:extLst>
              </p:cNvPr>
              <p:cNvSpPr txBox="1"/>
              <p:nvPr/>
            </p:nvSpPr>
            <p:spPr>
              <a:xfrm>
                <a:off x="8036632" y="2744622"/>
                <a:ext cx="3456384" cy="1569660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2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z="2400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AKS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kumimoji="1" lang="en-US" altLang="zh-CN" sz="2400" dirty="0"/>
              </a:p>
              <a:p>
                <a:pPr algn="ctr"/>
                <a:r>
                  <a:rPr kumimoji="1" lang="en-US" altLang="zh-CN" sz="2400" dirty="0"/>
                  <a:t>accepting a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kumimoji="1"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 fraction </a:t>
                </a:r>
                <a:br>
                  <a:rPr kumimoji="1" lang="en-US" altLang="zh-CN" sz="2400" dirty="0"/>
                </a:br>
                <a:r>
                  <a:rPr kumimoji="1" lang="en-US" altLang="zh-CN" sz="2400" dirty="0"/>
                  <a:t>of inputs </a:t>
                </a:r>
              </a:p>
              <a:p>
                <a:pPr algn="ctr"/>
                <a:r>
                  <a:rPr kumimoji="1" lang="en-US" altLang="zh-CN" sz="1200" dirty="0"/>
                  <a:t> </a:t>
                </a:r>
                <a:endParaRPr kumimoji="1" lang="zh-CN" altLang="en-US" sz="12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98D15BA-480B-D095-9274-BCD30772F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632" y="2744622"/>
                <a:ext cx="3456384" cy="1569660"/>
              </a:xfrm>
              <a:prstGeom prst="rect">
                <a:avLst/>
              </a:prstGeom>
              <a:blipFill>
                <a:blip r:embed="rId5"/>
                <a:stretch>
                  <a:fillRect r="-1396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手杖形箭头 8">
            <a:extLst>
              <a:ext uri="{FF2B5EF4-FFF2-40B4-BE49-F238E27FC236}">
                <a16:creationId xmlns:a16="http://schemas.microsoft.com/office/drawing/2014/main" id="{45D7CACF-A872-BD1B-59F8-51E93812BF51}"/>
              </a:ext>
            </a:extLst>
          </p:cNvPr>
          <p:cNvSpPr/>
          <p:nvPr/>
        </p:nvSpPr>
        <p:spPr>
          <a:xfrm rot="10800000">
            <a:off x="3411927" y="4501390"/>
            <a:ext cx="5616624" cy="792088"/>
          </a:xfrm>
          <a:prstGeom prst="uturnArrow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/>
              <p:nvPr/>
            </p:nvSpPr>
            <p:spPr>
              <a:xfrm>
                <a:off x="4681261" y="4268994"/>
                <a:ext cx="2908938" cy="715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sz="2000" b="1" dirty="0">
                    <a:solidFill>
                      <a:schemeClr val="accent2"/>
                    </a:solidFill>
                  </a:rPr>
                  <a:t>Reconstruction</a:t>
                </a:r>
                <a:r>
                  <a:rPr kumimoji="1" lang="en-US" altLang="zh-CN" sz="2000" dirty="0">
                    <a:solidFill>
                      <a:schemeClr val="accent2"/>
                    </a:solidFill>
                  </a:rPr>
                  <a:t> </a:t>
                </a:r>
                <a:r>
                  <a:rPr kumimoji="1" lang="en-US" altLang="zh-CN" sz="2000" b="1" dirty="0">
                    <a:solidFill>
                      <a:schemeClr val="accent2"/>
                    </a:solidFill>
                  </a:rPr>
                  <a:t>Algorithm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AKS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F2F6B5F-D3A0-DDF1-9DBF-1D5FB5A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61" y="4268994"/>
                <a:ext cx="2908938" cy="715645"/>
              </a:xfrm>
              <a:prstGeom prst="rect">
                <a:avLst/>
              </a:prstGeom>
              <a:blipFill>
                <a:blip r:embed="rId6"/>
                <a:stretch>
                  <a:fillRect l="-2096" t="-4237" r="-1887" b="-8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/>
              <p:nvPr/>
            </p:nvSpPr>
            <p:spPr>
              <a:xfrm>
                <a:off x="3160146" y="5480587"/>
                <a:ext cx="5951181" cy="5274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does not </a:t>
                </a:r>
                <a:r>
                  <a:rPr kumimoji="1" lang="en-US" altLang="zh-CN" sz="2400" dirty="0"/>
                  <a:t>hit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AKS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400" b="0" i="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AKS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b="1" dirty="0"/>
                  <a:t>computes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253C4AB-37AA-725C-7295-C45AFF01F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46" y="5480587"/>
                <a:ext cx="5951181" cy="527452"/>
              </a:xfrm>
              <a:prstGeom prst="rect">
                <a:avLst/>
              </a:prstGeom>
              <a:blipFill>
                <a:blip r:embed="rId7"/>
                <a:stretch>
                  <a:fillRect b="-252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05F54D3-94C3-C0A9-56D6-25D5D059E314}"/>
                  </a:ext>
                </a:extLst>
              </p:cNvPr>
              <p:cNvSpPr txBox="1"/>
              <p:nvPr/>
            </p:nvSpPr>
            <p:spPr>
              <a:xfrm>
                <a:off x="4538234" y="1481573"/>
                <a:ext cx="3311612" cy="401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000" dirty="0"/>
                  <a:t>for a large constant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05F54D3-94C3-C0A9-56D6-25D5D059E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234" y="1481573"/>
                <a:ext cx="3311612" cy="401135"/>
              </a:xfrm>
              <a:prstGeom prst="rect">
                <a:avLst/>
              </a:prstGeom>
              <a:blipFill>
                <a:blip r:embed="rId8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さいころ">
            <a:extLst>
              <a:ext uri="{FF2B5EF4-FFF2-40B4-BE49-F238E27FC236}">
                <a16:creationId xmlns:a16="http://schemas.microsoft.com/office/drawing/2014/main" id="{EF137B0D-D434-1E61-86DF-AFADD9F80F1F}"/>
              </a:ext>
            </a:extLst>
          </p:cNvPr>
          <p:cNvSpPr/>
          <p:nvPr/>
        </p:nvSpPr>
        <p:spPr>
          <a:xfrm rot="1423537">
            <a:off x="6641034" y="5934060"/>
            <a:ext cx="423302" cy="426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FC30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B5FCE-A259-095B-6416-41540E9B92DE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23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9" grpId="0" animBg="1"/>
      <p:bldP spid="10" grpId="0"/>
      <p:bldP spid="12" grpId="0"/>
      <p:bldP spid="3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4D63DB-B415-A29C-CA59-EE1E7256E53D}"/>
                  </a:ext>
                </a:extLst>
              </p:cNvPr>
              <p:cNvSpPr txBox="1"/>
              <p:nvPr/>
            </p:nvSpPr>
            <p:spPr>
              <a:xfrm>
                <a:off x="407368" y="4452767"/>
                <a:ext cx="11122759" cy="1769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chemeClr val="accent2"/>
                    </a:solidFill>
                  </a:rPr>
                  <a:t>Case HIT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hits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dirty="0">
                    <a:highlight>
                      <a:srgbClr val="FFFF00"/>
                    </a:highlight>
                  </a:rPr>
                  <a:t>AKS</a:t>
                </a:r>
                <a:r>
                  <a:rPr kumimoji="1" lang="en-US" altLang="zh-CN" sz="2400" dirty="0"/>
                  <a:t>?  We have a hitting set generator!</a:t>
                </a:r>
              </a:p>
              <a:p>
                <a:pPr algn="ctr"/>
                <a:r>
                  <a:rPr kumimoji="1" lang="en-US" altLang="zh-CN" sz="1200" dirty="0"/>
                  <a:t> </a:t>
                </a:r>
              </a:p>
              <a:p>
                <a:pPr algn="ctr"/>
                <a:endParaRPr kumimoji="1" lang="en-US" altLang="zh-CN" sz="1200" dirty="0"/>
              </a:p>
              <a:p>
                <a:pPr algn="ctr"/>
                <a:r>
                  <a:rPr kumimoji="1" lang="en-US" altLang="zh-CN" sz="24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time, </a:t>
                </a:r>
                <a:r>
                  <a:rPr kumimoji="1" lang="en-US" altLang="zh-CN" sz="2400" b="1" dirty="0"/>
                  <a:t>enumerate</a:t>
                </a:r>
                <a:r>
                  <a:rPr kumimoji="1" lang="en-US" altLang="zh-CN" sz="2400" dirty="0"/>
                  <a:t> all </a:t>
                </a:r>
                <a:r>
                  <a:rPr kumimoji="1" lang="en-US" altLang="zh-CN" sz="2400" b="1" dirty="0"/>
                  <a:t>outputs</a:t>
                </a:r>
                <a:r>
                  <a:rPr kumimoji="1" lang="en-US" altLang="zh-CN" sz="2400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and find the </a:t>
                </a:r>
                <a:r>
                  <a:rPr kumimoji="1" lang="en-US" altLang="zh-CN" sz="2400" b="1" dirty="0"/>
                  <a:t>first one accepted</a:t>
                </a:r>
                <a:r>
                  <a:rPr kumimoji="1" lang="en-US" altLang="zh-CN" sz="2400" dirty="0"/>
                  <a:t> by </a:t>
                </a:r>
                <a:r>
                  <a:rPr kumimoji="1" lang="en-US" altLang="zh-CN" sz="2400" dirty="0">
                    <a:highlight>
                      <a:srgbClr val="FFFF00"/>
                    </a:highlight>
                  </a:rPr>
                  <a:t>AKS</a:t>
                </a:r>
                <a:r>
                  <a:rPr kumimoji="1" lang="en-US" altLang="zh-CN" sz="2400" dirty="0"/>
                  <a:t>.</a:t>
                </a:r>
                <a:br>
                  <a:rPr kumimoji="1" lang="en-US" altLang="zh-CN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1" lang="en-US" altLang="zh-CN" sz="2400" dirty="0"/>
                  <a:t>-time construction of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a fixed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-bit prime</a:t>
                </a:r>
                <a:r>
                  <a:rPr kumimoji="1" lang="en-US" altLang="zh-CN" sz="2400" dirty="0"/>
                  <a:t>. 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C4D63DB-B415-A29C-CA59-EE1E7256E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4452767"/>
                <a:ext cx="11122759" cy="1769267"/>
              </a:xfrm>
              <a:prstGeom prst="rect">
                <a:avLst/>
              </a:prstGeom>
              <a:blipFill>
                <a:blip r:embed="rId3"/>
                <a:stretch>
                  <a:fillRect b="-6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76AA5B1B-FB70-C565-9533-CF6AD48DE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834" y="1276259"/>
            <a:ext cx="7733811" cy="26980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2F73AF-5183-E720-2C4A-EBC004959A3C}"/>
              </a:ext>
            </a:extLst>
          </p:cNvPr>
          <p:cNvSpPr txBox="1"/>
          <p:nvPr/>
        </p:nvSpPr>
        <p:spPr>
          <a:xfrm>
            <a:off x="818355" y="1748118"/>
            <a:ext cx="233891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Key Idea:</a:t>
            </a: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  <a:p>
            <a:pPr algn="ctr"/>
            <a:r>
              <a:rPr lang="en-US" sz="2800" dirty="0"/>
              <a:t>win-win argument</a:t>
            </a:r>
          </a:p>
          <a:p>
            <a:pPr algn="ctr"/>
            <a:endParaRPr lang="en-US" sz="12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87AE6-AE31-2605-3942-71B2F796DA77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24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66273C-3308-CD7C-8275-A821F5C3E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30213"/>
            <a:ext cx="11155362" cy="839787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approach from [OS17]</a:t>
            </a:r>
          </a:p>
        </p:txBody>
      </p:sp>
    </p:spTree>
    <p:extLst>
      <p:ext uri="{BB962C8B-B14F-4D97-AF65-F5344CB8AC3E}">
        <p14:creationId xmlns:p14="http://schemas.microsoft.com/office/powerpoint/2010/main" val="42307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D40E11-9299-1A0F-58EC-15A1F535F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834" y="1276259"/>
            <a:ext cx="7733811" cy="26980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41AF79-11BD-24FD-529F-216FD6E417B8}"/>
              </a:ext>
            </a:extLst>
          </p:cNvPr>
          <p:cNvSpPr txBox="1"/>
          <p:nvPr/>
        </p:nvSpPr>
        <p:spPr>
          <a:xfrm>
            <a:off x="818355" y="1748118"/>
            <a:ext cx="233891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Key Idea:</a:t>
            </a:r>
          </a:p>
          <a:p>
            <a:pPr algn="ctr"/>
            <a:endParaRPr lang="en-US" sz="1200" b="1" dirty="0">
              <a:solidFill>
                <a:srgbClr val="FF0000"/>
              </a:solidFill>
            </a:endParaRPr>
          </a:p>
          <a:p>
            <a:pPr algn="ctr"/>
            <a:r>
              <a:rPr lang="en-US" sz="2800" dirty="0"/>
              <a:t>win-win argument</a:t>
            </a:r>
          </a:p>
          <a:p>
            <a:pPr algn="ctr"/>
            <a:endParaRPr lang="en-US" sz="12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3">
                <a:extLst>
                  <a:ext uri="{FF2B5EF4-FFF2-40B4-BE49-F238E27FC236}">
                    <a16:creationId xmlns:a16="http://schemas.microsoft.com/office/drawing/2014/main" id="{9A8A4D46-611B-8C31-5129-B783EC455433}"/>
                  </a:ext>
                </a:extLst>
              </p:cNvPr>
              <p:cNvSpPr txBox="1"/>
              <p:nvPr/>
            </p:nvSpPr>
            <p:spPr>
              <a:xfrm>
                <a:off x="441031" y="3980907"/>
                <a:ext cx="11122759" cy="262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Case AVOID</a:t>
                </a:r>
                <a:r>
                  <a:rPr kumimoji="1" lang="en-US" altLang="zh-CN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sSubSup>
                          <m:sSubSup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𝑇𝑉</m:t>
                            </m:r>
                          </m:sup>
                        </m:sSubSup>
                      </m:sup>
                    </m:sSup>
                  </m:oMath>
                </a14:m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does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not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hit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dirty="0">
                    <a:highlight>
                      <a:srgbClr val="FFFF00"/>
                    </a:highlight>
                  </a:rPr>
                  <a:t>AKS</a:t>
                </a:r>
                <a:r>
                  <a:rPr kumimoji="1" lang="en-US" altLang="zh-CN" sz="2400" dirty="0"/>
                  <a:t>? We can now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 very </a:t>
                </a:r>
                <a:r>
                  <a:rPr kumimoji="1" lang="en-US" altLang="zh-CN" sz="2400" b="1" dirty="0"/>
                  <a:t>FAST</a:t>
                </a:r>
                <a:r>
                  <a:rPr kumimoji="1" lang="en-US" altLang="zh-CN" sz="2400" dirty="0"/>
                  <a:t>!</a:t>
                </a:r>
                <a:br>
                  <a:rPr kumimoji="1" lang="en-US" altLang="zh-CN" sz="2400" dirty="0"/>
                </a:br>
                <a:endParaRPr kumimoji="1" lang="en-US" altLang="zh-CN" sz="1400" b="1" i="1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sz="2000" b="0" i="0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AKS</m:t>
                        </m:r>
                      </m:sup>
                    </m:sSup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time </a:t>
                </a:r>
                <a:r>
                  <a:rPr kumimoji="1" lang="en-US" altLang="zh-CN" sz="2000" b="1" dirty="0"/>
                  <a:t>randomized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/>
                  <a:t>algorithm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</m:oMath>
                </a14:m>
                <a:endParaRPr kumimoji="1" lang="en-US" altLang="zh-CN" sz="2000" b="0" dirty="0">
                  <a:solidFill>
                    <a:schemeClr val="tx1"/>
                  </a:solidFill>
                </a:endParaRPr>
              </a:p>
              <a:p>
                <a:pPr algn="ctr"/>
                <a:endParaRPr kumimoji="1" lang="en-US" altLang="zh-CN" sz="2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kumimoji="1" lang="en-US" altLang="zh-CN" sz="2000" i="1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p>
                  </m:oMath>
                </a14:m>
                <a:r>
                  <a:rPr kumimoji="1" lang="en-US" altLang="zh-CN" sz="2000" i="1" dirty="0"/>
                  <a:t> </a:t>
                </a:r>
                <a:r>
                  <a:rPr kumimoji="1" lang="en-US" altLang="zh-CN" sz="2000" b="1" i="1" dirty="0"/>
                  <a:t>covers all space-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kumimoji="1" lang="en-US" altLang="zh-CN" sz="2000" b="1" i="1" dirty="0"/>
                  <a:t> computations</a:t>
                </a:r>
                <a:r>
                  <a:rPr kumimoji="1" lang="en-US" altLang="zh-CN" sz="2000" i="1" dirty="0"/>
                  <a:t> (naively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kumimoji="1"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kumimoji="1" lang="en-US" altLang="zh-CN" sz="2000" b="1" i="1" dirty="0"/>
                  <a:t> time </a:t>
                </a:r>
                <a:r>
                  <a:rPr kumimoji="1" lang="en-US" altLang="zh-CN" sz="2000" i="1" dirty="0"/>
                  <a:t>to compute)</a:t>
                </a:r>
                <a:endParaRPr kumimoji="1" lang="en-US" altLang="zh-CN" sz="2000" dirty="0">
                  <a:solidFill>
                    <a:schemeClr val="tx1"/>
                  </a:solidFill>
                </a:endParaRPr>
              </a:p>
              <a:p>
                <a:pPr algn="ctr"/>
                <a:endParaRPr kumimoji="1" lang="en-US" altLang="zh-CN" sz="14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kumimoji="1" lang="en-US" altLang="zh-CN" sz="2000" dirty="0">
                    <a:solidFill>
                      <a:schemeClr val="tx1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 space, one can find the lexicographically first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-bit prime</a:t>
                </a:r>
              </a:p>
              <a:p>
                <a:pPr algn="ctr"/>
                <a:r>
                  <a:rPr kumimoji="1" lang="en-US" altLang="zh-CN" sz="8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zh-CN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000" dirty="0"/>
                  <a:t>-time </a:t>
                </a:r>
                <a:r>
                  <a:rPr kumimoji="1" lang="en-US" altLang="zh-CN" sz="2000" b="1" dirty="0"/>
                  <a:t>randomized</a:t>
                </a:r>
                <a:r>
                  <a:rPr kumimoji="1" lang="en-US" altLang="zh-CN" sz="2000" dirty="0"/>
                  <a:t> </a:t>
                </a:r>
                <a:r>
                  <a:rPr kumimoji="1" lang="en-US" altLang="zh-CN" sz="2000" b="1" dirty="0"/>
                  <a:t>algorithm</a:t>
                </a:r>
                <a:r>
                  <a:rPr kumimoji="1" lang="en-US" altLang="zh-CN" sz="2000" dirty="0"/>
                  <a:t> that outputs the </a:t>
                </a:r>
                <a:r>
                  <a:rPr kumimoji="1" lang="en-US" altLang="zh-CN" sz="2000" b="1" dirty="0"/>
                  <a:t>lexicographically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 first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000" dirty="0">
                    <a:solidFill>
                      <a:schemeClr val="tx1"/>
                    </a:solidFill>
                  </a:rPr>
                  <a:t>-bit prime </a:t>
                </a:r>
                <a:r>
                  <a:rPr kumimoji="1" lang="en-US" altLang="zh-CN" sz="2000" dirty="0" err="1">
                    <a:solidFill>
                      <a:schemeClr val="tx1"/>
                    </a:solidFill>
                  </a:rPr>
                  <a:t>w.h.p</a:t>
                </a:r>
                <a:r>
                  <a:rPr kumimoji="1"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文本框 13">
                <a:extLst>
                  <a:ext uri="{FF2B5EF4-FFF2-40B4-BE49-F238E27FC236}">
                    <a16:creationId xmlns:a16="http://schemas.microsoft.com/office/drawing/2014/main" id="{9A8A4D46-611B-8C31-5129-B783EC455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31" y="3980907"/>
                <a:ext cx="11122759" cy="2627707"/>
              </a:xfrm>
              <a:prstGeom prst="rect">
                <a:avLst/>
              </a:prstGeom>
              <a:blipFill>
                <a:blip r:embed="rId4"/>
                <a:stretch>
                  <a:fillRect b="-3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35A881D-F6C4-20E7-707B-D71D3966D904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25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1E51E6-56A7-72E6-AC1D-FF91F677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430266"/>
            <a:ext cx="11156422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approach from [OS17]</a:t>
            </a:r>
          </a:p>
        </p:txBody>
      </p:sp>
    </p:spTree>
    <p:extLst>
      <p:ext uri="{BB962C8B-B14F-4D97-AF65-F5344CB8AC3E}">
        <p14:creationId xmlns:p14="http://schemas.microsoft.com/office/powerpoint/2010/main" val="398416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876" y="1411547"/>
            <a:ext cx="2524091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Digest: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5E304D-A7E0-52D3-0BFB-6295F4C47CCC}"/>
                  </a:ext>
                </a:extLst>
              </p:cNvPr>
              <p:cNvSpPr txBox="1"/>
              <p:nvPr/>
            </p:nvSpPr>
            <p:spPr>
              <a:xfrm>
                <a:off x="1532906" y="2858220"/>
                <a:ext cx="9865096" cy="296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/>
                  <a:t> From a </a:t>
                </a:r>
                <a:r>
                  <a:rPr kumimoji="1" lang="en-US" altLang="zh-CN" sz="2800" u="sng" dirty="0"/>
                  <a:t>special language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𝑻𝑽</m:t>
                        </m:r>
                      </m:sup>
                    </m:sSubSup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kumimoji="1" lang="en-US" altLang="zh-CN" sz="2800" dirty="0"/>
                  <a:t>,  build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 attempting to hit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800" dirty="0"/>
                  <a:t>-bit primes.</a:t>
                </a:r>
                <a:br>
                  <a:rPr kumimoji="1" lang="en-US" altLang="zh-CN" sz="2800" dirty="0"/>
                </a:br>
                <a:endParaRPr kumimoji="1" lang="en-US" altLang="zh-CN" sz="1600" dirty="0"/>
              </a:p>
              <a:p>
                <a:endParaRPr kumimoji="1" lang="en-US" altLang="zh-CN" sz="8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If it </a:t>
                </a:r>
                <a:r>
                  <a:rPr kumimoji="1" lang="en-US" altLang="zh-CN" sz="2400" b="1" dirty="0">
                    <a:solidFill>
                      <a:schemeClr val="accent2"/>
                    </a:solidFill>
                  </a:rPr>
                  <a:t>HITS</a:t>
                </a:r>
                <a:r>
                  <a:rPr kumimoji="1" lang="en-US" altLang="zh-CN" sz="2400" dirty="0"/>
                  <a:t>, we get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sz="2400" dirty="0"/>
                  <a:t>-time construction of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1" lang="en-US" altLang="zh-CN" sz="2400" dirty="0"/>
                  <a:t>-bit prime!</a:t>
                </a:r>
              </a:p>
              <a:p>
                <a:pPr lvl="1"/>
                <a:endParaRPr kumimoji="1" lang="en-US" altLang="zh-CN" sz="2400" dirty="0"/>
              </a:p>
              <a:p>
                <a:pPr lvl="1"/>
                <a:r>
                  <a:rPr kumimoji="1" lang="en-US" altLang="zh-CN" sz="800" dirty="0"/>
                  <a:t> 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If it </a:t>
                </a:r>
                <a:r>
                  <a:rPr kumimoji="1" lang="en-US" altLang="zh-CN" sz="2400" b="1" dirty="0"/>
                  <a:t>does not hit</a:t>
                </a:r>
                <a:r>
                  <a:rPr kumimoji="1" lang="en-US" altLang="zh-CN" sz="2400" dirty="0"/>
                  <a:t> (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AVOID)</a:t>
                </a:r>
                <a:r>
                  <a:rPr kumimoji="1" lang="en-US" altLang="zh-CN" sz="24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𝑇𝑉</m:t>
                        </m:r>
                      </m:sup>
                    </m:sSubSup>
                  </m:oMath>
                </a14:m>
                <a:r>
                  <a:rPr kumimoji="1" lang="en-US" altLang="zh-CN" sz="2400" dirty="0"/>
                  <a:t> itself is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/>
                  <a:t> time, and we use </a:t>
                </a:r>
              </a:p>
              <a:p>
                <a:pPr lvl="1"/>
                <a:r>
                  <a:rPr kumimoji="1" lang="en-US" altLang="zh-CN" sz="2400" dirty="0"/>
                  <a:t>that to get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sz="2400" dirty="0"/>
                  <a:t>time construction of an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zh-CN" sz="2400" dirty="0"/>
                  <a:t>-bit prime.</a:t>
                </a:r>
                <a:endParaRPr kumimoji="1" lang="zh-CN" altLang="en-US" sz="24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F5E304D-A7E0-52D3-0BFB-6295F4C47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906" y="2858220"/>
                <a:ext cx="9865096" cy="2965299"/>
              </a:xfrm>
              <a:prstGeom prst="rect">
                <a:avLst/>
              </a:prstGeom>
              <a:blipFill>
                <a:blip r:embed="rId3"/>
                <a:stretch>
                  <a:fillRect l="-432" t="-1852" b="-3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2F1D5-D8FF-A6AA-FAC4-F896D32E1061}"/>
              </a:ext>
            </a:extLst>
          </p:cNvPr>
          <p:cNvCxnSpPr/>
          <p:nvPr/>
        </p:nvCxnSpPr>
        <p:spPr>
          <a:xfrm>
            <a:off x="3193869" y="1920541"/>
            <a:ext cx="7315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375B5E5-9DEE-05CD-941A-DB3AD8350B4E}"/>
              </a:ext>
            </a:extLst>
          </p:cNvPr>
          <p:cNvSpPr/>
          <p:nvPr/>
        </p:nvSpPr>
        <p:spPr>
          <a:xfrm>
            <a:off x="4717870" y="1826365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41E83F-C2F4-BBB5-B1FF-0FAF9A3E2E43}"/>
              </a:ext>
            </a:extLst>
          </p:cNvPr>
          <p:cNvSpPr/>
          <p:nvPr/>
        </p:nvSpPr>
        <p:spPr>
          <a:xfrm>
            <a:off x="8187211" y="1826365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40D7D-2668-F17C-29F0-07661317FC18}"/>
                  </a:ext>
                </a:extLst>
              </p:cNvPr>
              <p:cNvSpPr txBox="1"/>
              <p:nvPr/>
            </p:nvSpPr>
            <p:spPr>
              <a:xfrm>
                <a:off x="4596845" y="1938237"/>
                <a:ext cx="439271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3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40D7D-2668-F17C-29F0-07661317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45" y="1938237"/>
                <a:ext cx="439271" cy="446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ED28FE-15E8-36E8-52B6-86A727DC8562}"/>
                  </a:ext>
                </a:extLst>
              </p:cNvPr>
              <p:cNvSpPr txBox="1"/>
              <p:nvPr/>
            </p:nvSpPr>
            <p:spPr>
              <a:xfrm>
                <a:off x="7561922" y="1930059"/>
                <a:ext cx="1501589" cy="438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3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CN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3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300" baseline="30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ED28FE-15E8-36E8-52B6-86A727DC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922" y="1930059"/>
                <a:ext cx="1501589" cy="4381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1D64997-F5B4-ADA3-BEA8-C60105556D05}"/>
              </a:ext>
            </a:extLst>
          </p:cNvPr>
          <p:cNvSpPr txBox="1"/>
          <p:nvPr/>
        </p:nvSpPr>
        <p:spPr>
          <a:xfrm>
            <a:off x="7936198" y="1154621"/>
            <a:ext cx="7530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dirty="0">
                <a:solidFill>
                  <a:schemeClr val="accent2"/>
                </a:solidFill>
              </a:rPr>
              <a:t>HIT</a:t>
            </a:r>
            <a:endParaRPr lang="en-GB" sz="26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1158A-73CE-9397-3D7B-259C13994262}"/>
              </a:ext>
            </a:extLst>
          </p:cNvPr>
          <p:cNvSpPr txBox="1"/>
          <p:nvPr/>
        </p:nvSpPr>
        <p:spPr>
          <a:xfrm>
            <a:off x="4318938" y="1154621"/>
            <a:ext cx="11923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dirty="0">
                <a:solidFill>
                  <a:srgbClr val="7030A0"/>
                </a:solidFill>
              </a:rPr>
              <a:t>AVOID</a:t>
            </a:r>
            <a:endParaRPr lang="en-GB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07AD0C-F222-ACBA-621D-16BF62BAA377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26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3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CB5-3218-76E6-909A-3AFB8823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3CC"/>
                </a:solidFill>
              </a:rPr>
              <a:t>Ideas from the polynomial time algorithm [CLORS23]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316D7-0F7E-315F-7789-73EE38C7653B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27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97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7DDFB80-A18D-D39B-1BDD-A445E10239FC}"/>
              </a:ext>
            </a:extLst>
          </p:cNvPr>
          <p:cNvSpPr txBox="1"/>
          <p:nvPr/>
        </p:nvSpPr>
        <p:spPr>
          <a:xfrm>
            <a:off x="603196" y="3919507"/>
            <a:ext cx="507022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dirty="0">
                <a:solidFill>
                  <a:srgbClr val="FF0000"/>
                </a:solidFill>
              </a:rPr>
              <a:t>Polynomial time?</a:t>
            </a:r>
          </a:p>
          <a:p>
            <a:pPr algn="ctr"/>
            <a:endParaRPr kumimoji="1" lang="en-US" altLang="zh-CN" sz="16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zh-CN" sz="2800" b="1" dirty="0">
                <a:solidFill>
                  <a:srgbClr val="FF0000"/>
                </a:solidFill>
              </a:rPr>
              <a:t> </a:t>
            </a:r>
            <a:r>
              <a:rPr kumimoji="1" lang="en-US" altLang="zh-CN" sz="2600" b="1" dirty="0">
                <a:solidFill>
                  <a:srgbClr val="7030A0"/>
                </a:solidFill>
              </a:rPr>
              <a:t>AVOID </a:t>
            </a:r>
            <a:r>
              <a:rPr kumimoji="1" lang="en-US" altLang="zh-CN" sz="2600" dirty="0"/>
              <a:t>case</a:t>
            </a:r>
            <a:r>
              <a:rPr kumimoji="1" lang="en-US" altLang="zh-CN" sz="2600" b="1" dirty="0">
                <a:solidFill>
                  <a:srgbClr val="00B050"/>
                </a:solidFill>
              </a:rPr>
              <a:t> </a:t>
            </a:r>
            <a:r>
              <a:rPr kumimoji="1" lang="en-US" altLang="zh-CN" sz="2600" dirty="0"/>
              <a:t>is FAST, </a:t>
            </a:r>
          </a:p>
          <a:p>
            <a:pPr algn="ctr"/>
            <a:r>
              <a:rPr kumimoji="1" lang="en-US" altLang="zh-CN" sz="2600" dirty="0"/>
              <a:t>but </a:t>
            </a:r>
            <a:r>
              <a:rPr kumimoji="1" lang="en-US" altLang="zh-CN" sz="2600" b="1" dirty="0">
                <a:solidFill>
                  <a:schemeClr val="accent2"/>
                </a:solidFill>
              </a:rPr>
              <a:t>HIT </a:t>
            </a:r>
            <a:r>
              <a:rPr kumimoji="1" lang="en-US" altLang="zh-CN" sz="2600" dirty="0"/>
              <a:t>case</a:t>
            </a:r>
            <a:r>
              <a:rPr kumimoji="1" lang="en-US" altLang="zh-CN" sz="2600" b="1" dirty="0">
                <a:solidFill>
                  <a:schemeClr val="accent2"/>
                </a:solidFill>
              </a:rPr>
              <a:t> </a:t>
            </a:r>
            <a:r>
              <a:rPr kumimoji="1" lang="en-US" altLang="zh-CN" sz="2600" dirty="0"/>
              <a:t>is SLOW</a:t>
            </a:r>
            <a:endParaRPr kumimoji="1" lang="zh-CN" altLang="en-US" sz="2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B082C00-D8A7-9E05-51C8-BA7BA605EBB8}"/>
              </a:ext>
            </a:extLst>
          </p:cNvPr>
          <p:cNvSpPr txBox="1"/>
          <p:nvPr/>
        </p:nvSpPr>
        <p:spPr>
          <a:xfrm>
            <a:off x="4996253" y="3716566"/>
            <a:ext cx="623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/>
              <a:t>Idea: </a:t>
            </a:r>
          </a:p>
          <a:p>
            <a:pPr algn="ctr"/>
            <a:r>
              <a:rPr kumimoji="1" lang="en-US" altLang="zh-CN" sz="2600" b="1" dirty="0">
                <a:solidFill>
                  <a:schemeClr val="accent2"/>
                </a:solidFill>
              </a:rPr>
              <a:t>HIT</a:t>
            </a:r>
            <a:r>
              <a:rPr kumimoji="1" lang="en-US" altLang="zh-CN" sz="2600" b="1" dirty="0"/>
              <a:t> </a:t>
            </a:r>
            <a:r>
              <a:rPr kumimoji="1" lang="en-US" altLang="zh-CN" sz="2600" dirty="0"/>
              <a:t>case</a:t>
            </a:r>
            <a:r>
              <a:rPr kumimoji="1" lang="en-US" altLang="zh-CN" sz="2600" b="1" dirty="0"/>
              <a:t> </a:t>
            </a:r>
            <a:r>
              <a:rPr kumimoji="1" lang="en-US" altLang="zh-CN" sz="2600" dirty="0"/>
              <a:t>makes non-trivial progress</a:t>
            </a:r>
          </a:p>
          <a:p>
            <a:pPr algn="ctr"/>
            <a:r>
              <a:rPr kumimoji="1" lang="en-US" altLang="zh-CN" sz="2600" b="1" dirty="0">
                <a:solidFill>
                  <a:srgbClr val="FF0000"/>
                </a:solidFill>
              </a:rPr>
              <a:t>“Iterate”</a:t>
            </a:r>
            <a:endParaRPr kumimoji="1" lang="zh-CN" altLang="en-US" sz="26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62F1D5-D8FF-A6AA-FAC4-F896D32E1061}"/>
              </a:ext>
            </a:extLst>
          </p:cNvPr>
          <p:cNvCxnSpPr/>
          <p:nvPr/>
        </p:nvCxnSpPr>
        <p:spPr>
          <a:xfrm>
            <a:off x="3194987" y="2242084"/>
            <a:ext cx="7315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375B5E5-9DEE-05CD-941A-DB3AD8350B4E}"/>
              </a:ext>
            </a:extLst>
          </p:cNvPr>
          <p:cNvSpPr/>
          <p:nvPr/>
        </p:nvSpPr>
        <p:spPr>
          <a:xfrm>
            <a:off x="4718988" y="2147908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41E83F-C2F4-BBB5-B1FF-0FAF9A3E2E43}"/>
              </a:ext>
            </a:extLst>
          </p:cNvPr>
          <p:cNvSpPr/>
          <p:nvPr/>
        </p:nvSpPr>
        <p:spPr>
          <a:xfrm>
            <a:off x="8188329" y="2147908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40D7D-2668-F17C-29F0-07661317FC18}"/>
                  </a:ext>
                </a:extLst>
              </p:cNvPr>
              <p:cNvSpPr txBox="1"/>
              <p:nvPr/>
            </p:nvSpPr>
            <p:spPr>
              <a:xfrm>
                <a:off x="4597963" y="2259780"/>
                <a:ext cx="439271" cy="4462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23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2240D7D-2668-F17C-29F0-07661317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63" y="2259780"/>
                <a:ext cx="439271" cy="4462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ED28FE-15E8-36E8-52B6-86A727DC8562}"/>
                  </a:ext>
                </a:extLst>
              </p:cNvPr>
              <p:cNvSpPr txBox="1"/>
              <p:nvPr/>
            </p:nvSpPr>
            <p:spPr>
              <a:xfrm>
                <a:off x="7563040" y="2251602"/>
                <a:ext cx="1501589" cy="438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3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zh-CN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zh-CN" sz="23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2300" baseline="30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ED28FE-15E8-36E8-52B6-86A727DC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040" y="2251602"/>
                <a:ext cx="1501589" cy="438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1D64997-F5B4-ADA3-BEA8-C60105556D05}"/>
              </a:ext>
            </a:extLst>
          </p:cNvPr>
          <p:cNvSpPr txBox="1"/>
          <p:nvPr/>
        </p:nvSpPr>
        <p:spPr>
          <a:xfrm>
            <a:off x="7937316" y="1476164"/>
            <a:ext cx="7530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dirty="0">
                <a:solidFill>
                  <a:schemeClr val="accent2"/>
                </a:solidFill>
              </a:rPr>
              <a:t>HIT</a:t>
            </a:r>
            <a:endParaRPr lang="en-GB" sz="26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B1158A-73CE-9397-3D7B-259C13994262}"/>
              </a:ext>
            </a:extLst>
          </p:cNvPr>
          <p:cNvSpPr txBox="1"/>
          <p:nvPr/>
        </p:nvSpPr>
        <p:spPr>
          <a:xfrm>
            <a:off x="4320056" y="1476164"/>
            <a:ext cx="11923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600" b="1" dirty="0">
                <a:solidFill>
                  <a:srgbClr val="7030A0"/>
                </a:solidFill>
              </a:rPr>
              <a:t>AVOID</a:t>
            </a:r>
            <a:endParaRPr lang="en-GB" sz="26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9B7EDA-2CDF-F1E7-B3F4-024018E8B296}"/>
              </a:ext>
            </a:extLst>
          </p:cNvPr>
          <p:cNvGrpSpPr/>
          <p:nvPr/>
        </p:nvGrpSpPr>
        <p:grpSpPr>
          <a:xfrm>
            <a:off x="5931816" y="5263550"/>
            <a:ext cx="4673114" cy="188352"/>
            <a:chOff x="5776764" y="6167841"/>
            <a:chExt cx="4673114" cy="18835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6F3905D-E9AB-7BFC-118E-5E8CC6588D69}"/>
                </a:ext>
              </a:extLst>
            </p:cNvPr>
            <p:cNvCxnSpPr>
              <a:cxnSpLocks/>
            </p:cNvCxnSpPr>
            <p:nvPr/>
          </p:nvCxnSpPr>
          <p:spPr>
            <a:xfrm>
              <a:off x="5776764" y="6262017"/>
              <a:ext cx="4673114" cy="44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3BEB83B-1FBB-81DC-4A2D-B950583B8B90}"/>
                </a:ext>
              </a:extLst>
            </p:cNvPr>
            <p:cNvSpPr/>
            <p:nvPr/>
          </p:nvSpPr>
          <p:spPr>
            <a:xfrm>
              <a:off x="7895362" y="6167841"/>
              <a:ext cx="197222" cy="1883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A134791-139D-86A1-7D3C-82A66361A07F}"/>
                </a:ext>
              </a:extLst>
            </p:cNvPr>
            <p:cNvSpPr/>
            <p:nvPr/>
          </p:nvSpPr>
          <p:spPr>
            <a:xfrm>
              <a:off x="9073492" y="6167841"/>
              <a:ext cx="197222" cy="1883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9C1AB6-C5B7-8A52-F284-3EED42A866DB}"/>
                </a:ext>
              </a:extLst>
            </p:cNvPr>
            <p:cNvSpPr/>
            <p:nvPr/>
          </p:nvSpPr>
          <p:spPr>
            <a:xfrm>
              <a:off x="6697535" y="6167841"/>
              <a:ext cx="197222" cy="1883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07AD0C-F222-ACBA-621D-16BF62BAA377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56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2487F38-4F23-CA44-4212-42605B7603D5}"/>
              </a:ext>
            </a:extLst>
          </p:cNvPr>
          <p:cNvGrpSpPr/>
          <p:nvPr/>
        </p:nvGrpSpPr>
        <p:grpSpPr>
          <a:xfrm>
            <a:off x="4455384" y="3629025"/>
            <a:ext cx="3281232" cy="2343150"/>
            <a:chOff x="7115328" y="939675"/>
            <a:chExt cx="2396224" cy="10950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822FE1-4572-1F05-2571-26A22FE61151}"/>
                </a:ext>
              </a:extLst>
            </p:cNvPr>
            <p:cNvSpPr/>
            <p:nvPr/>
          </p:nvSpPr>
          <p:spPr>
            <a:xfrm>
              <a:off x="7115328" y="939675"/>
              <a:ext cx="2396224" cy="109507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998CFF-1C20-EBDB-91EE-465A343EEF2E}"/>
                    </a:ext>
                  </a:extLst>
                </p:cNvPr>
                <p:cNvSpPr txBox="1"/>
                <p:nvPr/>
              </p:nvSpPr>
              <p:spPr>
                <a:xfrm>
                  <a:off x="8313440" y="963507"/>
                  <a:ext cx="911241" cy="26055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4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kumimoji="1" lang="en-US" altLang="zh-CN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3998CFF-1C20-EBDB-91EE-465A343EEF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440" y="963507"/>
                  <a:ext cx="911241" cy="260559"/>
                </a:xfrm>
                <a:prstGeom prst="rect">
                  <a:avLst/>
                </a:prstGeom>
                <a:blipFill>
                  <a:blip r:embed="rId3"/>
                  <a:stretch>
                    <a:fillRect r="-24878" b="-98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FD70336-1820-53AF-A458-5045B1BB2DD0}"/>
                </a:ext>
              </a:extLst>
            </p:cNvPr>
            <p:cNvSpPr/>
            <p:nvPr/>
          </p:nvSpPr>
          <p:spPr>
            <a:xfrm>
              <a:off x="7204974" y="1247897"/>
              <a:ext cx="1247696" cy="645458"/>
            </a:xfrm>
            <a:custGeom>
              <a:avLst/>
              <a:gdLst>
                <a:gd name="connsiteX0" fmla="*/ 145037 w 1247696"/>
                <a:gd name="connsiteY0" fmla="*/ 107576 h 645458"/>
                <a:gd name="connsiteX1" fmla="*/ 145037 w 1247696"/>
                <a:gd name="connsiteY1" fmla="*/ 107576 h 645458"/>
                <a:gd name="connsiteX2" fmla="*/ 46425 w 1247696"/>
                <a:gd name="connsiteY2" fmla="*/ 233082 h 645458"/>
                <a:gd name="connsiteX3" fmla="*/ 1602 w 1247696"/>
                <a:gd name="connsiteY3" fmla="*/ 295835 h 645458"/>
                <a:gd name="connsiteX4" fmla="*/ 19531 w 1247696"/>
                <a:gd name="connsiteY4" fmla="*/ 430306 h 645458"/>
                <a:gd name="connsiteX5" fmla="*/ 82284 w 1247696"/>
                <a:gd name="connsiteY5" fmla="*/ 502023 h 645458"/>
                <a:gd name="connsiteX6" fmla="*/ 154002 w 1247696"/>
                <a:gd name="connsiteY6" fmla="*/ 537882 h 645458"/>
                <a:gd name="connsiteX7" fmla="*/ 360190 w 1247696"/>
                <a:gd name="connsiteY7" fmla="*/ 564776 h 645458"/>
                <a:gd name="connsiteX8" fmla="*/ 512590 w 1247696"/>
                <a:gd name="connsiteY8" fmla="*/ 591670 h 645458"/>
                <a:gd name="connsiteX9" fmla="*/ 673955 w 1247696"/>
                <a:gd name="connsiteY9" fmla="*/ 609600 h 645458"/>
                <a:gd name="connsiteX10" fmla="*/ 826355 w 1247696"/>
                <a:gd name="connsiteY10" fmla="*/ 645458 h 645458"/>
                <a:gd name="connsiteX11" fmla="*/ 1175978 w 1247696"/>
                <a:gd name="connsiteY11" fmla="*/ 591670 h 645458"/>
                <a:gd name="connsiteX12" fmla="*/ 1229767 w 1247696"/>
                <a:gd name="connsiteY12" fmla="*/ 546847 h 645458"/>
                <a:gd name="connsiteX13" fmla="*/ 1247696 w 1247696"/>
                <a:gd name="connsiteY13" fmla="*/ 475129 h 645458"/>
                <a:gd name="connsiteX14" fmla="*/ 1238731 w 1247696"/>
                <a:gd name="connsiteY14" fmla="*/ 340658 h 645458"/>
                <a:gd name="connsiteX15" fmla="*/ 1140120 w 1247696"/>
                <a:gd name="connsiteY15" fmla="*/ 188258 h 645458"/>
                <a:gd name="connsiteX16" fmla="*/ 1086331 w 1247696"/>
                <a:gd name="connsiteY16" fmla="*/ 152400 h 645458"/>
                <a:gd name="connsiteX17" fmla="*/ 1005649 w 1247696"/>
                <a:gd name="connsiteY17" fmla="*/ 89647 h 645458"/>
                <a:gd name="connsiteX18" fmla="*/ 727743 w 1247696"/>
                <a:gd name="connsiteY18" fmla="*/ 0 h 645458"/>
                <a:gd name="connsiteX19" fmla="*/ 261578 w 1247696"/>
                <a:gd name="connsiteY19" fmla="*/ 17929 h 645458"/>
                <a:gd name="connsiteX20" fmla="*/ 189861 w 1247696"/>
                <a:gd name="connsiteY20" fmla="*/ 62753 h 645458"/>
                <a:gd name="connsiteX21" fmla="*/ 145037 w 1247696"/>
                <a:gd name="connsiteY21" fmla="*/ 107576 h 64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7696" h="645458">
                  <a:moveTo>
                    <a:pt x="145037" y="107576"/>
                  </a:moveTo>
                  <a:lnTo>
                    <a:pt x="145037" y="107576"/>
                  </a:lnTo>
                  <a:cubicBezTo>
                    <a:pt x="112166" y="149411"/>
                    <a:pt x="78669" y="190762"/>
                    <a:pt x="46425" y="233082"/>
                  </a:cubicBezTo>
                  <a:cubicBezTo>
                    <a:pt x="30846" y="253529"/>
                    <a:pt x="5075" y="270365"/>
                    <a:pt x="1602" y="295835"/>
                  </a:cubicBezTo>
                  <a:cubicBezTo>
                    <a:pt x="-4508" y="340641"/>
                    <a:pt x="8023" y="386575"/>
                    <a:pt x="19531" y="430306"/>
                  </a:cubicBezTo>
                  <a:cubicBezTo>
                    <a:pt x="23046" y="443662"/>
                    <a:pt x="73787" y="496358"/>
                    <a:pt x="82284" y="502023"/>
                  </a:cubicBezTo>
                  <a:cubicBezTo>
                    <a:pt x="104523" y="516849"/>
                    <a:pt x="128515" y="529834"/>
                    <a:pt x="154002" y="537882"/>
                  </a:cubicBezTo>
                  <a:cubicBezTo>
                    <a:pt x="210777" y="555811"/>
                    <a:pt x="302509" y="559969"/>
                    <a:pt x="360190" y="564776"/>
                  </a:cubicBezTo>
                  <a:cubicBezTo>
                    <a:pt x="410990" y="573741"/>
                    <a:pt x="461524" y="584375"/>
                    <a:pt x="512590" y="591670"/>
                  </a:cubicBezTo>
                  <a:cubicBezTo>
                    <a:pt x="566165" y="599324"/>
                    <a:pt x="620614" y="600456"/>
                    <a:pt x="673955" y="609600"/>
                  </a:cubicBezTo>
                  <a:cubicBezTo>
                    <a:pt x="725392" y="618418"/>
                    <a:pt x="775555" y="633505"/>
                    <a:pt x="826355" y="645458"/>
                  </a:cubicBezTo>
                  <a:cubicBezTo>
                    <a:pt x="942896" y="627529"/>
                    <a:pt x="1061438" y="619668"/>
                    <a:pt x="1175978" y="591670"/>
                  </a:cubicBezTo>
                  <a:cubicBezTo>
                    <a:pt x="1198649" y="586128"/>
                    <a:pt x="1217535" y="566724"/>
                    <a:pt x="1229767" y="546847"/>
                  </a:cubicBezTo>
                  <a:cubicBezTo>
                    <a:pt x="1242682" y="525861"/>
                    <a:pt x="1241720" y="499035"/>
                    <a:pt x="1247696" y="475129"/>
                  </a:cubicBezTo>
                  <a:cubicBezTo>
                    <a:pt x="1244708" y="430305"/>
                    <a:pt x="1250410" y="384037"/>
                    <a:pt x="1238731" y="340658"/>
                  </a:cubicBezTo>
                  <a:cubicBezTo>
                    <a:pt x="1228773" y="303673"/>
                    <a:pt x="1174625" y="219626"/>
                    <a:pt x="1140120" y="188258"/>
                  </a:cubicBezTo>
                  <a:cubicBezTo>
                    <a:pt x="1124175" y="173763"/>
                    <a:pt x="1103708" y="165143"/>
                    <a:pt x="1086331" y="152400"/>
                  </a:cubicBezTo>
                  <a:cubicBezTo>
                    <a:pt x="1058856" y="132252"/>
                    <a:pt x="1035560" y="105962"/>
                    <a:pt x="1005649" y="89647"/>
                  </a:cubicBezTo>
                  <a:cubicBezTo>
                    <a:pt x="938335" y="52930"/>
                    <a:pt x="793301" y="18210"/>
                    <a:pt x="727743" y="0"/>
                  </a:cubicBezTo>
                  <a:cubicBezTo>
                    <a:pt x="572355" y="5976"/>
                    <a:pt x="416507" y="4573"/>
                    <a:pt x="261578" y="17929"/>
                  </a:cubicBezTo>
                  <a:cubicBezTo>
                    <a:pt x="236690" y="20074"/>
                    <a:pt x="206591" y="42677"/>
                    <a:pt x="189861" y="62753"/>
                  </a:cubicBezTo>
                  <a:cubicBezTo>
                    <a:pt x="157987" y="101002"/>
                    <a:pt x="152508" y="100106"/>
                    <a:pt x="145037" y="1075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31C045-CBDE-0821-6778-0A04FB7F8787}"/>
              </a:ext>
            </a:extLst>
          </p:cNvPr>
          <p:cNvGrpSpPr/>
          <p:nvPr/>
        </p:nvGrpSpPr>
        <p:grpSpPr>
          <a:xfrm>
            <a:off x="477927" y="3629025"/>
            <a:ext cx="3281232" cy="2343150"/>
            <a:chOff x="7115328" y="939675"/>
            <a:chExt cx="2396224" cy="1095077"/>
          </a:xfrm>
          <a:solidFill>
            <a:schemeClr val="bg1">
              <a:lumMod val="95000"/>
            </a:schemeClr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613C444-7D51-0CE2-2C3B-FD6C6BDD81AF}"/>
                </a:ext>
              </a:extLst>
            </p:cNvPr>
            <p:cNvSpPr/>
            <p:nvPr/>
          </p:nvSpPr>
          <p:spPr>
            <a:xfrm>
              <a:off x="7115328" y="939675"/>
              <a:ext cx="2396224" cy="1095077"/>
            </a:xfrm>
            <a:prstGeom prst="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11A0DDF-66E3-5109-AE12-9B9692188404}"/>
                    </a:ext>
                  </a:extLst>
                </p:cNvPr>
                <p:cNvSpPr txBox="1"/>
                <p:nvPr/>
              </p:nvSpPr>
              <p:spPr>
                <a:xfrm>
                  <a:off x="8313440" y="979739"/>
                  <a:ext cx="911241" cy="330832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4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kumimoji="1" lang="en-US" altLang="zh-CN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11A0DDF-66E3-5109-AE12-9B96921884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440" y="979739"/>
                  <a:ext cx="911241" cy="330832"/>
                </a:xfrm>
                <a:prstGeom prst="rect">
                  <a:avLst/>
                </a:prstGeom>
                <a:blipFill>
                  <a:blip r:embed="rId4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C76F64-76D5-CB0A-92E8-3580A0DEC769}"/>
              </a:ext>
            </a:extLst>
          </p:cNvPr>
          <p:cNvGrpSpPr/>
          <p:nvPr/>
        </p:nvGrpSpPr>
        <p:grpSpPr>
          <a:xfrm>
            <a:off x="8432841" y="3629025"/>
            <a:ext cx="3281232" cy="2343150"/>
            <a:chOff x="7115328" y="939675"/>
            <a:chExt cx="2396224" cy="10950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DD14423-A53D-481E-D247-5B383F9B4193}"/>
                </a:ext>
              </a:extLst>
            </p:cNvPr>
            <p:cNvSpPr/>
            <p:nvPr/>
          </p:nvSpPr>
          <p:spPr>
            <a:xfrm>
              <a:off x="7115328" y="939675"/>
              <a:ext cx="2396224" cy="109507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83D4D3-ADE8-4561-9B9D-DC6F53CD4E88}"/>
                    </a:ext>
                  </a:extLst>
                </p:cNvPr>
                <p:cNvSpPr txBox="1"/>
                <p:nvPr/>
              </p:nvSpPr>
              <p:spPr>
                <a:xfrm>
                  <a:off x="8313439" y="979738"/>
                  <a:ext cx="911241" cy="3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4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kumimoji="1" lang="en-US" altLang="zh-CN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4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4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GB" sz="4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F83D4D3-ADE8-4561-9B9D-DC6F53CD4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3439" y="979738"/>
                  <a:ext cx="911241" cy="330832"/>
                </a:xfrm>
                <a:prstGeom prst="rect">
                  <a:avLst/>
                </a:prstGeom>
                <a:blipFill>
                  <a:blip r:embed="rId5"/>
                  <a:stretch>
                    <a:fillRect r="-2439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153D7F0-45CC-CD42-B2B3-146E2378E7FC}"/>
                </a:ext>
              </a:extLst>
            </p:cNvPr>
            <p:cNvSpPr/>
            <p:nvPr/>
          </p:nvSpPr>
          <p:spPr>
            <a:xfrm>
              <a:off x="7371916" y="1571793"/>
              <a:ext cx="1048778" cy="321562"/>
            </a:xfrm>
            <a:custGeom>
              <a:avLst/>
              <a:gdLst>
                <a:gd name="connsiteX0" fmla="*/ 145037 w 1247696"/>
                <a:gd name="connsiteY0" fmla="*/ 107576 h 645458"/>
                <a:gd name="connsiteX1" fmla="*/ 145037 w 1247696"/>
                <a:gd name="connsiteY1" fmla="*/ 107576 h 645458"/>
                <a:gd name="connsiteX2" fmla="*/ 46425 w 1247696"/>
                <a:gd name="connsiteY2" fmla="*/ 233082 h 645458"/>
                <a:gd name="connsiteX3" fmla="*/ 1602 w 1247696"/>
                <a:gd name="connsiteY3" fmla="*/ 295835 h 645458"/>
                <a:gd name="connsiteX4" fmla="*/ 19531 w 1247696"/>
                <a:gd name="connsiteY4" fmla="*/ 430306 h 645458"/>
                <a:gd name="connsiteX5" fmla="*/ 82284 w 1247696"/>
                <a:gd name="connsiteY5" fmla="*/ 502023 h 645458"/>
                <a:gd name="connsiteX6" fmla="*/ 154002 w 1247696"/>
                <a:gd name="connsiteY6" fmla="*/ 537882 h 645458"/>
                <a:gd name="connsiteX7" fmla="*/ 360190 w 1247696"/>
                <a:gd name="connsiteY7" fmla="*/ 564776 h 645458"/>
                <a:gd name="connsiteX8" fmla="*/ 512590 w 1247696"/>
                <a:gd name="connsiteY8" fmla="*/ 591670 h 645458"/>
                <a:gd name="connsiteX9" fmla="*/ 673955 w 1247696"/>
                <a:gd name="connsiteY9" fmla="*/ 609600 h 645458"/>
                <a:gd name="connsiteX10" fmla="*/ 826355 w 1247696"/>
                <a:gd name="connsiteY10" fmla="*/ 645458 h 645458"/>
                <a:gd name="connsiteX11" fmla="*/ 1175978 w 1247696"/>
                <a:gd name="connsiteY11" fmla="*/ 591670 h 645458"/>
                <a:gd name="connsiteX12" fmla="*/ 1229767 w 1247696"/>
                <a:gd name="connsiteY12" fmla="*/ 546847 h 645458"/>
                <a:gd name="connsiteX13" fmla="*/ 1247696 w 1247696"/>
                <a:gd name="connsiteY13" fmla="*/ 475129 h 645458"/>
                <a:gd name="connsiteX14" fmla="*/ 1238731 w 1247696"/>
                <a:gd name="connsiteY14" fmla="*/ 340658 h 645458"/>
                <a:gd name="connsiteX15" fmla="*/ 1140120 w 1247696"/>
                <a:gd name="connsiteY15" fmla="*/ 188258 h 645458"/>
                <a:gd name="connsiteX16" fmla="*/ 1086331 w 1247696"/>
                <a:gd name="connsiteY16" fmla="*/ 152400 h 645458"/>
                <a:gd name="connsiteX17" fmla="*/ 1005649 w 1247696"/>
                <a:gd name="connsiteY17" fmla="*/ 89647 h 645458"/>
                <a:gd name="connsiteX18" fmla="*/ 727743 w 1247696"/>
                <a:gd name="connsiteY18" fmla="*/ 0 h 645458"/>
                <a:gd name="connsiteX19" fmla="*/ 261578 w 1247696"/>
                <a:gd name="connsiteY19" fmla="*/ 17929 h 645458"/>
                <a:gd name="connsiteX20" fmla="*/ 189861 w 1247696"/>
                <a:gd name="connsiteY20" fmla="*/ 62753 h 645458"/>
                <a:gd name="connsiteX21" fmla="*/ 145037 w 1247696"/>
                <a:gd name="connsiteY21" fmla="*/ 107576 h 64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7696" h="645458">
                  <a:moveTo>
                    <a:pt x="145037" y="107576"/>
                  </a:moveTo>
                  <a:lnTo>
                    <a:pt x="145037" y="107576"/>
                  </a:lnTo>
                  <a:cubicBezTo>
                    <a:pt x="112166" y="149411"/>
                    <a:pt x="78669" y="190762"/>
                    <a:pt x="46425" y="233082"/>
                  </a:cubicBezTo>
                  <a:cubicBezTo>
                    <a:pt x="30846" y="253529"/>
                    <a:pt x="5075" y="270365"/>
                    <a:pt x="1602" y="295835"/>
                  </a:cubicBezTo>
                  <a:cubicBezTo>
                    <a:pt x="-4508" y="340641"/>
                    <a:pt x="8023" y="386575"/>
                    <a:pt x="19531" y="430306"/>
                  </a:cubicBezTo>
                  <a:cubicBezTo>
                    <a:pt x="23046" y="443662"/>
                    <a:pt x="73787" y="496358"/>
                    <a:pt x="82284" y="502023"/>
                  </a:cubicBezTo>
                  <a:cubicBezTo>
                    <a:pt x="104523" y="516849"/>
                    <a:pt x="128515" y="529834"/>
                    <a:pt x="154002" y="537882"/>
                  </a:cubicBezTo>
                  <a:cubicBezTo>
                    <a:pt x="210777" y="555811"/>
                    <a:pt x="302509" y="559969"/>
                    <a:pt x="360190" y="564776"/>
                  </a:cubicBezTo>
                  <a:cubicBezTo>
                    <a:pt x="410990" y="573741"/>
                    <a:pt x="461524" y="584375"/>
                    <a:pt x="512590" y="591670"/>
                  </a:cubicBezTo>
                  <a:cubicBezTo>
                    <a:pt x="566165" y="599324"/>
                    <a:pt x="620614" y="600456"/>
                    <a:pt x="673955" y="609600"/>
                  </a:cubicBezTo>
                  <a:cubicBezTo>
                    <a:pt x="725392" y="618418"/>
                    <a:pt x="775555" y="633505"/>
                    <a:pt x="826355" y="645458"/>
                  </a:cubicBezTo>
                  <a:cubicBezTo>
                    <a:pt x="942896" y="627529"/>
                    <a:pt x="1061438" y="619668"/>
                    <a:pt x="1175978" y="591670"/>
                  </a:cubicBezTo>
                  <a:cubicBezTo>
                    <a:pt x="1198649" y="586128"/>
                    <a:pt x="1217535" y="566724"/>
                    <a:pt x="1229767" y="546847"/>
                  </a:cubicBezTo>
                  <a:cubicBezTo>
                    <a:pt x="1242682" y="525861"/>
                    <a:pt x="1241720" y="499035"/>
                    <a:pt x="1247696" y="475129"/>
                  </a:cubicBezTo>
                  <a:cubicBezTo>
                    <a:pt x="1244708" y="430305"/>
                    <a:pt x="1250410" y="384037"/>
                    <a:pt x="1238731" y="340658"/>
                  </a:cubicBezTo>
                  <a:cubicBezTo>
                    <a:pt x="1228773" y="303673"/>
                    <a:pt x="1174625" y="219626"/>
                    <a:pt x="1140120" y="188258"/>
                  </a:cubicBezTo>
                  <a:cubicBezTo>
                    <a:pt x="1124175" y="173763"/>
                    <a:pt x="1103708" y="165143"/>
                    <a:pt x="1086331" y="152400"/>
                  </a:cubicBezTo>
                  <a:cubicBezTo>
                    <a:pt x="1058856" y="132252"/>
                    <a:pt x="1035560" y="105962"/>
                    <a:pt x="1005649" y="89647"/>
                  </a:cubicBezTo>
                  <a:cubicBezTo>
                    <a:pt x="938335" y="52930"/>
                    <a:pt x="793301" y="18210"/>
                    <a:pt x="727743" y="0"/>
                  </a:cubicBezTo>
                  <a:cubicBezTo>
                    <a:pt x="572355" y="5976"/>
                    <a:pt x="416507" y="4573"/>
                    <a:pt x="261578" y="17929"/>
                  </a:cubicBezTo>
                  <a:cubicBezTo>
                    <a:pt x="236690" y="20074"/>
                    <a:pt x="206591" y="42677"/>
                    <a:pt x="189861" y="62753"/>
                  </a:cubicBezTo>
                  <a:cubicBezTo>
                    <a:pt x="157987" y="101002"/>
                    <a:pt x="152508" y="100106"/>
                    <a:pt x="145037" y="1075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F054FED-0847-A366-9C9B-DA4BB0A320B2}"/>
              </a:ext>
            </a:extLst>
          </p:cNvPr>
          <p:cNvSpPr/>
          <p:nvPr/>
        </p:nvSpPr>
        <p:spPr>
          <a:xfrm>
            <a:off x="1114424" y="4979078"/>
            <a:ext cx="173947" cy="1739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98C235-5B90-8AF9-F821-B6217B29720E}"/>
              </a:ext>
            </a:extLst>
          </p:cNvPr>
          <p:cNvSpPr/>
          <p:nvPr/>
        </p:nvSpPr>
        <p:spPr>
          <a:xfrm>
            <a:off x="5539722" y="5153025"/>
            <a:ext cx="173947" cy="1739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CA7402A-B7DE-93F0-B7F5-5F9084D00FE5}"/>
              </a:ext>
            </a:extLst>
          </p:cNvPr>
          <p:cNvSpPr/>
          <p:nvPr/>
        </p:nvSpPr>
        <p:spPr>
          <a:xfrm>
            <a:off x="9077324" y="5325601"/>
            <a:ext cx="173947" cy="17394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文本框 4">
            <a:extLst>
              <a:ext uri="{FF2B5EF4-FFF2-40B4-BE49-F238E27FC236}">
                <a16:creationId xmlns:a16="http://schemas.microsoft.com/office/drawing/2014/main" id="{4399C1F8-56EB-D787-BC22-0E3F18B67861}"/>
              </a:ext>
            </a:extLst>
          </p:cNvPr>
          <p:cNvSpPr txBox="1"/>
          <p:nvPr/>
        </p:nvSpPr>
        <p:spPr>
          <a:xfrm>
            <a:off x="2596601" y="723298"/>
            <a:ext cx="623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200" b="1" dirty="0">
                <a:solidFill>
                  <a:schemeClr val="accent2"/>
                </a:solidFill>
              </a:rPr>
              <a:t>HIT</a:t>
            </a:r>
            <a:r>
              <a:rPr kumimoji="1" lang="en-US" altLang="zh-CN" sz="3200" b="1" dirty="0"/>
              <a:t> </a:t>
            </a:r>
            <a:r>
              <a:rPr kumimoji="1" lang="en-US" altLang="zh-CN" sz="3200" dirty="0"/>
              <a:t>case</a:t>
            </a:r>
            <a:r>
              <a:rPr kumimoji="1" lang="en-US" altLang="zh-CN" sz="3200" b="1" dirty="0"/>
              <a:t> </a:t>
            </a:r>
            <a:r>
              <a:rPr kumimoji="1" lang="en-US" altLang="zh-CN" sz="3200" dirty="0"/>
              <a:t>makes non-trivial progress</a:t>
            </a:r>
          </a:p>
          <a:p>
            <a:pPr algn="ctr"/>
            <a:r>
              <a:rPr kumimoji="1" lang="en-US" altLang="zh-CN" sz="3200" b="1" dirty="0">
                <a:solidFill>
                  <a:srgbClr val="FF0000"/>
                </a:solidFill>
              </a:rPr>
              <a:t>“Iterate”</a:t>
            </a:r>
            <a:endParaRPr kumimoji="1" lang="zh-CN" altLang="en-US" sz="3200" dirty="0">
              <a:solidFill>
                <a:srgbClr val="FF000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D6A3F1-ACEB-BBD0-9A2A-EF9C3D3F88E4}"/>
              </a:ext>
            </a:extLst>
          </p:cNvPr>
          <p:cNvGrpSpPr/>
          <p:nvPr/>
        </p:nvGrpSpPr>
        <p:grpSpPr>
          <a:xfrm>
            <a:off x="3542864" y="2400197"/>
            <a:ext cx="4673114" cy="188352"/>
            <a:chOff x="5776764" y="6167841"/>
            <a:chExt cx="4673114" cy="18835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17DBFC8-575A-A4BD-065B-DAF7DFD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5776764" y="6262017"/>
              <a:ext cx="4673114" cy="442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DCA217-5716-1B8A-95B6-B452AD1082B3}"/>
                </a:ext>
              </a:extLst>
            </p:cNvPr>
            <p:cNvSpPr/>
            <p:nvPr/>
          </p:nvSpPr>
          <p:spPr>
            <a:xfrm>
              <a:off x="7895362" y="6167841"/>
              <a:ext cx="197222" cy="1883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5AA6BBB-628D-DD6A-8186-0A3722D8DF33}"/>
                </a:ext>
              </a:extLst>
            </p:cNvPr>
            <p:cNvSpPr/>
            <p:nvPr/>
          </p:nvSpPr>
          <p:spPr>
            <a:xfrm>
              <a:off x="9073492" y="6167841"/>
              <a:ext cx="197222" cy="1883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0859B4-89F3-673D-5289-7501092FB847}"/>
                </a:ext>
              </a:extLst>
            </p:cNvPr>
            <p:cNvSpPr/>
            <p:nvPr/>
          </p:nvSpPr>
          <p:spPr>
            <a:xfrm>
              <a:off x="6697535" y="6167841"/>
              <a:ext cx="197222" cy="188352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D550488-AF0E-22CA-1F61-96B5F81861C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29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189FF-70A6-0312-FCDC-8693D8C1218A}"/>
                  </a:ext>
                </a:extLst>
              </p:cNvPr>
              <p:cNvSpPr txBox="1"/>
              <p:nvPr/>
            </p:nvSpPr>
            <p:spPr>
              <a:xfrm>
                <a:off x="4338408" y="2586335"/>
                <a:ext cx="6191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0189FF-70A6-0312-FCDC-8693D8C12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408" y="2586335"/>
                <a:ext cx="61912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A959D2-1424-FFB9-373E-6D002DF17038}"/>
                  </a:ext>
                </a:extLst>
              </p:cNvPr>
              <p:cNvSpPr txBox="1"/>
              <p:nvPr/>
            </p:nvSpPr>
            <p:spPr>
              <a:xfrm>
                <a:off x="5481408" y="2595860"/>
                <a:ext cx="6191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FA959D2-1424-FFB9-373E-6D002DF17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408" y="2595860"/>
                <a:ext cx="61912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DFD593-6EB6-F345-D434-B1BA8DE109CF}"/>
                  </a:ext>
                </a:extLst>
              </p:cNvPr>
              <p:cNvSpPr txBox="1"/>
              <p:nvPr/>
            </p:nvSpPr>
            <p:spPr>
              <a:xfrm>
                <a:off x="6676265" y="2595860"/>
                <a:ext cx="61912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2DFD593-6EB6-F345-D434-B1BA8DE10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265" y="2595860"/>
                <a:ext cx="61912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BC5E1A9-FB11-A6CB-F0DF-F246B5B7FB33}"/>
              </a:ext>
            </a:extLst>
          </p:cNvPr>
          <p:cNvCxnSpPr>
            <a:cxnSpLocks/>
          </p:cNvCxnSpPr>
          <p:nvPr/>
        </p:nvCxnSpPr>
        <p:spPr>
          <a:xfrm flipV="1">
            <a:off x="5626695" y="5412574"/>
            <a:ext cx="0" cy="864401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5A67E56-747D-02BC-6C19-AC312DC5FA0B}"/>
              </a:ext>
            </a:extLst>
          </p:cNvPr>
          <p:cNvSpPr txBox="1"/>
          <p:nvPr/>
        </p:nvSpPr>
        <p:spPr>
          <a:xfrm>
            <a:off x="5349020" y="6192846"/>
            <a:ext cx="1019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prime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400" y="1467224"/>
                <a:ext cx="10871200" cy="49180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An integer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prime</a:t>
                </a:r>
                <a:r>
                  <a:rPr lang="en-US" dirty="0"/>
                  <a:t> if it is only divisible by </a:t>
                </a:r>
                <a:r>
                  <a:rPr lang="en-US" b="1" dirty="0"/>
                  <a:t>1</a:t>
                </a:r>
                <a:r>
                  <a:rPr lang="en-US" dirty="0"/>
                  <a:t> and </a:t>
                </a:r>
                <a:r>
                  <a:rPr lang="en-US" b="1" dirty="0"/>
                  <a:t>itself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prime:  [2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baseline="30000" dirty="0"/>
                  <a:t>-1</a:t>
                </a:r>
                <a:r>
                  <a:rPr lang="en-US" dirty="0"/>
                  <a:t>,2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dirty="0"/>
                  <a:t> - 1] , i.e., binary representation of the form 1xxxxxxxx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Two fundamental computational problems about </a:t>
                </a:r>
                <a:r>
                  <a:rPr lang="en-US" b="1" dirty="0">
                    <a:solidFill>
                      <a:srgbClr val="FF0000"/>
                    </a:solidFill>
                  </a:rPr>
                  <a:t>primes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	Primality Testing</a:t>
                </a:r>
                <a:r>
                  <a:rPr lang="en-US" b="1" dirty="0"/>
                  <a:t>: </a:t>
                </a:r>
                <a:r>
                  <a:rPr lang="en-US" dirty="0"/>
                  <a:t>check whether a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integer is prime</a:t>
                </a:r>
              </a:p>
              <a:p>
                <a:pPr marL="457200" lvl="1" indent="0">
                  <a:buNone/>
                </a:pPr>
                <a:r>
                  <a:rPr lang="en-US" altLang="zh-CN" b="1" dirty="0"/>
                  <a:t>	[AKS04]</a:t>
                </a:r>
                <a:r>
                  <a:rPr lang="en-US" altLang="zh-CN" dirty="0"/>
                  <a:t> primality test: solves this problem in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deterministic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7030A0"/>
                    </a:solidFill>
                  </a:rPr>
                  <a:t>	Prime Generation</a:t>
                </a:r>
                <a:r>
                  <a:rPr lang="en-US" b="1" dirty="0"/>
                  <a:t>: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bit prime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u="sng" dirty="0"/>
                  <a:t>Focus of this talk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400" y="1467224"/>
                <a:ext cx="10871200" cy="4918075"/>
              </a:xfrm>
              <a:blipFill>
                <a:blip r:embed="rId2"/>
                <a:stretch>
                  <a:fillRect l="-1121" t="-2109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66BE0D0-E123-ECB4-3D6E-81EB4B8C6133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466B5-385D-3728-2DB2-6D3D702B04D6}"/>
              </a:ext>
            </a:extLst>
          </p:cNvPr>
          <p:cNvSpPr txBox="1"/>
          <p:nvPr/>
        </p:nvSpPr>
        <p:spPr>
          <a:xfrm>
            <a:off x="8568879" y="2460838"/>
            <a:ext cx="292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Example:</a:t>
            </a:r>
            <a:r>
              <a:rPr lang="en-GB" sz="2400" dirty="0">
                <a:solidFill>
                  <a:srgbClr val="FF0000"/>
                </a:solidFill>
              </a:rPr>
              <a:t> 17</a:t>
            </a:r>
            <a:r>
              <a:rPr lang="en-GB" sz="2400" dirty="0"/>
              <a:t>  =  10001</a:t>
            </a:r>
          </a:p>
        </p:txBody>
      </p:sp>
    </p:spTree>
    <p:extLst>
      <p:ext uri="{BB962C8B-B14F-4D97-AF65-F5344CB8AC3E}">
        <p14:creationId xmlns:p14="http://schemas.microsoft.com/office/powerpoint/2010/main" val="255223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980023-D827-C6FC-703B-F4065E9F8CE4}"/>
              </a:ext>
            </a:extLst>
          </p:cNvPr>
          <p:cNvCxnSpPr>
            <a:cxnSpLocks/>
          </p:cNvCxnSpPr>
          <p:nvPr/>
        </p:nvCxnSpPr>
        <p:spPr>
          <a:xfrm>
            <a:off x="603433" y="957350"/>
            <a:ext cx="108486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D0F8F91-886C-F394-DFE8-CE351198F77B}"/>
              </a:ext>
            </a:extLst>
          </p:cNvPr>
          <p:cNvSpPr/>
          <p:nvPr/>
        </p:nvSpPr>
        <p:spPr>
          <a:xfrm>
            <a:off x="1762463" y="857075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024B68-D9EA-EF8B-7E97-C4B93BEE73A7}"/>
              </a:ext>
            </a:extLst>
          </p:cNvPr>
          <p:cNvSpPr/>
          <p:nvPr/>
        </p:nvSpPr>
        <p:spPr>
          <a:xfrm>
            <a:off x="2607389" y="863174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C55353-E1D1-1C01-ACDB-57F2FA881D5E}"/>
              </a:ext>
            </a:extLst>
          </p:cNvPr>
          <p:cNvSpPr/>
          <p:nvPr/>
        </p:nvSpPr>
        <p:spPr>
          <a:xfrm>
            <a:off x="1251650" y="863174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CC01CB9-1136-998F-CAA1-01138F3332BB}"/>
              </a:ext>
            </a:extLst>
          </p:cNvPr>
          <p:cNvSpPr/>
          <p:nvPr/>
        </p:nvSpPr>
        <p:spPr>
          <a:xfrm>
            <a:off x="3322581" y="863174"/>
            <a:ext cx="197222" cy="1883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EA5780-04A7-486C-5DE8-A4E869C6AC83}"/>
              </a:ext>
            </a:extLst>
          </p:cNvPr>
          <p:cNvSpPr/>
          <p:nvPr/>
        </p:nvSpPr>
        <p:spPr>
          <a:xfrm>
            <a:off x="3944377" y="862160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9BD387-8CCD-56B9-3E1C-E061F167D06B}"/>
                  </a:ext>
                </a:extLst>
              </p:cNvPr>
              <p:cNvSpPr txBox="1"/>
              <p:nvPr/>
            </p:nvSpPr>
            <p:spPr>
              <a:xfrm>
                <a:off x="2417922" y="1014823"/>
                <a:ext cx="576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9BD387-8CCD-56B9-3E1C-E061F167D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922" y="1014823"/>
                <a:ext cx="5761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B3A6BD-D304-25BE-7F37-7961C00A6527}"/>
                  </a:ext>
                </a:extLst>
              </p:cNvPr>
              <p:cNvSpPr txBox="1"/>
              <p:nvPr/>
            </p:nvSpPr>
            <p:spPr>
              <a:xfrm>
                <a:off x="991845" y="991258"/>
                <a:ext cx="7913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B3A6BD-D304-25BE-7F37-7961C00A6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45" y="991258"/>
                <a:ext cx="7913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AA7312-238B-90B0-B8F5-ACD29E40BB1E}"/>
                  </a:ext>
                </a:extLst>
              </p:cNvPr>
              <p:cNvSpPr txBox="1"/>
              <p:nvPr/>
            </p:nvSpPr>
            <p:spPr>
              <a:xfrm>
                <a:off x="3460457" y="990244"/>
                <a:ext cx="12050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AA7312-238B-90B0-B8F5-ACD29E40B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457" y="990244"/>
                <a:ext cx="12050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956B77C-5419-4BBC-8F9B-BFCE1580ECB1}"/>
              </a:ext>
            </a:extLst>
          </p:cNvPr>
          <p:cNvSpPr txBox="1"/>
          <p:nvPr/>
        </p:nvSpPr>
        <p:spPr>
          <a:xfrm>
            <a:off x="2795108" y="210469"/>
            <a:ext cx="549542" cy="87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  <a:endParaRPr lang="en-GB" sz="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F812C1-1560-EC40-3736-B19D4BEAD9C4}"/>
              </a:ext>
            </a:extLst>
          </p:cNvPr>
          <p:cNvSpPr txBox="1"/>
          <p:nvPr/>
        </p:nvSpPr>
        <p:spPr>
          <a:xfrm>
            <a:off x="1985198" y="210470"/>
            <a:ext cx="576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  <a:endParaRPr lang="en-GB" sz="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B22495-4F52-C6B0-B474-5BB6D6E19E72}"/>
              </a:ext>
            </a:extLst>
          </p:cNvPr>
          <p:cNvSpPr txBox="1"/>
          <p:nvPr/>
        </p:nvSpPr>
        <p:spPr>
          <a:xfrm rot="10800000">
            <a:off x="4125418" y="651690"/>
            <a:ext cx="43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E0C669-437D-6B76-3171-166E1C0AD3D6}"/>
              </a:ext>
            </a:extLst>
          </p:cNvPr>
          <p:cNvSpPr txBox="1"/>
          <p:nvPr/>
        </p:nvSpPr>
        <p:spPr>
          <a:xfrm>
            <a:off x="826428" y="579554"/>
            <a:ext cx="53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</a:t>
            </a:r>
            <a:endParaRPr lang="en-GB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65F287-5E77-E89F-3A48-CDD429C2A88F}"/>
                  </a:ext>
                </a:extLst>
              </p:cNvPr>
              <p:cNvSpPr txBox="1"/>
              <p:nvPr/>
            </p:nvSpPr>
            <p:spPr>
              <a:xfrm>
                <a:off x="10980939" y="1014823"/>
                <a:ext cx="725107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0" b="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265F287-5E77-E89F-3A48-CDD429C2A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0939" y="1014823"/>
                <a:ext cx="72510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0E2BD45C-8D80-ABDC-96E9-A2645179AF63}"/>
              </a:ext>
            </a:extLst>
          </p:cNvPr>
          <p:cNvSpPr/>
          <p:nvPr/>
        </p:nvSpPr>
        <p:spPr>
          <a:xfrm>
            <a:off x="5617672" y="867408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5DA2ABA-7A1C-B511-89DD-DA7E4A7B9996}"/>
              </a:ext>
            </a:extLst>
          </p:cNvPr>
          <p:cNvSpPr/>
          <p:nvPr/>
        </p:nvSpPr>
        <p:spPr>
          <a:xfrm>
            <a:off x="6462598" y="873507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2DD4EED-46C1-61FD-95C7-AAF0F1CF770B}"/>
              </a:ext>
            </a:extLst>
          </p:cNvPr>
          <p:cNvSpPr/>
          <p:nvPr/>
        </p:nvSpPr>
        <p:spPr>
          <a:xfrm>
            <a:off x="5106859" y="873507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2D19394-4A60-3215-660D-98A06CC8DF62}"/>
              </a:ext>
            </a:extLst>
          </p:cNvPr>
          <p:cNvSpPr/>
          <p:nvPr/>
        </p:nvSpPr>
        <p:spPr>
          <a:xfrm>
            <a:off x="7177790" y="873507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7AF2821-F6E6-3783-D7CF-863CC761782B}"/>
              </a:ext>
            </a:extLst>
          </p:cNvPr>
          <p:cNvSpPr/>
          <p:nvPr/>
        </p:nvSpPr>
        <p:spPr>
          <a:xfrm>
            <a:off x="7799586" y="872493"/>
            <a:ext cx="197222" cy="1883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B3253A-CBBA-9D61-809D-7493DBF11577}"/>
              </a:ext>
            </a:extLst>
          </p:cNvPr>
          <p:cNvSpPr txBox="1"/>
          <p:nvPr/>
        </p:nvSpPr>
        <p:spPr>
          <a:xfrm>
            <a:off x="6650316" y="220803"/>
            <a:ext cx="790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  <a:endParaRPr lang="en-GB" sz="50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30F95F-578F-E4A6-347B-9477415E9D71}"/>
              </a:ext>
            </a:extLst>
          </p:cNvPr>
          <p:cNvSpPr txBox="1"/>
          <p:nvPr/>
        </p:nvSpPr>
        <p:spPr>
          <a:xfrm>
            <a:off x="5840407" y="220803"/>
            <a:ext cx="576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  <a:endParaRPr lang="en-GB" sz="5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EB50D2-A2BA-8AA2-5D39-E70DE079FAB1}"/>
              </a:ext>
            </a:extLst>
          </p:cNvPr>
          <p:cNvSpPr txBox="1"/>
          <p:nvPr/>
        </p:nvSpPr>
        <p:spPr>
          <a:xfrm rot="10800000">
            <a:off x="7980627" y="662023"/>
            <a:ext cx="433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0DEA5A-8564-112E-CA41-32DB4A2C7AC8}"/>
              </a:ext>
            </a:extLst>
          </p:cNvPr>
          <p:cNvSpPr txBox="1"/>
          <p:nvPr/>
        </p:nvSpPr>
        <p:spPr>
          <a:xfrm>
            <a:off x="4681637" y="589887"/>
            <a:ext cx="53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B3329FF-04BD-683B-AB7D-8F2CB0D74145}"/>
              </a:ext>
            </a:extLst>
          </p:cNvPr>
          <p:cNvSpPr/>
          <p:nvPr/>
        </p:nvSpPr>
        <p:spPr>
          <a:xfrm>
            <a:off x="9438159" y="867408"/>
            <a:ext cx="197222" cy="18835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E15C396-942F-DC72-0E05-EFDDDF3371BC}"/>
              </a:ext>
            </a:extLst>
          </p:cNvPr>
          <p:cNvSpPr/>
          <p:nvPr/>
        </p:nvSpPr>
        <p:spPr>
          <a:xfrm>
            <a:off x="8927346" y="873507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DC7DD3-E8D5-D85E-5B0D-086FFE6FE63B}"/>
              </a:ext>
            </a:extLst>
          </p:cNvPr>
          <p:cNvSpPr txBox="1"/>
          <p:nvPr/>
        </p:nvSpPr>
        <p:spPr>
          <a:xfrm>
            <a:off x="8502124" y="589887"/>
            <a:ext cx="53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(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4FE945-6CB8-23F4-0F6C-EE681363D77D}"/>
              </a:ext>
            </a:extLst>
          </p:cNvPr>
          <p:cNvSpPr txBox="1"/>
          <p:nvPr/>
        </p:nvSpPr>
        <p:spPr>
          <a:xfrm>
            <a:off x="9671155" y="220803"/>
            <a:ext cx="5761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…</a:t>
            </a:r>
            <a:endParaRPr lang="en-GB" sz="5000" dirty="0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2C9837F-C991-73BC-E88E-6A52F342D950}"/>
              </a:ext>
            </a:extLst>
          </p:cNvPr>
          <p:cNvGrpSpPr/>
          <p:nvPr/>
        </p:nvGrpSpPr>
        <p:grpSpPr>
          <a:xfrm>
            <a:off x="826428" y="2591417"/>
            <a:ext cx="4068261" cy="3812615"/>
            <a:chOff x="5362657" y="3379917"/>
            <a:chExt cx="2199937" cy="1719005"/>
          </a:xfrm>
        </p:grpSpPr>
        <p:cxnSp>
          <p:nvCxnSpPr>
            <p:cNvPr id="109" name="直接箭头连接符 46">
              <a:extLst>
                <a:ext uri="{FF2B5EF4-FFF2-40B4-BE49-F238E27FC236}">
                  <a16:creationId xmlns:a16="http://schemas.microsoft.com/office/drawing/2014/main" id="{902C022D-4611-0B80-5C7A-91C99093D662}"/>
                </a:ext>
              </a:extLst>
            </p:cNvPr>
            <p:cNvCxnSpPr/>
            <p:nvPr/>
          </p:nvCxnSpPr>
          <p:spPr>
            <a:xfrm flipV="1">
              <a:off x="5545537" y="3471245"/>
              <a:ext cx="0" cy="15352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直接箭头连接符 47">
              <a:extLst>
                <a:ext uri="{FF2B5EF4-FFF2-40B4-BE49-F238E27FC236}">
                  <a16:creationId xmlns:a16="http://schemas.microsoft.com/office/drawing/2014/main" id="{745DEFD5-4E47-C9FA-0B6A-865726299F9D}"/>
                </a:ext>
              </a:extLst>
            </p:cNvPr>
            <p:cNvCxnSpPr>
              <a:cxnSpLocks/>
            </p:cNvCxnSpPr>
            <p:nvPr/>
          </p:nvCxnSpPr>
          <p:spPr>
            <a:xfrm>
              <a:off x="5362657" y="4805286"/>
              <a:ext cx="196088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文本框 71">
                  <a:extLst>
                    <a:ext uri="{FF2B5EF4-FFF2-40B4-BE49-F238E27FC236}">
                      <a16:creationId xmlns:a16="http://schemas.microsoft.com/office/drawing/2014/main" id="{A34DFF96-F7BE-1C06-3BFA-2ECC631D57F4}"/>
                    </a:ext>
                  </a:extLst>
                </p:cNvPr>
                <p:cNvSpPr txBox="1"/>
                <p:nvPr/>
              </p:nvSpPr>
              <p:spPr>
                <a:xfrm>
                  <a:off x="7248291" y="4729590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1" name="文本框 71">
                  <a:extLst>
                    <a:ext uri="{FF2B5EF4-FFF2-40B4-BE49-F238E27FC236}">
                      <a16:creationId xmlns:a16="http://schemas.microsoft.com/office/drawing/2014/main" id="{A34DFF96-F7BE-1C06-3BFA-2ECC631D57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8291" y="4729590"/>
                  <a:ext cx="31430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组合 74">
              <a:extLst>
                <a:ext uri="{FF2B5EF4-FFF2-40B4-BE49-F238E27FC236}">
                  <a16:creationId xmlns:a16="http://schemas.microsoft.com/office/drawing/2014/main" id="{59588665-5ED7-EA51-EB1F-0A958BBDB6E0}"/>
                </a:ext>
              </a:extLst>
            </p:cNvPr>
            <p:cNvGrpSpPr/>
            <p:nvPr/>
          </p:nvGrpSpPr>
          <p:grpSpPr>
            <a:xfrm>
              <a:off x="5546172" y="3389980"/>
              <a:ext cx="1632585" cy="958670"/>
              <a:chOff x="3874538" y="5079861"/>
              <a:chExt cx="1632585" cy="958670"/>
            </a:xfrm>
          </p:grpSpPr>
          <p:sp>
            <p:nvSpPr>
              <p:cNvPr id="124" name="任意多边形: 形状 50">
                <a:extLst>
                  <a:ext uri="{FF2B5EF4-FFF2-40B4-BE49-F238E27FC236}">
                    <a16:creationId xmlns:a16="http://schemas.microsoft.com/office/drawing/2014/main" id="{1DA6AB9B-784F-445F-E01F-0821A057CB3E}"/>
                  </a:ext>
                </a:extLst>
              </p:cNvPr>
              <p:cNvSpPr/>
              <p:nvPr/>
            </p:nvSpPr>
            <p:spPr>
              <a:xfrm>
                <a:off x="3874538" y="5093937"/>
                <a:ext cx="1609882" cy="944594"/>
              </a:xfrm>
              <a:custGeom>
                <a:avLst/>
                <a:gdLst>
                  <a:gd name="connsiteX0" fmla="*/ 0 w 1632585"/>
                  <a:gd name="connsiteY0" fmla="*/ 887730 h 887730"/>
                  <a:gd name="connsiteX1" fmla="*/ 220980 w 1632585"/>
                  <a:gd name="connsiteY1" fmla="*/ 851535 h 887730"/>
                  <a:gd name="connsiteX2" fmla="*/ 426720 w 1632585"/>
                  <a:gd name="connsiteY2" fmla="*/ 800100 h 887730"/>
                  <a:gd name="connsiteX3" fmla="*/ 632460 w 1632585"/>
                  <a:gd name="connsiteY3" fmla="*/ 731520 h 887730"/>
                  <a:gd name="connsiteX4" fmla="*/ 782955 w 1632585"/>
                  <a:gd name="connsiteY4" fmla="*/ 664845 h 887730"/>
                  <a:gd name="connsiteX5" fmla="*/ 1028700 w 1632585"/>
                  <a:gd name="connsiteY5" fmla="*/ 527685 h 887730"/>
                  <a:gd name="connsiteX6" fmla="*/ 1291590 w 1632585"/>
                  <a:gd name="connsiteY6" fmla="*/ 344805 h 887730"/>
                  <a:gd name="connsiteX7" fmla="*/ 1474470 w 1632585"/>
                  <a:gd name="connsiteY7" fmla="*/ 180975 h 887730"/>
                  <a:gd name="connsiteX8" fmla="*/ 1632585 w 1632585"/>
                  <a:gd name="connsiteY8" fmla="*/ 0 h 88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2585" h="887730">
                    <a:moveTo>
                      <a:pt x="0" y="887730"/>
                    </a:moveTo>
                    <a:lnTo>
                      <a:pt x="220980" y="851535"/>
                    </a:lnTo>
                    <a:lnTo>
                      <a:pt x="426720" y="800100"/>
                    </a:lnTo>
                    <a:lnTo>
                      <a:pt x="632460" y="731520"/>
                    </a:lnTo>
                    <a:lnTo>
                      <a:pt x="782955" y="664845"/>
                    </a:lnTo>
                    <a:lnTo>
                      <a:pt x="1028700" y="527685"/>
                    </a:lnTo>
                    <a:lnTo>
                      <a:pt x="1291590" y="344805"/>
                    </a:lnTo>
                    <a:lnTo>
                      <a:pt x="1474470" y="180975"/>
                    </a:lnTo>
                    <a:lnTo>
                      <a:pt x="1632585" y="0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25" name="椭圆 52">
                <a:extLst>
                  <a:ext uri="{FF2B5EF4-FFF2-40B4-BE49-F238E27FC236}">
                    <a16:creationId xmlns:a16="http://schemas.microsoft.com/office/drawing/2014/main" id="{6F4684BE-AAD8-D9D9-C18B-47324673AD83}"/>
                  </a:ext>
                </a:extLst>
              </p:cNvPr>
              <p:cNvSpPr/>
              <p:nvPr/>
            </p:nvSpPr>
            <p:spPr>
              <a:xfrm>
                <a:off x="4074564" y="5974137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椭圆 53">
                <a:extLst>
                  <a:ext uri="{FF2B5EF4-FFF2-40B4-BE49-F238E27FC236}">
                    <a16:creationId xmlns:a16="http://schemas.microsoft.com/office/drawing/2014/main" id="{D60BB405-D602-7362-82D3-510D73651B5D}"/>
                  </a:ext>
                </a:extLst>
              </p:cNvPr>
              <p:cNvSpPr/>
              <p:nvPr/>
            </p:nvSpPr>
            <p:spPr>
              <a:xfrm>
                <a:off x="4309954" y="5920698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椭圆 54">
                <a:extLst>
                  <a:ext uri="{FF2B5EF4-FFF2-40B4-BE49-F238E27FC236}">
                    <a16:creationId xmlns:a16="http://schemas.microsoft.com/office/drawing/2014/main" id="{9A7B0F38-13E3-0FE3-0E6F-9A31EDEFB138}"/>
                  </a:ext>
                </a:extLst>
              </p:cNvPr>
              <p:cNvSpPr/>
              <p:nvPr/>
            </p:nvSpPr>
            <p:spPr>
              <a:xfrm>
                <a:off x="4489891" y="5853016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椭圆 55">
                <a:extLst>
                  <a:ext uri="{FF2B5EF4-FFF2-40B4-BE49-F238E27FC236}">
                    <a16:creationId xmlns:a16="http://schemas.microsoft.com/office/drawing/2014/main" id="{E264DC06-0B71-7144-5E66-F955CFB80BDE}"/>
                  </a:ext>
                </a:extLst>
              </p:cNvPr>
              <p:cNvSpPr/>
              <p:nvPr/>
            </p:nvSpPr>
            <p:spPr>
              <a:xfrm>
                <a:off x="4645111" y="5786341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椭圆 56">
                <a:extLst>
                  <a:ext uri="{FF2B5EF4-FFF2-40B4-BE49-F238E27FC236}">
                    <a16:creationId xmlns:a16="http://schemas.microsoft.com/office/drawing/2014/main" id="{AB729CED-6801-FA4F-2359-B81C8FCEFD02}"/>
                  </a:ext>
                </a:extLst>
              </p:cNvPr>
              <p:cNvSpPr/>
              <p:nvPr/>
            </p:nvSpPr>
            <p:spPr>
              <a:xfrm>
                <a:off x="4878240" y="5633910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椭圆 57">
                <a:extLst>
                  <a:ext uri="{FF2B5EF4-FFF2-40B4-BE49-F238E27FC236}">
                    <a16:creationId xmlns:a16="http://schemas.microsoft.com/office/drawing/2014/main" id="{105C9685-864A-72F2-4663-50D875639BA2}"/>
                  </a:ext>
                </a:extLst>
              </p:cNvPr>
              <p:cNvSpPr/>
              <p:nvPr/>
            </p:nvSpPr>
            <p:spPr>
              <a:xfrm>
                <a:off x="5101501" y="5470532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椭圆 58">
                <a:extLst>
                  <a:ext uri="{FF2B5EF4-FFF2-40B4-BE49-F238E27FC236}">
                    <a16:creationId xmlns:a16="http://schemas.microsoft.com/office/drawing/2014/main" id="{BF186954-4013-2450-A5BA-296993B1869A}"/>
                  </a:ext>
                </a:extLst>
              </p:cNvPr>
              <p:cNvSpPr/>
              <p:nvPr/>
            </p:nvSpPr>
            <p:spPr>
              <a:xfrm>
                <a:off x="5303210" y="5290730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椭圆 59">
                <a:extLst>
                  <a:ext uri="{FF2B5EF4-FFF2-40B4-BE49-F238E27FC236}">
                    <a16:creationId xmlns:a16="http://schemas.microsoft.com/office/drawing/2014/main" id="{95D0EB3E-F513-175E-F5F3-5A74548EB62D}"/>
                  </a:ext>
                </a:extLst>
              </p:cNvPr>
              <p:cNvSpPr/>
              <p:nvPr/>
            </p:nvSpPr>
            <p:spPr>
              <a:xfrm>
                <a:off x="5461404" y="5079861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文本框 72">
                    <a:extLst>
                      <a:ext uri="{FF2B5EF4-FFF2-40B4-BE49-F238E27FC236}">
                        <a16:creationId xmlns:a16="http://schemas.microsoft.com/office/drawing/2014/main" id="{356C2C4D-31E5-666E-CA10-C3355A092DC3}"/>
                      </a:ext>
                    </a:extLst>
                  </p:cNvPr>
                  <p:cNvSpPr txBox="1"/>
                  <p:nvPr/>
                </p:nvSpPr>
                <p:spPr>
                  <a:xfrm>
                    <a:off x="3947471" y="5806695"/>
                    <a:ext cx="314303" cy="1665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3" name="文本框 72">
                    <a:extLst>
                      <a:ext uri="{FF2B5EF4-FFF2-40B4-BE49-F238E27FC236}">
                        <a16:creationId xmlns:a16="http://schemas.microsoft.com/office/drawing/2014/main" id="{356C2C4D-31E5-666E-CA10-C3355A092D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471" y="5806695"/>
                    <a:ext cx="314303" cy="16652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3" name="组合 75">
              <a:extLst>
                <a:ext uri="{FF2B5EF4-FFF2-40B4-BE49-F238E27FC236}">
                  <a16:creationId xmlns:a16="http://schemas.microsoft.com/office/drawing/2014/main" id="{8BD2CB31-5F9B-BA24-E992-DDF6A23A2AF6}"/>
                </a:ext>
              </a:extLst>
            </p:cNvPr>
            <p:cNvGrpSpPr/>
            <p:nvPr/>
          </p:nvGrpSpPr>
          <p:grpSpPr>
            <a:xfrm>
              <a:off x="5543092" y="3379917"/>
              <a:ext cx="1658680" cy="1383135"/>
              <a:chOff x="3871458" y="5069798"/>
              <a:chExt cx="1658680" cy="1383135"/>
            </a:xfrm>
          </p:grpSpPr>
          <p:sp>
            <p:nvSpPr>
              <p:cNvPr id="114" name="任意多边形: 形状 62">
                <a:extLst>
                  <a:ext uri="{FF2B5EF4-FFF2-40B4-BE49-F238E27FC236}">
                    <a16:creationId xmlns:a16="http://schemas.microsoft.com/office/drawing/2014/main" id="{3DB0BFE5-C9F3-E54E-50C8-35CCEE27A8AE}"/>
                  </a:ext>
                </a:extLst>
              </p:cNvPr>
              <p:cNvSpPr/>
              <p:nvPr/>
            </p:nvSpPr>
            <p:spPr>
              <a:xfrm>
                <a:off x="3871458" y="5093937"/>
                <a:ext cx="1631712" cy="1358996"/>
              </a:xfrm>
              <a:custGeom>
                <a:avLst/>
                <a:gdLst>
                  <a:gd name="connsiteX0" fmla="*/ 0 w 1631712"/>
                  <a:gd name="connsiteY0" fmla="*/ 1358996 h 1358996"/>
                  <a:gd name="connsiteX1" fmla="*/ 226882 w 1631712"/>
                  <a:gd name="connsiteY1" fmla="*/ 1329203 h 1358996"/>
                  <a:gd name="connsiteX2" fmla="*/ 465222 w 1631712"/>
                  <a:gd name="connsiteY2" fmla="*/ 1265035 h 1358996"/>
                  <a:gd name="connsiteX3" fmla="*/ 655435 w 1631712"/>
                  <a:gd name="connsiteY3" fmla="*/ 1184825 h 1358996"/>
                  <a:gd name="connsiteX4" fmla="*/ 815856 w 1631712"/>
                  <a:gd name="connsiteY4" fmla="*/ 1088572 h 1358996"/>
                  <a:gd name="connsiteX5" fmla="*/ 1049613 w 1631712"/>
                  <a:gd name="connsiteY5" fmla="*/ 898358 h 1358996"/>
                  <a:gd name="connsiteX6" fmla="*/ 1306286 w 1631712"/>
                  <a:gd name="connsiteY6" fmla="*/ 621059 h 1358996"/>
                  <a:gd name="connsiteX7" fmla="*/ 1482749 w 1631712"/>
                  <a:gd name="connsiteY7" fmla="*/ 343760 h 1358996"/>
                  <a:gd name="connsiteX8" fmla="*/ 1631712 w 1631712"/>
                  <a:gd name="connsiteY8" fmla="*/ 0 h 135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1712" h="1358996">
                    <a:moveTo>
                      <a:pt x="0" y="1358996"/>
                    </a:moveTo>
                    <a:lnTo>
                      <a:pt x="226882" y="1329203"/>
                    </a:lnTo>
                    <a:lnTo>
                      <a:pt x="465222" y="1265035"/>
                    </a:lnTo>
                    <a:lnTo>
                      <a:pt x="655435" y="1184825"/>
                    </a:lnTo>
                    <a:lnTo>
                      <a:pt x="815856" y="1088572"/>
                    </a:lnTo>
                    <a:lnTo>
                      <a:pt x="1049613" y="898358"/>
                    </a:lnTo>
                    <a:lnTo>
                      <a:pt x="1306286" y="621059"/>
                    </a:lnTo>
                    <a:lnTo>
                      <a:pt x="1482749" y="343760"/>
                    </a:lnTo>
                    <a:lnTo>
                      <a:pt x="1631712" y="0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63">
                <a:extLst>
                  <a:ext uri="{FF2B5EF4-FFF2-40B4-BE49-F238E27FC236}">
                    <a16:creationId xmlns:a16="http://schemas.microsoft.com/office/drawing/2014/main" id="{D35C17A3-CF49-2EDD-8CFC-DCC213E67B4A}"/>
                  </a:ext>
                </a:extLst>
              </p:cNvPr>
              <p:cNvSpPr/>
              <p:nvPr/>
            </p:nvSpPr>
            <p:spPr>
              <a:xfrm>
                <a:off x="4074563" y="6398541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椭圆 64">
                <a:extLst>
                  <a:ext uri="{FF2B5EF4-FFF2-40B4-BE49-F238E27FC236}">
                    <a16:creationId xmlns:a16="http://schemas.microsoft.com/office/drawing/2014/main" id="{6C1F2314-7AB1-CE7E-2F2E-35234060A5F2}"/>
                  </a:ext>
                </a:extLst>
              </p:cNvPr>
              <p:cNvSpPr/>
              <p:nvPr/>
            </p:nvSpPr>
            <p:spPr>
              <a:xfrm>
                <a:off x="4309954" y="633165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65">
                <a:extLst>
                  <a:ext uri="{FF2B5EF4-FFF2-40B4-BE49-F238E27FC236}">
                    <a16:creationId xmlns:a16="http://schemas.microsoft.com/office/drawing/2014/main" id="{54803434-8D92-6BC9-2440-ED7BC6BA538B}"/>
                  </a:ext>
                </a:extLst>
              </p:cNvPr>
              <p:cNvSpPr/>
              <p:nvPr/>
            </p:nvSpPr>
            <p:spPr>
              <a:xfrm>
                <a:off x="4489891" y="625491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椭圆 66">
                <a:extLst>
                  <a:ext uri="{FF2B5EF4-FFF2-40B4-BE49-F238E27FC236}">
                    <a16:creationId xmlns:a16="http://schemas.microsoft.com/office/drawing/2014/main" id="{3831E96D-3536-EABC-EDC0-CC0F27771D32}"/>
                  </a:ext>
                </a:extLst>
              </p:cNvPr>
              <p:cNvSpPr/>
              <p:nvPr/>
            </p:nvSpPr>
            <p:spPr>
              <a:xfrm>
                <a:off x="4649485" y="616581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椭圆 67">
                <a:extLst>
                  <a:ext uri="{FF2B5EF4-FFF2-40B4-BE49-F238E27FC236}">
                    <a16:creationId xmlns:a16="http://schemas.microsoft.com/office/drawing/2014/main" id="{C946C43D-D0DA-1186-C4A7-99AA7E57A8CA}"/>
                  </a:ext>
                </a:extLst>
              </p:cNvPr>
              <p:cNvSpPr/>
              <p:nvPr/>
            </p:nvSpPr>
            <p:spPr>
              <a:xfrm>
                <a:off x="4883236" y="598308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椭圆 68">
                <a:extLst>
                  <a:ext uri="{FF2B5EF4-FFF2-40B4-BE49-F238E27FC236}">
                    <a16:creationId xmlns:a16="http://schemas.microsoft.com/office/drawing/2014/main" id="{5FE8E0C6-0DEE-86CF-C6D2-B9039E823065}"/>
                  </a:ext>
                </a:extLst>
              </p:cNvPr>
              <p:cNvSpPr/>
              <p:nvPr/>
            </p:nvSpPr>
            <p:spPr>
              <a:xfrm>
                <a:off x="5150684" y="569011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椭圆 69">
                <a:extLst>
                  <a:ext uri="{FF2B5EF4-FFF2-40B4-BE49-F238E27FC236}">
                    <a16:creationId xmlns:a16="http://schemas.microsoft.com/office/drawing/2014/main" id="{5AC7FECB-08D3-0AE0-E207-B3FC502141EA}"/>
                  </a:ext>
                </a:extLst>
              </p:cNvPr>
              <p:cNvSpPr/>
              <p:nvPr/>
            </p:nvSpPr>
            <p:spPr>
              <a:xfrm>
                <a:off x="5317169" y="542481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椭圆 70">
                <a:extLst>
                  <a:ext uri="{FF2B5EF4-FFF2-40B4-BE49-F238E27FC236}">
                    <a16:creationId xmlns:a16="http://schemas.microsoft.com/office/drawing/2014/main" id="{3D1C950F-3966-C154-12B2-545D5A12AFAE}"/>
                  </a:ext>
                </a:extLst>
              </p:cNvPr>
              <p:cNvSpPr/>
              <p:nvPr/>
            </p:nvSpPr>
            <p:spPr>
              <a:xfrm>
                <a:off x="5484419" y="506979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文本框 73">
                    <a:extLst>
                      <a:ext uri="{FF2B5EF4-FFF2-40B4-BE49-F238E27FC236}">
                        <a16:creationId xmlns:a16="http://schemas.microsoft.com/office/drawing/2014/main" id="{02427F69-7B16-BC38-0AA4-A20379C2608E}"/>
                      </a:ext>
                    </a:extLst>
                  </p:cNvPr>
                  <p:cNvSpPr txBox="1"/>
                  <p:nvPr/>
                </p:nvSpPr>
                <p:spPr>
                  <a:xfrm>
                    <a:off x="3956734" y="6213875"/>
                    <a:ext cx="314303" cy="1665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3" name="文本框 73">
                    <a:extLst>
                      <a:ext uri="{FF2B5EF4-FFF2-40B4-BE49-F238E27FC236}">
                        <a16:creationId xmlns:a16="http://schemas.microsoft.com/office/drawing/2014/main" id="{02427F69-7B16-BC38-0AA4-A20379C260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6734" y="6213875"/>
                    <a:ext cx="314303" cy="16652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179832B-8CFB-8348-40E9-4B11375050E1}"/>
              </a:ext>
            </a:extLst>
          </p:cNvPr>
          <p:cNvSpPr txBox="1"/>
          <p:nvPr/>
        </p:nvSpPr>
        <p:spPr>
          <a:xfrm>
            <a:off x="408847" y="1747437"/>
            <a:ext cx="113019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Goal:  </a:t>
            </a:r>
            <a:r>
              <a:rPr lang="en-US" sz="2200" b="1" dirty="0">
                <a:solidFill>
                  <a:srgbClr val="FF0000"/>
                </a:solidFill>
              </a:rPr>
              <a:t>In each interval</a:t>
            </a:r>
            <a:r>
              <a:rPr lang="en-US" sz="2200" dirty="0"/>
              <a:t>, Algorithm pseudodeterministically outputs a prime </a:t>
            </a:r>
            <a:r>
              <a:rPr lang="en-US" sz="2200" b="1" dirty="0">
                <a:solidFill>
                  <a:schemeClr val="accent1"/>
                </a:solidFill>
              </a:rPr>
              <a:t>on some input length</a:t>
            </a:r>
            <a:endParaRPr lang="en-GB" sz="22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0DDE3-B892-AD04-DC64-B66F5983FCB1}"/>
              </a:ext>
            </a:extLst>
          </p:cNvPr>
          <p:cNvSpPr txBox="1"/>
          <p:nvPr/>
        </p:nvSpPr>
        <p:spPr>
          <a:xfrm>
            <a:off x="5326811" y="4295407"/>
            <a:ext cx="6379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At each input length </a:t>
            </a:r>
            <a:r>
              <a:rPr lang="en-US" sz="2200" dirty="0">
                <a:solidFill>
                  <a:srgbClr val="FF0000"/>
                </a:solidFill>
              </a:rPr>
              <a:t>n</a:t>
            </a:r>
            <a:r>
              <a:rPr lang="en-US" sz="2200" baseline="-25000" dirty="0">
                <a:solidFill>
                  <a:srgbClr val="FF0000"/>
                </a:solidFill>
              </a:rPr>
              <a:t>i</a:t>
            </a:r>
            <a:r>
              <a:rPr lang="en-US" sz="2200" dirty="0"/>
              <a:t>, candidate HSG 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</a:t>
            </a:r>
            <a:r>
              <a:rPr lang="en-US" sz="2200" b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sz="2200" dirty="0"/>
              <a:t> of size </a:t>
            </a:r>
            <a:r>
              <a:rPr lang="en-US" sz="2200" b="1" dirty="0">
                <a:solidFill>
                  <a:schemeClr val="accent6"/>
                </a:solidFill>
              </a:rPr>
              <a:t>T</a:t>
            </a:r>
            <a:r>
              <a:rPr lang="en-US" sz="2200" b="1" baseline="-25000" dirty="0">
                <a:solidFill>
                  <a:schemeClr val="accent6"/>
                </a:solidFill>
              </a:rPr>
              <a:t>i</a:t>
            </a:r>
            <a:endParaRPr lang="en-GB" sz="2200" b="1" baseline="-250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B7B3B-8576-20F5-87C5-5F09F4198990}"/>
              </a:ext>
            </a:extLst>
          </p:cNvPr>
          <p:cNvSpPr txBox="1"/>
          <p:nvPr/>
        </p:nvSpPr>
        <p:spPr>
          <a:xfrm>
            <a:off x="5304080" y="4835184"/>
            <a:ext cx="7109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Define a function </a:t>
            </a:r>
            <a:r>
              <a:rPr lang="en-US" sz="2200" b="1" dirty="0" err="1"/>
              <a:t>BF</a:t>
            </a:r>
            <a:r>
              <a:rPr lang="en-US" sz="2200" b="1" baseline="-25000" dirty="0" err="1"/>
              <a:t>i</a:t>
            </a:r>
            <a:r>
              <a:rPr lang="en-US" sz="2200" dirty="0"/>
              <a:t> that attempts to find a prime in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2200" b="1" baseline="-2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</a:t>
            </a:r>
            <a:r>
              <a:rPr lang="en-US" sz="2200" dirty="0"/>
              <a:t> </a:t>
            </a:r>
            <a:endParaRPr lang="en-GB" sz="2200" i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B73F6-5EC4-6305-37DC-07CA9096CF2A}"/>
              </a:ext>
            </a:extLst>
          </p:cNvPr>
          <p:cNvSpPr txBox="1"/>
          <p:nvPr/>
        </p:nvSpPr>
        <p:spPr>
          <a:xfrm>
            <a:off x="5304079" y="5385781"/>
            <a:ext cx="6546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next HSG is instantiated using </a:t>
            </a:r>
            <a:r>
              <a:rPr lang="en-US" sz="2200" b="1" dirty="0" err="1"/>
              <a:t>BF</a:t>
            </a:r>
            <a:r>
              <a:rPr lang="en-US" sz="2200" b="1" baseline="-25000" dirty="0" err="1"/>
              <a:t>i</a:t>
            </a:r>
            <a:r>
              <a:rPr lang="en-US" sz="2200" dirty="0"/>
              <a:t> as a hard function</a:t>
            </a:r>
            <a:endParaRPr lang="en-GB" sz="2200" i="1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C06A1-0CCF-A73C-CE5D-7C2D04155573}"/>
              </a:ext>
            </a:extLst>
          </p:cNvPr>
          <p:cNvSpPr txBox="1"/>
          <p:nvPr/>
        </p:nvSpPr>
        <p:spPr>
          <a:xfrm>
            <a:off x="5326810" y="5936378"/>
            <a:ext cx="6379235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Argument employs a new HSG construction </a:t>
            </a:r>
            <a:r>
              <a:rPr lang="en-US" sz="2200" b="1" dirty="0"/>
              <a:t>[CT21]</a:t>
            </a:r>
            <a:endParaRPr lang="en-GB" sz="2200" b="1" i="1" baseline="-250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040AE56-9778-DB98-A76F-888AE4060E0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75426" y="2454468"/>
            <a:ext cx="4817401" cy="15057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0D8397A-3EBA-D7C6-4AD1-8B630ED18F38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30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E782DC-1F52-D3FB-7591-5732EE4012D9}"/>
              </a:ext>
            </a:extLst>
          </p:cNvPr>
          <p:cNvSpPr/>
          <p:nvPr/>
        </p:nvSpPr>
        <p:spPr>
          <a:xfrm>
            <a:off x="720436" y="406400"/>
            <a:ext cx="3969197" cy="11324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9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1" grpId="0"/>
      <p:bldP spid="27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/>
              <p:nvPr/>
            </p:nvSpPr>
            <p:spPr>
              <a:xfrm>
                <a:off x="1238825" y="4461053"/>
                <a:ext cx="3532423" cy="107721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contains a prime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find this prime using brute force in polynomial time!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72A270-59F7-78D1-7D42-11DF072E2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25" y="4461053"/>
                <a:ext cx="3532423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/>
              <p:nvPr/>
            </p:nvSpPr>
            <p:spPr>
              <a:xfrm>
                <a:off x="1238825" y="1444268"/>
                <a:ext cx="9348373" cy="2721642"/>
              </a:xfrm>
              <a:custGeom>
                <a:avLst/>
                <a:gdLst>
                  <a:gd name="connsiteX0" fmla="*/ 0 w 9348373"/>
                  <a:gd name="connsiteY0" fmla="*/ 0 h 2721642"/>
                  <a:gd name="connsiteX1" fmla="*/ 1277612 w 9348373"/>
                  <a:gd name="connsiteY1" fmla="*/ 0 h 2721642"/>
                  <a:gd name="connsiteX2" fmla="*/ 3022639 w 9348373"/>
                  <a:gd name="connsiteY2" fmla="*/ 0 h 2721642"/>
                  <a:gd name="connsiteX3" fmla="*/ 4393735 w 9348373"/>
                  <a:gd name="connsiteY3" fmla="*/ 0 h 2721642"/>
                  <a:gd name="connsiteX4" fmla="*/ 5764829 w 9348373"/>
                  <a:gd name="connsiteY4" fmla="*/ 0 h 2721642"/>
                  <a:gd name="connsiteX5" fmla="*/ 7042439 w 9348373"/>
                  <a:gd name="connsiteY5" fmla="*/ 0 h 2721642"/>
                  <a:gd name="connsiteX6" fmla="*/ 9348373 w 9348373"/>
                  <a:gd name="connsiteY6" fmla="*/ 0 h 2721642"/>
                  <a:gd name="connsiteX7" fmla="*/ 9348373 w 9348373"/>
                  <a:gd name="connsiteY7" fmla="*/ 934430 h 2721642"/>
                  <a:gd name="connsiteX8" fmla="*/ 9348373 w 9348373"/>
                  <a:gd name="connsiteY8" fmla="*/ 1896076 h 2721642"/>
                  <a:gd name="connsiteX9" fmla="*/ 9348373 w 9348373"/>
                  <a:gd name="connsiteY9" fmla="*/ 2721641 h 2721642"/>
                  <a:gd name="connsiteX10" fmla="*/ 7790310 w 9348373"/>
                  <a:gd name="connsiteY10" fmla="*/ 2721641 h 2721642"/>
                  <a:gd name="connsiteX11" fmla="*/ 6512698 w 9348373"/>
                  <a:gd name="connsiteY11" fmla="*/ 2721641 h 2721642"/>
                  <a:gd name="connsiteX12" fmla="*/ 4767670 w 9348373"/>
                  <a:gd name="connsiteY12" fmla="*/ 2721641 h 2721642"/>
                  <a:gd name="connsiteX13" fmla="*/ 3209607 w 9348373"/>
                  <a:gd name="connsiteY13" fmla="*/ 2721641 h 2721642"/>
                  <a:gd name="connsiteX14" fmla="*/ 1745029 w 9348373"/>
                  <a:gd name="connsiteY14" fmla="*/ 2721641 h 2721642"/>
                  <a:gd name="connsiteX15" fmla="*/ 0 w 9348373"/>
                  <a:gd name="connsiteY15" fmla="*/ 2721641 h 2721642"/>
                  <a:gd name="connsiteX16" fmla="*/ 0 w 9348373"/>
                  <a:gd name="connsiteY16" fmla="*/ 1896076 h 2721642"/>
                  <a:gd name="connsiteX17" fmla="*/ 0 w 9348373"/>
                  <a:gd name="connsiteY17" fmla="*/ 1070512 h 2721642"/>
                  <a:gd name="connsiteX18" fmla="*/ 0 w 9348373"/>
                  <a:gd name="connsiteY18" fmla="*/ 0 h 2721642"/>
                  <a:gd name="connsiteX0" fmla="*/ 0 w 9348373"/>
                  <a:gd name="connsiteY0" fmla="*/ 0 h 2721642"/>
                  <a:gd name="connsiteX1" fmla="*/ 1371092 w 9348373"/>
                  <a:gd name="connsiteY1" fmla="*/ 0 h 2721642"/>
                  <a:gd name="connsiteX2" fmla="*/ 3022639 w 9348373"/>
                  <a:gd name="connsiteY2" fmla="*/ 0 h 2721642"/>
                  <a:gd name="connsiteX3" fmla="*/ 4674185 w 9348373"/>
                  <a:gd name="connsiteY3" fmla="*/ 0 h 2721642"/>
                  <a:gd name="connsiteX4" fmla="*/ 6138764 w 9348373"/>
                  <a:gd name="connsiteY4" fmla="*/ 0 h 2721642"/>
                  <a:gd name="connsiteX5" fmla="*/ 7883794 w 9348373"/>
                  <a:gd name="connsiteY5" fmla="*/ 0 h 2721642"/>
                  <a:gd name="connsiteX6" fmla="*/ 9348373 w 9348373"/>
                  <a:gd name="connsiteY6" fmla="*/ 0 h 2721642"/>
                  <a:gd name="connsiteX7" fmla="*/ 9348373 w 9348373"/>
                  <a:gd name="connsiteY7" fmla="*/ 961645 h 2721642"/>
                  <a:gd name="connsiteX8" fmla="*/ 9348373 w 9348373"/>
                  <a:gd name="connsiteY8" fmla="*/ 1814427 h 2721642"/>
                  <a:gd name="connsiteX9" fmla="*/ 9348373 w 9348373"/>
                  <a:gd name="connsiteY9" fmla="*/ 2721641 h 2721642"/>
                  <a:gd name="connsiteX10" fmla="*/ 7790310 w 9348373"/>
                  <a:gd name="connsiteY10" fmla="*/ 2721641 h 2721642"/>
                  <a:gd name="connsiteX11" fmla="*/ 6232248 w 9348373"/>
                  <a:gd name="connsiteY11" fmla="*/ 2721641 h 2721642"/>
                  <a:gd name="connsiteX12" fmla="*/ 4954636 w 9348373"/>
                  <a:gd name="connsiteY12" fmla="*/ 2721641 h 2721642"/>
                  <a:gd name="connsiteX13" fmla="*/ 3490057 w 9348373"/>
                  <a:gd name="connsiteY13" fmla="*/ 2721641 h 2721642"/>
                  <a:gd name="connsiteX14" fmla="*/ 1838511 w 9348373"/>
                  <a:gd name="connsiteY14" fmla="*/ 2721641 h 2721642"/>
                  <a:gd name="connsiteX15" fmla="*/ 0 w 9348373"/>
                  <a:gd name="connsiteY15" fmla="*/ 2721641 h 2721642"/>
                  <a:gd name="connsiteX16" fmla="*/ 0 w 9348373"/>
                  <a:gd name="connsiteY16" fmla="*/ 1787210 h 2721642"/>
                  <a:gd name="connsiteX17" fmla="*/ 0 w 9348373"/>
                  <a:gd name="connsiteY17" fmla="*/ 879995 h 2721642"/>
                  <a:gd name="connsiteX18" fmla="*/ 0 w 9348373"/>
                  <a:gd name="connsiteY18" fmla="*/ 0 h 2721642"/>
                  <a:gd name="connsiteX0" fmla="*/ 0 w 9348373"/>
                  <a:gd name="connsiteY0" fmla="*/ 0 h 2721642"/>
                  <a:gd name="connsiteX1" fmla="*/ 1277612 w 9348373"/>
                  <a:gd name="connsiteY1" fmla="*/ 0 h 2721642"/>
                  <a:gd name="connsiteX2" fmla="*/ 3022639 w 9348373"/>
                  <a:gd name="connsiteY2" fmla="*/ 0 h 2721642"/>
                  <a:gd name="connsiteX3" fmla="*/ 4393735 w 9348373"/>
                  <a:gd name="connsiteY3" fmla="*/ 0 h 2721642"/>
                  <a:gd name="connsiteX4" fmla="*/ 5764829 w 9348373"/>
                  <a:gd name="connsiteY4" fmla="*/ 0 h 2721642"/>
                  <a:gd name="connsiteX5" fmla="*/ 7042439 w 9348373"/>
                  <a:gd name="connsiteY5" fmla="*/ 0 h 2721642"/>
                  <a:gd name="connsiteX6" fmla="*/ 9348373 w 9348373"/>
                  <a:gd name="connsiteY6" fmla="*/ 0 h 2721642"/>
                  <a:gd name="connsiteX7" fmla="*/ 9348373 w 9348373"/>
                  <a:gd name="connsiteY7" fmla="*/ 934430 h 2721642"/>
                  <a:gd name="connsiteX8" fmla="*/ 9348373 w 9348373"/>
                  <a:gd name="connsiteY8" fmla="*/ 1896076 h 2721642"/>
                  <a:gd name="connsiteX9" fmla="*/ 9348373 w 9348373"/>
                  <a:gd name="connsiteY9" fmla="*/ 2721641 h 2721642"/>
                  <a:gd name="connsiteX10" fmla="*/ 7790310 w 9348373"/>
                  <a:gd name="connsiteY10" fmla="*/ 2721641 h 2721642"/>
                  <a:gd name="connsiteX11" fmla="*/ 6512698 w 9348373"/>
                  <a:gd name="connsiteY11" fmla="*/ 2721641 h 2721642"/>
                  <a:gd name="connsiteX12" fmla="*/ 4767670 w 9348373"/>
                  <a:gd name="connsiteY12" fmla="*/ 2721641 h 2721642"/>
                  <a:gd name="connsiteX13" fmla="*/ 3209607 w 9348373"/>
                  <a:gd name="connsiteY13" fmla="*/ 2721641 h 2721642"/>
                  <a:gd name="connsiteX14" fmla="*/ 1745029 w 9348373"/>
                  <a:gd name="connsiteY14" fmla="*/ 2721641 h 2721642"/>
                  <a:gd name="connsiteX15" fmla="*/ 0 w 9348373"/>
                  <a:gd name="connsiteY15" fmla="*/ 2721641 h 2721642"/>
                  <a:gd name="connsiteX16" fmla="*/ 0 w 9348373"/>
                  <a:gd name="connsiteY16" fmla="*/ 1896076 h 2721642"/>
                  <a:gd name="connsiteX17" fmla="*/ 0 w 9348373"/>
                  <a:gd name="connsiteY17" fmla="*/ 1070512 h 2721642"/>
                  <a:gd name="connsiteX18" fmla="*/ 0 w 9348373"/>
                  <a:gd name="connsiteY18" fmla="*/ 0 h 272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348373" h="2721642" fill="none" extrusionOk="0">
                    <a:moveTo>
                      <a:pt x="0" y="0"/>
                    </a:moveTo>
                    <a:cubicBezTo>
                      <a:pt x="430557" y="-176731"/>
                      <a:pt x="647614" y="-45577"/>
                      <a:pt x="1277612" y="0"/>
                    </a:cubicBezTo>
                    <a:cubicBezTo>
                      <a:pt x="1702781" y="-29391"/>
                      <a:pt x="2245609" y="-41777"/>
                      <a:pt x="3022639" y="0"/>
                    </a:cubicBezTo>
                    <a:cubicBezTo>
                      <a:pt x="3837031" y="-105428"/>
                      <a:pt x="3830134" y="173839"/>
                      <a:pt x="4393735" y="0"/>
                    </a:cubicBezTo>
                    <a:cubicBezTo>
                      <a:pt x="5000775" y="33511"/>
                      <a:pt x="5265735" y="43570"/>
                      <a:pt x="5764829" y="0"/>
                    </a:cubicBezTo>
                    <a:cubicBezTo>
                      <a:pt x="6281677" y="-31257"/>
                      <a:pt x="6431218" y="132515"/>
                      <a:pt x="7042439" y="0"/>
                    </a:cubicBezTo>
                    <a:cubicBezTo>
                      <a:pt x="7532272" y="88396"/>
                      <a:pt x="8977158" y="90224"/>
                      <a:pt x="9348373" y="0"/>
                    </a:cubicBezTo>
                    <a:cubicBezTo>
                      <a:pt x="9478623" y="370760"/>
                      <a:pt x="9368780" y="430850"/>
                      <a:pt x="9348373" y="934430"/>
                    </a:cubicBezTo>
                    <a:cubicBezTo>
                      <a:pt x="9439000" y="1326879"/>
                      <a:pt x="9201441" y="1777132"/>
                      <a:pt x="9348373" y="1896076"/>
                    </a:cubicBezTo>
                    <a:cubicBezTo>
                      <a:pt x="9506300" y="2115882"/>
                      <a:pt x="9254182" y="2410454"/>
                      <a:pt x="9348373" y="2721641"/>
                    </a:cubicBezTo>
                    <a:cubicBezTo>
                      <a:pt x="8779618" y="2851826"/>
                      <a:pt x="8002955" y="2628978"/>
                      <a:pt x="7790310" y="2721641"/>
                    </a:cubicBezTo>
                    <a:cubicBezTo>
                      <a:pt x="7281302" y="2699048"/>
                      <a:pt x="6898311" y="2604139"/>
                      <a:pt x="6512698" y="2721641"/>
                    </a:cubicBezTo>
                    <a:cubicBezTo>
                      <a:pt x="6058754" y="2903728"/>
                      <a:pt x="5462401" y="2505834"/>
                      <a:pt x="4767670" y="2721641"/>
                    </a:cubicBezTo>
                    <a:cubicBezTo>
                      <a:pt x="4125423" y="2666996"/>
                      <a:pt x="3822310" y="2728010"/>
                      <a:pt x="3209607" y="2721641"/>
                    </a:cubicBezTo>
                    <a:cubicBezTo>
                      <a:pt x="2585150" y="2814778"/>
                      <a:pt x="2138422" y="2802557"/>
                      <a:pt x="1745029" y="2721641"/>
                    </a:cubicBezTo>
                    <a:cubicBezTo>
                      <a:pt x="1188333" y="2617900"/>
                      <a:pt x="316248" y="2611501"/>
                      <a:pt x="0" y="2721641"/>
                    </a:cubicBezTo>
                    <a:cubicBezTo>
                      <a:pt x="-88236" y="2433065"/>
                      <a:pt x="150402" y="2155251"/>
                      <a:pt x="0" y="1896076"/>
                    </a:cubicBezTo>
                    <a:cubicBezTo>
                      <a:pt x="-124510" y="1471141"/>
                      <a:pt x="152409" y="1424319"/>
                      <a:pt x="0" y="1070512"/>
                    </a:cubicBezTo>
                    <a:cubicBezTo>
                      <a:pt x="-159732" y="799168"/>
                      <a:pt x="89527" y="409156"/>
                      <a:pt x="0" y="0"/>
                    </a:cubicBezTo>
                    <a:close/>
                  </a:path>
                  <a:path w="9348373" h="2721642" stroke="0" extrusionOk="0">
                    <a:moveTo>
                      <a:pt x="0" y="0"/>
                    </a:moveTo>
                    <a:cubicBezTo>
                      <a:pt x="696945" y="-23718"/>
                      <a:pt x="749032" y="82474"/>
                      <a:pt x="1371092" y="0"/>
                    </a:cubicBezTo>
                    <a:cubicBezTo>
                      <a:pt x="2012510" y="-75628"/>
                      <a:pt x="2377858" y="12595"/>
                      <a:pt x="3022639" y="0"/>
                    </a:cubicBezTo>
                    <a:cubicBezTo>
                      <a:pt x="3740255" y="-209983"/>
                      <a:pt x="4013145" y="47286"/>
                      <a:pt x="4674185" y="0"/>
                    </a:cubicBezTo>
                    <a:cubicBezTo>
                      <a:pt x="5338978" y="-36728"/>
                      <a:pt x="5409213" y="44234"/>
                      <a:pt x="6138764" y="0"/>
                    </a:cubicBezTo>
                    <a:cubicBezTo>
                      <a:pt x="6956829" y="-13994"/>
                      <a:pt x="7520312" y="169311"/>
                      <a:pt x="7883794" y="0"/>
                    </a:cubicBezTo>
                    <a:cubicBezTo>
                      <a:pt x="8410122" y="-169274"/>
                      <a:pt x="8635675" y="-22574"/>
                      <a:pt x="9348373" y="0"/>
                    </a:cubicBezTo>
                    <a:cubicBezTo>
                      <a:pt x="9568747" y="422857"/>
                      <a:pt x="9199500" y="627196"/>
                      <a:pt x="9348373" y="961645"/>
                    </a:cubicBezTo>
                    <a:cubicBezTo>
                      <a:pt x="9429364" y="1067780"/>
                      <a:pt x="9202978" y="1290675"/>
                      <a:pt x="9348373" y="1814427"/>
                    </a:cubicBezTo>
                    <a:cubicBezTo>
                      <a:pt x="9497312" y="2266421"/>
                      <a:pt x="9267836" y="2303450"/>
                      <a:pt x="9348373" y="2721641"/>
                    </a:cubicBezTo>
                    <a:cubicBezTo>
                      <a:pt x="8905334" y="2927945"/>
                      <a:pt x="8224349" y="2776418"/>
                      <a:pt x="7790310" y="2721641"/>
                    </a:cubicBezTo>
                    <a:cubicBezTo>
                      <a:pt x="7313806" y="2930649"/>
                      <a:pt x="6950061" y="2654094"/>
                      <a:pt x="6232248" y="2721641"/>
                    </a:cubicBezTo>
                    <a:cubicBezTo>
                      <a:pt x="5483665" y="2775168"/>
                      <a:pt x="5461380" y="2702299"/>
                      <a:pt x="4954636" y="2721641"/>
                    </a:cubicBezTo>
                    <a:cubicBezTo>
                      <a:pt x="4564782" y="2803344"/>
                      <a:pt x="4122856" y="2794016"/>
                      <a:pt x="3490057" y="2721641"/>
                    </a:cubicBezTo>
                    <a:cubicBezTo>
                      <a:pt x="2820087" y="2735455"/>
                      <a:pt x="2594210" y="2712455"/>
                      <a:pt x="1838511" y="2721641"/>
                    </a:cubicBezTo>
                    <a:cubicBezTo>
                      <a:pt x="1008789" y="2842492"/>
                      <a:pt x="375474" y="2584558"/>
                      <a:pt x="0" y="2721641"/>
                    </a:cubicBezTo>
                    <a:cubicBezTo>
                      <a:pt x="-122467" y="2523217"/>
                      <a:pt x="195279" y="2181529"/>
                      <a:pt x="0" y="1787210"/>
                    </a:cubicBezTo>
                    <a:cubicBezTo>
                      <a:pt x="-274238" y="1454345"/>
                      <a:pt x="164406" y="1263012"/>
                      <a:pt x="0" y="879995"/>
                    </a:cubicBezTo>
                    <a:cubicBezTo>
                      <a:pt x="-80562" y="530517"/>
                      <a:pt x="44511" y="285749"/>
                      <a:pt x="0" y="0"/>
                    </a:cubicBezTo>
                    <a:close/>
                  </a:path>
                  <a:path w="9348373" h="2721642" fill="none" stroke="0" extrusionOk="0">
                    <a:moveTo>
                      <a:pt x="0" y="0"/>
                    </a:moveTo>
                    <a:cubicBezTo>
                      <a:pt x="260970" y="119813"/>
                      <a:pt x="656107" y="100464"/>
                      <a:pt x="1277612" y="0"/>
                    </a:cubicBezTo>
                    <a:cubicBezTo>
                      <a:pt x="1850994" y="-69070"/>
                      <a:pt x="2179549" y="55589"/>
                      <a:pt x="3022639" y="0"/>
                    </a:cubicBezTo>
                    <a:cubicBezTo>
                      <a:pt x="3888755" y="-7235"/>
                      <a:pt x="3796783" y="35902"/>
                      <a:pt x="4393735" y="0"/>
                    </a:cubicBezTo>
                    <a:cubicBezTo>
                      <a:pt x="4948066" y="-136940"/>
                      <a:pt x="5260329" y="29660"/>
                      <a:pt x="5764829" y="0"/>
                    </a:cubicBezTo>
                    <a:cubicBezTo>
                      <a:pt x="6330358" y="-35328"/>
                      <a:pt x="6514832" y="127819"/>
                      <a:pt x="7042439" y="0"/>
                    </a:cubicBezTo>
                    <a:cubicBezTo>
                      <a:pt x="7652291" y="-107877"/>
                      <a:pt x="8949448" y="-13078"/>
                      <a:pt x="9348373" y="0"/>
                    </a:cubicBezTo>
                    <a:cubicBezTo>
                      <a:pt x="9454164" y="275919"/>
                      <a:pt x="9287362" y="471713"/>
                      <a:pt x="9348373" y="934430"/>
                    </a:cubicBezTo>
                    <a:cubicBezTo>
                      <a:pt x="9338784" y="1407961"/>
                      <a:pt x="9208073" y="1690794"/>
                      <a:pt x="9348373" y="1896076"/>
                    </a:cubicBezTo>
                    <a:cubicBezTo>
                      <a:pt x="9515919" y="2121196"/>
                      <a:pt x="9243540" y="2345548"/>
                      <a:pt x="9348373" y="2721641"/>
                    </a:cubicBezTo>
                    <a:cubicBezTo>
                      <a:pt x="8905212" y="2714204"/>
                      <a:pt x="8105183" y="2607272"/>
                      <a:pt x="7790310" y="2721641"/>
                    </a:cubicBezTo>
                    <a:cubicBezTo>
                      <a:pt x="7527438" y="2838114"/>
                      <a:pt x="6995822" y="2572777"/>
                      <a:pt x="6512698" y="2721641"/>
                    </a:cubicBezTo>
                    <a:cubicBezTo>
                      <a:pt x="5939683" y="2915484"/>
                      <a:pt x="5516415" y="2840923"/>
                      <a:pt x="4767670" y="2721641"/>
                    </a:cubicBezTo>
                    <a:cubicBezTo>
                      <a:pt x="4053510" y="2783316"/>
                      <a:pt x="3653418" y="2840275"/>
                      <a:pt x="3209607" y="2721641"/>
                    </a:cubicBezTo>
                    <a:cubicBezTo>
                      <a:pt x="2730395" y="2784249"/>
                      <a:pt x="2179678" y="2781940"/>
                      <a:pt x="1745029" y="2721641"/>
                    </a:cubicBezTo>
                    <a:cubicBezTo>
                      <a:pt x="1130089" y="2768378"/>
                      <a:pt x="446714" y="2607507"/>
                      <a:pt x="0" y="2721641"/>
                    </a:cubicBezTo>
                    <a:cubicBezTo>
                      <a:pt x="-21757" y="2435642"/>
                      <a:pt x="223306" y="2330734"/>
                      <a:pt x="0" y="1896076"/>
                    </a:cubicBezTo>
                    <a:cubicBezTo>
                      <a:pt x="-126479" y="1581225"/>
                      <a:pt x="141105" y="1379300"/>
                      <a:pt x="0" y="1070512"/>
                    </a:cubicBezTo>
                    <a:cubicBezTo>
                      <a:pt x="-64981" y="658653"/>
                      <a:pt x="48180" y="513067"/>
                      <a:pt x="0" y="0"/>
                    </a:cubicBezTo>
                    <a:close/>
                  </a:path>
                  <a:path w="9348373" h="2721642" fill="none" stroke="0" extrusionOk="0">
                    <a:moveTo>
                      <a:pt x="0" y="0"/>
                    </a:moveTo>
                    <a:cubicBezTo>
                      <a:pt x="301661" y="-89759"/>
                      <a:pt x="690349" y="24644"/>
                      <a:pt x="1277612" y="0"/>
                    </a:cubicBezTo>
                    <a:cubicBezTo>
                      <a:pt x="1754020" y="-189860"/>
                      <a:pt x="2338384" y="42897"/>
                      <a:pt x="3022639" y="0"/>
                    </a:cubicBezTo>
                    <a:cubicBezTo>
                      <a:pt x="3858552" y="-43304"/>
                      <a:pt x="3808916" y="105391"/>
                      <a:pt x="4393735" y="0"/>
                    </a:cubicBezTo>
                    <a:cubicBezTo>
                      <a:pt x="4945966" y="-77404"/>
                      <a:pt x="5194147" y="-3717"/>
                      <a:pt x="5764829" y="0"/>
                    </a:cubicBezTo>
                    <a:cubicBezTo>
                      <a:pt x="6306103" y="-30267"/>
                      <a:pt x="6447467" y="121832"/>
                      <a:pt x="7042439" y="0"/>
                    </a:cubicBezTo>
                    <a:cubicBezTo>
                      <a:pt x="7639450" y="-69468"/>
                      <a:pt x="8983633" y="68456"/>
                      <a:pt x="9348373" y="0"/>
                    </a:cubicBezTo>
                    <a:cubicBezTo>
                      <a:pt x="9504119" y="346408"/>
                      <a:pt x="9342642" y="406893"/>
                      <a:pt x="9348373" y="934430"/>
                    </a:cubicBezTo>
                    <a:cubicBezTo>
                      <a:pt x="9379199" y="1402834"/>
                      <a:pt x="9194222" y="1729145"/>
                      <a:pt x="9348373" y="1896076"/>
                    </a:cubicBezTo>
                    <a:cubicBezTo>
                      <a:pt x="9512707" y="2126020"/>
                      <a:pt x="9252364" y="2398893"/>
                      <a:pt x="9348373" y="2721641"/>
                    </a:cubicBezTo>
                    <a:cubicBezTo>
                      <a:pt x="8799022" y="2797531"/>
                      <a:pt x="7992120" y="2635905"/>
                      <a:pt x="7790310" y="2721641"/>
                    </a:cubicBezTo>
                    <a:cubicBezTo>
                      <a:pt x="7456106" y="2748749"/>
                      <a:pt x="6957496" y="2590896"/>
                      <a:pt x="6512698" y="2721641"/>
                    </a:cubicBezTo>
                    <a:cubicBezTo>
                      <a:pt x="5945033" y="2933969"/>
                      <a:pt x="5490281" y="2580407"/>
                      <a:pt x="4767670" y="2721641"/>
                    </a:cubicBezTo>
                    <a:cubicBezTo>
                      <a:pt x="4134149" y="2723244"/>
                      <a:pt x="3718191" y="2753062"/>
                      <a:pt x="3209607" y="2721641"/>
                    </a:cubicBezTo>
                    <a:cubicBezTo>
                      <a:pt x="2726467" y="2824660"/>
                      <a:pt x="2161007" y="2826541"/>
                      <a:pt x="1745029" y="2721641"/>
                    </a:cubicBezTo>
                    <a:cubicBezTo>
                      <a:pt x="1100668" y="2705891"/>
                      <a:pt x="446509" y="2597970"/>
                      <a:pt x="0" y="2721641"/>
                    </a:cubicBezTo>
                    <a:cubicBezTo>
                      <a:pt x="-58834" y="2373546"/>
                      <a:pt x="154572" y="2227944"/>
                      <a:pt x="0" y="1896076"/>
                    </a:cubicBezTo>
                    <a:cubicBezTo>
                      <a:pt x="-124409" y="1517192"/>
                      <a:pt x="107017" y="1394216"/>
                      <a:pt x="0" y="1070512"/>
                    </a:cubicBezTo>
                    <a:cubicBezTo>
                      <a:pt x="-50354" y="710463"/>
                      <a:pt x="46425" y="482392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8348663"/>
                          <a:gd name="connsiteY0" fmla="*/ 0 h 2352311"/>
                          <a:gd name="connsiteX1" fmla="*/ 1140985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3923872 w 8348663"/>
                          <a:gd name="connsiteY3" fmla="*/ 0 h 2352311"/>
                          <a:gd name="connsiteX4" fmla="*/ 5148342 w 8348663"/>
                          <a:gd name="connsiteY4" fmla="*/ 0 h 2352311"/>
                          <a:gd name="connsiteX5" fmla="*/ 6289325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07627 h 2352311"/>
                          <a:gd name="connsiteX8" fmla="*/ 8348663 w 8348663"/>
                          <a:gd name="connsiteY8" fmla="*/ 1638776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816234 w 8348663"/>
                          <a:gd name="connsiteY11" fmla="*/ 2352311 h 2352311"/>
                          <a:gd name="connsiteX12" fmla="*/ 4257818 w 8348663"/>
                          <a:gd name="connsiteY12" fmla="*/ 2352311 h 2352311"/>
                          <a:gd name="connsiteX13" fmla="*/ 2866374 w 8348663"/>
                          <a:gd name="connsiteY13" fmla="*/ 2352311 h 2352311"/>
                          <a:gd name="connsiteX14" fmla="*/ 1558417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638776 h 2352311"/>
                          <a:gd name="connsiteX17" fmla="*/ 0 w 8348663"/>
                          <a:gd name="connsiteY17" fmla="*/ 925242 h 2352311"/>
                          <a:gd name="connsiteX18" fmla="*/ 0 w 8348663"/>
                          <a:gd name="connsiteY18" fmla="*/ 0 h 2352311"/>
                          <a:gd name="connsiteX0" fmla="*/ 0 w 8348663"/>
                          <a:gd name="connsiteY0" fmla="*/ 0 h 2352311"/>
                          <a:gd name="connsiteX1" fmla="*/ 1224469 w 8348663"/>
                          <a:gd name="connsiteY1" fmla="*/ 0 h 2352311"/>
                          <a:gd name="connsiteX2" fmla="*/ 2699400 w 8348663"/>
                          <a:gd name="connsiteY2" fmla="*/ 0 h 2352311"/>
                          <a:gd name="connsiteX3" fmla="*/ 4174331 w 8348663"/>
                          <a:gd name="connsiteY3" fmla="*/ 0 h 2352311"/>
                          <a:gd name="connsiteX4" fmla="*/ 5482288 w 8348663"/>
                          <a:gd name="connsiteY4" fmla="*/ 0 h 2352311"/>
                          <a:gd name="connsiteX5" fmla="*/ 7040706 w 8348663"/>
                          <a:gd name="connsiteY5" fmla="*/ 0 h 2352311"/>
                          <a:gd name="connsiteX6" fmla="*/ 8348663 w 8348663"/>
                          <a:gd name="connsiteY6" fmla="*/ 0 h 2352311"/>
                          <a:gd name="connsiteX7" fmla="*/ 8348663 w 8348663"/>
                          <a:gd name="connsiteY7" fmla="*/ 831149 h 2352311"/>
                          <a:gd name="connsiteX8" fmla="*/ 8348663 w 8348663"/>
                          <a:gd name="connsiteY8" fmla="*/ 1568207 h 2352311"/>
                          <a:gd name="connsiteX9" fmla="*/ 8348663 w 8348663"/>
                          <a:gd name="connsiteY9" fmla="*/ 2352311 h 2352311"/>
                          <a:gd name="connsiteX10" fmla="*/ 6957219 w 8348663"/>
                          <a:gd name="connsiteY10" fmla="*/ 2352311 h 2352311"/>
                          <a:gd name="connsiteX11" fmla="*/ 5565775 w 8348663"/>
                          <a:gd name="connsiteY11" fmla="*/ 2352311 h 2352311"/>
                          <a:gd name="connsiteX12" fmla="*/ 4424790 w 8348663"/>
                          <a:gd name="connsiteY12" fmla="*/ 2352311 h 2352311"/>
                          <a:gd name="connsiteX13" fmla="*/ 3116833 w 8348663"/>
                          <a:gd name="connsiteY13" fmla="*/ 2352311 h 2352311"/>
                          <a:gd name="connsiteX14" fmla="*/ 1641902 w 8348663"/>
                          <a:gd name="connsiteY14" fmla="*/ 2352311 h 2352311"/>
                          <a:gd name="connsiteX15" fmla="*/ 0 w 8348663"/>
                          <a:gd name="connsiteY15" fmla="*/ 2352311 h 2352311"/>
                          <a:gd name="connsiteX16" fmla="*/ 0 w 8348663"/>
                          <a:gd name="connsiteY16" fmla="*/ 1544683 h 2352311"/>
                          <a:gd name="connsiteX17" fmla="*/ 0 w 8348663"/>
                          <a:gd name="connsiteY17" fmla="*/ 760579 h 2352311"/>
                          <a:gd name="connsiteX18" fmla="*/ 0 w 8348663"/>
                          <a:gd name="connsiteY18" fmla="*/ 0 h 23523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8348663" h="2352311" fill="none" extrusionOk="0">
                            <a:moveTo>
                              <a:pt x="0" y="0"/>
                            </a:moveTo>
                            <a:cubicBezTo>
                              <a:pt x="356183" y="-98835"/>
                              <a:pt x="631975" y="14961"/>
                              <a:pt x="1140985" y="0"/>
                            </a:cubicBezTo>
                            <a:cubicBezTo>
                              <a:pt x="1576575" y="-53625"/>
                              <a:pt x="1990163" y="-17591"/>
                              <a:pt x="2699400" y="0"/>
                            </a:cubicBezTo>
                            <a:cubicBezTo>
                              <a:pt x="3447918" y="-48661"/>
                              <a:pt x="3413564" y="109037"/>
                              <a:pt x="3923872" y="0"/>
                            </a:cubicBezTo>
                            <a:cubicBezTo>
                              <a:pt x="4453388" y="-20316"/>
                              <a:pt x="4689828" y="40421"/>
                              <a:pt x="5148342" y="0"/>
                            </a:cubicBezTo>
                            <a:cubicBezTo>
                              <a:pt x="5615115" y="-37661"/>
                              <a:pt x="5786643" y="77581"/>
                              <a:pt x="6289325" y="0"/>
                            </a:cubicBezTo>
                            <a:cubicBezTo>
                              <a:pt x="6753335" y="-4690"/>
                              <a:pt x="7999872" y="85996"/>
                              <a:pt x="8348663" y="0"/>
                            </a:cubicBezTo>
                            <a:cubicBezTo>
                              <a:pt x="8461874" y="278793"/>
                              <a:pt x="8346122" y="394964"/>
                              <a:pt x="8348663" y="807627"/>
                            </a:cubicBezTo>
                            <a:cubicBezTo>
                              <a:pt x="8395023" y="1173994"/>
                              <a:pt x="8232149" y="1488809"/>
                              <a:pt x="8348663" y="1638776"/>
                            </a:cubicBezTo>
                            <a:cubicBezTo>
                              <a:pt x="8461004" y="1842176"/>
                              <a:pt x="8254294" y="2070455"/>
                              <a:pt x="8348663" y="2352311"/>
                            </a:cubicBezTo>
                            <a:cubicBezTo>
                              <a:pt x="7850018" y="2419506"/>
                              <a:pt x="7212828" y="2296766"/>
                              <a:pt x="6957219" y="2352311"/>
                            </a:cubicBezTo>
                            <a:cubicBezTo>
                              <a:pt x="6568005" y="2356778"/>
                              <a:pt x="6170528" y="2274984"/>
                              <a:pt x="5816234" y="2352311"/>
                            </a:cubicBezTo>
                            <a:cubicBezTo>
                              <a:pt x="5422875" y="2445695"/>
                              <a:pt x="4908910" y="2210600"/>
                              <a:pt x="4257818" y="2352311"/>
                            </a:cubicBezTo>
                            <a:cubicBezTo>
                              <a:pt x="3630586" y="2367265"/>
                              <a:pt x="3345678" y="2341529"/>
                              <a:pt x="2866374" y="2352311"/>
                            </a:cubicBezTo>
                            <a:cubicBezTo>
                              <a:pt x="2350175" y="2418187"/>
                              <a:pt x="1937369" y="2398399"/>
                              <a:pt x="1558417" y="2352311"/>
                            </a:cubicBezTo>
                            <a:cubicBezTo>
                              <a:pt x="1083854" y="2328700"/>
                              <a:pt x="335310" y="2269029"/>
                              <a:pt x="0" y="2352311"/>
                            </a:cubicBezTo>
                            <a:cubicBezTo>
                              <a:pt x="-69963" y="2093781"/>
                              <a:pt x="127445" y="1926124"/>
                              <a:pt x="0" y="1638776"/>
                            </a:cubicBezTo>
                            <a:cubicBezTo>
                              <a:pt x="-115757" y="1280235"/>
                              <a:pt x="94522" y="1259963"/>
                              <a:pt x="0" y="925242"/>
                            </a:cubicBezTo>
                            <a:cubicBezTo>
                              <a:pt x="-108257" y="624625"/>
                              <a:pt x="38912" y="409435"/>
                              <a:pt x="0" y="0"/>
                            </a:cubicBezTo>
                            <a:close/>
                          </a:path>
                          <a:path w="8348663" h="2352311" stroke="0" extrusionOk="0">
                            <a:moveTo>
                              <a:pt x="0" y="0"/>
                            </a:moveTo>
                            <a:cubicBezTo>
                              <a:pt x="603346" y="-16686"/>
                              <a:pt x="705708" y="64174"/>
                              <a:pt x="1224469" y="0"/>
                            </a:cubicBezTo>
                            <a:cubicBezTo>
                              <a:pt x="1754163" y="-61008"/>
                              <a:pt x="2088394" y="41363"/>
                              <a:pt x="2699400" y="0"/>
                            </a:cubicBezTo>
                            <a:cubicBezTo>
                              <a:pt x="3343529" y="-139428"/>
                              <a:pt x="3570097" y="30676"/>
                              <a:pt x="4174331" y="0"/>
                            </a:cubicBezTo>
                            <a:cubicBezTo>
                              <a:pt x="4775928" y="-28547"/>
                              <a:pt x="4830393" y="42322"/>
                              <a:pt x="5482288" y="0"/>
                            </a:cubicBezTo>
                            <a:cubicBezTo>
                              <a:pt x="6143439" y="-42591"/>
                              <a:pt x="6612864" y="78132"/>
                              <a:pt x="7040706" y="0"/>
                            </a:cubicBezTo>
                            <a:cubicBezTo>
                              <a:pt x="7499895" y="-114888"/>
                              <a:pt x="7724225" y="-1560"/>
                              <a:pt x="8348663" y="0"/>
                            </a:cubicBezTo>
                            <a:cubicBezTo>
                              <a:pt x="8533196" y="371271"/>
                              <a:pt x="8208934" y="582425"/>
                              <a:pt x="8348663" y="831149"/>
                            </a:cubicBezTo>
                            <a:cubicBezTo>
                              <a:pt x="8456688" y="965248"/>
                              <a:pt x="8217222" y="1182219"/>
                              <a:pt x="8348663" y="1568207"/>
                            </a:cubicBezTo>
                            <a:cubicBezTo>
                              <a:pt x="8481574" y="1947441"/>
                              <a:pt x="8319559" y="2012979"/>
                              <a:pt x="8348663" y="2352311"/>
                            </a:cubicBezTo>
                            <a:cubicBezTo>
                              <a:pt x="8017605" y="2461215"/>
                              <a:pt x="7326101" y="2336673"/>
                              <a:pt x="6957219" y="2352311"/>
                            </a:cubicBezTo>
                            <a:cubicBezTo>
                              <a:pt x="6558669" y="2505731"/>
                              <a:pt x="6245494" y="2310501"/>
                              <a:pt x="5565775" y="2352311"/>
                            </a:cubicBezTo>
                            <a:cubicBezTo>
                              <a:pt x="4886971" y="2394340"/>
                              <a:pt x="4870818" y="2336609"/>
                              <a:pt x="4424790" y="2352311"/>
                            </a:cubicBezTo>
                            <a:cubicBezTo>
                              <a:pt x="4001150" y="2372680"/>
                              <a:pt x="3662392" y="2356681"/>
                              <a:pt x="3116833" y="2352311"/>
                            </a:cubicBezTo>
                            <a:cubicBezTo>
                              <a:pt x="2543258" y="2383992"/>
                              <a:pt x="2324016" y="2329408"/>
                              <a:pt x="1641902" y="2352311"/>
                            </a:cubicBezTo>
                            <a:cubicBezTo>
                              <a:pt x="917293" y="2449562"/>
                              <a:pt x="389116" y="2268472"/>
                              <a:pt x="0" y="2352311"/>
                            </a:cubicBezTo>
                            <a:cubicBezTo>
                              <a:pt x="-80518" y="2176540"/>
                              <a:pt x="150623" y="1806123"/>
                              <a:pt x="0" y="1544683"/>
                            </a:cubicBezTo>
                            <a:cubicBezTo>
                              <a:pt x="-204283" y="1282480"/>
                              <a:pt x="110927" y="1066283"/>
                              <a:pt x="0" y="760579"/>
                            </a:cubicBezTo>
                            <a:cubicBezTo>
                              <a:pt x="-68862" y="472191"/>
                              <a:pt x="80308" y="199126"/>
                              <a:pt x="0" y="0"/>
                            </a:cubicBezTo>
                            <a:close/>
                          </a:path>
                          <a:path w="8348663" h="2352311" fill="none" stroke="0" extrusionOk="0">
                            <a:moveTo>
                              <a:pt x="0" y="0"/>
                            </a:moveTo>
                            <a:cubicBezTo>
                              <a:pt x="251074" y="7602"/>
                              <a:pt x="664670" y="73275"/>
                              <a:pt x="1140985" y="0"/>
                            </a:cubicBezTo>
                            <a:cubicBezTo>
                              <a:pt x="1599925" y="-77823"/>
                              <a:pt x="1996687" y="67312"/>
                              <a:pt x="2699400" y="0"/>
                            </a:cubicBezTo>
                            <a:cubicBezTo>
                              <a:pt x="3450436" y="-22596"/>
                              <a:pt x="3393345" y="53123"/>
                              <a:pt x="3923872" y="0"/>
                            </a:cubicBezTo>
                            <a:cubicBezTo>
                              <a:pt x="4423157" y="-97833"/>
                              <a:pt x="4642335" y="10362"/>
                              <a:pt x="5148342" y="0"/>
                            </a:cubicBezTo>
                            <a:cubicBezTo>
                              <a:pt x="5662451" y="-10691"/>
                              <a:pt x="5796020" y="70696"/>
                              <a:pt x="6289325" y="0"/>
                            </a:cubicBezTo>
                            <a:cubicBezTo>
                              <a:pt x="6815512" y="-95781"/>
                              <a:pt x="8013009" y="22993"/>
                              <a:pt x="8348663" y="0"/>
                            </a:cubicBezTo>
                            <a:cubicBezTo>
                              <a:pt x="8483499" y="263365"/>
                              <a:pt x="8308873" y="383963"/>
                              <a:pt x="8348663" y="807627"/>
                            </a:cubicBezTo>
                            <a:cubicBezTo>
                              <a:pt x="8358568" y="1238707"/>
                              <a:pt x="8212553" y="1439108"/>
                              <a:pt x="8348663" y="1638776"/>
                            </a:cubicBezTo>
                            <a:cubicBezTo>
                              <a:pt x="8489811" y="1842951"/>
                              <a:pt x="8270078" y="2039976"/>
                              <a:pt x="8348663" y="2352311"/>
                            </a:cubicBezTo>
                            <a:cubicBezTo>
                              <a:pt x="7939674" y="2366597"/>
                              <a:pt x="7198109" y="2300860"/>
                              <a:pt x="6957219" y="2352311"/>
                            </a:cubicBezTo>
                            <a:cubicBezTo>
                              <a:pt x="6749079" y="2407974"/>
                              <a:pt x="6271177" y="2272331"/>
                              <a:pt x="5816234" y="2352311"/>
                            </a:cubicBezTo>
                            <a:cubicBezTo>
                              <a:pt x="5323540" y="2460297"/>
                              <a:pt x="4913924" y="2375548"/>
                              <a:pt x="4257818" y="2352311"/>
                            </a:cubicBezTo>
                            <a:cubicBezTo>
                              <a:pt x="3633641" y="2424836"/>
                              <a:pt x="3246929" y="2372587"/>
                              <a:pt x="2866374" y="2352311"/>
                            </a:cubicBezTo>
                            <a:cubicBezTo>
                              <a:pt x="2498750" y="2392287"/>
                              <a:pt x="2008326" y="2380562"/>
                              <a:pt x="1558417" y="2352311"/>
                            </a:cubicBezTo>
                            <a:cubicBezTo>
                              <a:pt x="1057714" y="2381497"/>
                              <a:pt x="499973" y="2246000"/>
                              <a:pt x="0" y="2352311"/>
                            </a:cubicBezTo>
                            <a:cubicBezTo>
                              <a:pt x="-53675" y="2061482"/>
                              <a:pt x="180987" y="1983801"/>
                              <a:pt x="0" y="1638776"/>
                            </a:cubicBezTo>
                            <a:cubicBezTo>
                              <a:pt x="-117006" y="1318795"/>
                              <a:pt x="90297" y="1200940"/>
                              <a:pt x="0" y="925242"/>
                            </a:cubicBezTo>
                            <a:cubicBezTo>
                              <a:pt x="-54434" y="580660"/>
                              <a:pt x="48008" y="47320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CLORS23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Let’s say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altLang="zh-CN" sz="1600" b="0" dirty="0">
                  <a:latin typeface="Consolas" panose="020B0609020204030204" pitchFamily="49" charset="0"/>
                </a:endParaRPr>
              </a:p>
              <a:p>
                <a:endParaRPr lang="en-US" altLang="zh-CN" sz="2400" b="0" dirty="0">
                  <a:latin typeface="Consolas" panose="020B0609020204030204" pitchFamily="49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(recall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Find the first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by brute force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Else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AKS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 to output a candidate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Consolas" panose="020B0609020204030204" pitchFamily="49" charset="0"/>
                  </a:rPr>
                  <a:t>-bit prime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FCF9753-EA4B-69FC-61C7-6B61CE431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25" y="1444268"/>
                <a:ext cx="9348373" cy="2721642"/>
              </a:xfrm>
              <a:custGeom>
                <a:avLst/>
                <a:gdLst>
                  <a:gd name="connsiteX0" fmla="*/ 0 w 8348663"/>
                  <a:gd name="connsiteY0" fmla="*/ 0 h 2352311"/>
                  <a:gd name="connsiteX1" fmla="*/ 1140985 w 8348663"/>
                  <a:gd name="connsiteY1" fmla="*/ 0 h 2352311"/>
                  <a:gd name="connsiteX2" fmla="*/ 2699400 w 8348663"/>
                  <a:gd name="connsiteY2" fmla="*/ 0 h 2352311"/>
                  <a:gd name="connsiteX3" fmla="*/ 3923872 w 8348663"/>
                  <a:gd name="connsiteY3" fmla="*/ 0 h 2352311"/>
                  <a:gd name="connsiteX4" fmla="*/ 5148342 w 8348663"/>
                  <a:gd name="connsiteY4" fmla="*/ 0 h 2352311"/>
                  <a:gd name="connsiteX5" fmla="*/ 6289325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07627 h 2352311"/>
                  <a:gd name="connsiteX8" fmla="*/ 8348663 w 8348663"/>
                  <a:gd name="connsiteY8" fmla="*/ 1638776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816234 w 8348663"/>
                  <a:gd name="connsiteY11" fmla="*/ 2352311 h 2352311"/>
                  <a:gd name="connsiteX12" fmla="*/ 4257818 w 8348663"/>
                  <a:gd name="connsiteY12" fmla="*/ 2352311 h 2352311"/>
                  <a:gd name="connsiteX13" fmla="*/ 2866374 w 8348663"/>
                  <a:gd name="connsiteY13" fmla="*/ 2352311 h 2352311"/>
                  <a:gd name="connsiteX14" fmla="*/ 1558417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638776 h 2352311"/>
                  <a:gd name="connsiteX17" fmla="*/ 0 w 8348663"/>
                  <a:gd name="connsiteY17" fmla="*/ 925242 h 2352311"/>
                  <a:gd name="connsiteX18" fmla="*/ 0 w 8348663"/>
                  <a:gd name="connsiteY18" fmla="*/ 0 h 2352311"/>
                  <a:gd name="connsiteX0" fmla="*/ 0 w 8348663"/>
                  <a:gd name="connsiteY0" fmla="*/ 0 h 2352311"/>
                  <a:gd name="connsiteX1" fmla="*/ 1224469 w 8348663"/>
                  <a:gd name="connsiteY1" fmla="*/ 0 h 2352311"/>
                  <a:gd name="connsiteX2" fmla="*/ 2699400 w 8348663"/>
                  <a:gd name="connsiteY2" fmla="*/ 0 h 2352311"/>
                  <a:gd name="connsiteX3" fmla="*/ 4174331 w 8348663"/>
                  <a:gd name="connsiteY3" fmla="*/ 0 h 2352311"/>
                  <a:gd name="connsiteX4" fmla="*/ 5482288 w 8348663"/>
                  <a:gd name="connsiteY4" fmla="*/ 0 h 2352311"/>
                  <a:gd name="connsiteX5" fmla="*/ 7040706 w 8348663"/>
                  <a:gd name="connsiteY5" fmla="*/ 0 h 2352311"/>
                  <a:gd name="connsiteX6" fmla="*/ 8348663 w 8348663"/>
                  <a:gd name="connsiteY6" fmla="*/ 0 h 2352311"/>
                  <a:gd name="connsiteX7" fmla="*/ 8348663 w 8348663"/>
                  <a:gd name="connsiteY7" fmla="*/ 831149 h 2352311"/>
                  <a:gd name="connsiteX8" fmla="*/ 8348663 w 8348663"/>
                  <a:gd name="connsiteY8" fmla="*/ 1568207 h 2352311"/>
                  <a:gd name="connsiteX9" fmla="*/ 8348663 w 8348663"/>
                  <a:gd name="connsiteY9" fmla="*/ 2352311 h 2352311"/>
                  <a:gd name="connsiteX10" fmla="*/ 6957219 w 8348663"/>
                  <a:gd name="connsiteY10" fmla="*/ 2352311 h 2352311"/>
                  <a:gd name="connsiteX11" fmla="*/ 5565775 w 8348663"/>
                  <a:gd name="connsiteY11" fmla="*/ 2352311 h 2352311"/>
                  <a:gd name="connsiteX12" fmla="*/ 4424790 w 8348663"/>
                  <a:gd name="connsiteY12" fmla="*/ 2352311 h 2352311"/>
                  <a:gd name="connsiteX13" fmla="*/ 3116833 w 8348663"/>
                  <a:gd name="connsiteY13" fmla="*/ 2352311 h 2352311"/>
                  <a:gd name="connsiteX14" fmla="*/ 1641902 w 8348663"/>
                  <a:gd name="connsiteY14" fmla="*/ 2352311 h 2352311"/>
                  <a:gd name="connsiteX15" fmla="*/ 0 w 8348663"/>
                  <a:gd name="connsiteY15" fmla="*/ 2352311 h 2352311"/>
                  <a:gd name="connsiteX16" fmla="*/ 0 w 8348663"/>
                  <a:gd name="connsiteY16" fmla="*/ 1544683 h 2352311"/>
                  <a:gd name="connsiteX17" fmla="*/ 0 w 8348663"/>
                  <a:gd name="connsiteY17" fmla="*/ 760579 h 2352311"/>
                  <a:gd name="connsiteX18" fmla="*/ 0 w 8348663"/>
                  <a:gd name="connsiteY18" fmla="*/ 0 h 23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348663" h="2352311" fill="none" extrusionOk="0">
                    <a:moveTo>
                      <a:pt x="0" y="0"/>
                    </a:moveTo>
                    <a:cubicBezTo>
                      <a:pt x="356183" y="-98835"/>
                      <a:pt x="631975" y="14961"/>
                      <a:pt x="1140985" y="0"/>
                    </a:cubicBezTo>
                    <a:cubicBezTo>
                      <a:pt x="1576575" y="-53625"/>
                      <a:pt x="1990163" y="-17591"/>
                      <a:pt x="2699400" y="0"/>
                    </a:cubicBezTo>
                    <a:cubicBezTo>
                      <a:pt x="3447918" y="-48661"/>
                      <a:pt x="3413564" y="109037"/>
                      <a:pt x="3923872" y="0"/>
                    </a:cubicBezTo>
                    <a:cubicBezTo>
                      <a:pt x="4453388" y="-20316"/>
                      <a:pt x="4689828" y="40421"/>
                      <a:pt x="5148342" y="0"/>
                    </a:cubicBezTo>
                    <a:cubicBezTo>
                      <a:pt x="5615115" y="-37661"/>
                      <a:pt x="5786643" y="77581"/>
                      <a:pt x="6289325" y="0"/>
                    </a:cubicBezTo>
                    <a:cubicBezTo>
                      <a:pt x="6753335" y="-4690"/>
                      <a:pt x="7999872" y="85996"/>
                      <a:pt x="8348663" y="0"/>
                    </a:cubicBezTo>
                    <a:cubicBezTo>
                      <a:pt x="8461874" y="278793"/>
                      <a:pt x="8346122" y="394964"/>
                      <a:pt x="8348663" y="807627"/>
                    </a:cubicBezTo>
                    <a:cubicBezTo>
                      <a:pt x="8395023" y="1173994"/>
                      <a:pt x="8232149" y="1488809"/>
                      <a:pt x="8348663" y="1638776"/>
                    </a:cubicBezTo>
                    <a:cubicBezTo>
                      <a:pt x="8461004" y="1842176"/>
                      <a:pt x="8254294" y="2070455"/>
                      <a:pt x="8348663" y="2352311"/>
                    </a:cubicBezTo>
                    <a:cubicBezTo>
                      <a:pt x="7850018" y="2419506"/>
                      <a:pt x="7212828" y="2296766"/>
                      <a:pt x="6957219" y="2352311"/>
                    </a:cubicBezTo>
                    <a:cubicBezTo>
                      <a:pt x="6568005" y="2356778"/>
                      <a:pt x="6170528" y="2274984"/>
                      <a:pt x="5816234" y="2352311"/>
                    </a:cubicBezTo>
                    <a:cubicBezTo>
                      <a:pt x="5422875" y="2445695"/>
                      <a:pt x="4908910" y="2210600"/>
                      <a:pt x="4257818" y="2352311"/>
                    </a:cubicBezTo>
                    <a:cubicBezTo>
                      <a:pt x="3630586" y="2367265"/>
                      <a:pt x="3345678" y="2341529"/>
                      <a:pt x="2866374" y="2352311"/>
                    </a:cubicBezTo>
                    <a:cubicBezTo>
                      <a:pt x="2350175" y="2418187"/>
                      <a:pt x="1937369" y="2398399"/>
                      <a:pt x="1558417" y="2352311"/>
                    </a:cubicBezTo>
                    <a:cubicBezTo>
                      <a:pt x="1083854" y="2328700"/>
                      <a:pt x="335310" y="2269029"/>
                      <a:pt x="0" y="2352311"/>
                    </a:cubicBezTo>
                    <a:cubicBezTo>
                      <a:pt x="-69963" y="2093781"/>
                      <a:pt x="127445" y="1926124"/>
                      <a:pt x="0" y="1638776"/>
                    </a:cubicBezTo>
                    <a:cubicBezTo>
                      <a:pt x="-115757" y="1280235"/>
                      <a:pt x="94522" y="1259963"/>
                      <a:pt x="0" y="925242"/>
                    </a:cubicBezTo>
                    <a:cubicBezTo>
                      <a:pt x="-108257" y="624625"/>
                      <a:pt x="38912" y="409435"/>
                      <a:pt x="0" y="0"/>
                    </a:cubicBezTo>
                    <a:close/>
                  </a:path>
                  <a:path w="8348663" h="2352311" stroke="0" extrusionOk="0">
                    <a:moveTo>
                      <a:pt x="0" y="0"/>
                    </a:moveTo>
                    <a:cubicBezTo>
                      <a:pt x="603346" y="-16686"/>
                      <a:pt x="705708" y="64174"/>
                      <a:pt x="1224469" y="0"/>
                    </a:cubicBezTo>
                    <a:cubicBezTo>
                      <a:pt x="1754163" y="-61008"/>
                      <a:pt x="2088394" y="41363"/>
                      <a:pt x="2699400" y="0"/>
                    </a:cubicBezTo>
                    <a:cubicBezTo>
                      <a:pt x="3343529" y="-139428"/>
                      <a:pt x="3570097" y="30676"/>
                      <a:pt x="4174331" y="0"/>
                    </a:cubicBezTo>
                    <a:cubicBezTo>
                      <a:pt x="4775928" y="-28547"/>
                      <a:pt x="4830393" y="42322"/>
                      <a:pt x="5482288" y="0"/>
                    </a:cubicBezTo>
                    <a:cubicBezTo>
                      <a:pt x="6143439" y="-42591"/>
                      <a:pt x="6612864" y="78132"/>
                      <a:pt x="7040706" y="0"/>
                    </a:cubicBezTo>
                    <a:cubicBezTo>
                      <a:pt x="7499895" y="-114888"/>
                      <a:pt x="7724225" y="-1560"/>
                      <a:pt x="8348663" y="0"/>
                    </a:cubicBezTo>
                    <a:cubicBezTo>
                      <a:pt x="8533196" y="371271"/>
                      <a:pt x="8208934" y="582425"/>
                      <a:pt x="8348663" y="831149"/>
                    </a:cubicBezTo>
                    <a:cubicBezTo>
                      <a:pt x="8456688" y="965248"/>
                      <a:pt x="8217222" y="1182219"/>
                      <a:pt x="8348663" y="1568207"/>
                    </a:cubicBezTo>
                    <a:cubicBezTo>
                      <a:pt x="8481574" y="1947441"/>
                      <a:pt x="8319559" y="2012979"/>
                      <a:pt x="8348663" y="2352311"/>
                    </a:cubicBezTo>
                    <a:cubicBezTo>
                      <a:pt x="8017605" y="2461215"/>
                      <a:pt x="7326101" y="2336673"/>
                      <a:pt x="6957219" y="2352311"/>
                    </a:cubicBezTo>
                    <a:cubicBezTo>
                      <a:pt x="6558669" y="2505731"/>
                      <a:pt x="6245494" y="2310501"/>
                      <a:pt x="5565775" y="2352311"/>
                    </a:cubicBezTo>
                    <a:cubicBezTo>
                      <a:pt x="4886971" y="2394340"/>
                      <a:pt x="4870818" y="2336609"/>
                      <a:pt x="4424790" y="2352311"/>
                    </a:cubicBezTo>
                    <a:cubicBezTo>
                      <a:pt x="4001150" y="2372680"/>
                      <a:pt x="3662392" y="2356681"/>
                      <a:pt x="3116833" y="2352311"/>
                    </a:cubicBezTo>
                    <a:cubicBezTo>
                      <a:pt x="2543258" y="2383992"/>
                      <a:pt x="2324016" y="2329408"/>
                      <a:pt x="1641902" y="2352311"/>
                    </a:cubicBezTo>
                    <a:cubicBezTo>
                      <a:pt x="917293" y="2449562"/>
                      <a:pt x="389116" y="2268472"/>
                      <a:pt x="0" y="2352311"/>
                    </a:cubicBezTo>
                    <a:cubicBezTo>
                      <a:pt x="-80518" y="2176540"/>
                      <a:pt x="150623" y="1806123"/>
                      <a:pt x="0" y="1544683"/>
                    </a:cubicBezTo>
                    <a:cubicBezTo>
                      <a:pt x="-204283" y="1282480"/>
                      <a:pt x="110927" y="1066283"/>
                      <a:pt x="0" y="760579"/>
                    </a:cubicBezTo>
                    <a:cubicBezTo>
                      <a:pt x="-68862" y="472191"/>
                      <a:pt x="80308" y="199126"/>
                      <a:pt x="0" y="0"/>
                    </a:cubicBezTo>
                    <a:close/>
                  </a:path>
                  <a:path w="8348663" h="2352311" fill="none" stroke="0" extrusionOk="0">
                    <a:moveTo>
                      <a:pt x="0" y="0"/>
                    </a:moveTo>
                    <a:cubicBezTo>
                      <a:pt x="251074" y="7602"/>
                      <a:pt x="664670" y="73275"/>
                      <a:pt x="1140985" y="0"/>
                    </a:cubicBezTo>
                    <a:cubicBezTo>
                      <a:pt x="1599925" y="-77823"/>
                      <a:pt x="1996687" y="67312"/>
                      <a:pt x="2699400" y="0"/>
                    </a:cubicBezTo>
                    <a:cubicBezTo>
                      <a:pt x="3450436" y="-22596"/>
                      <a:pt x="3393345" y="53123"/>
                      <a:pt x="3923872" y="0"/>
                    </a:cubicBezTo>
                    <a:cubicBezTo>
                      <a:pt x="4423157" y="-97833"/>
                      <a:pt x="4642335" y="10362"/>
                      <a:pt x="5148342" y="0"/>
                    </a:cubicBezTo>
                    <a:cubicBezTo>
                      <a:pt x="5662451" y="-10691"/>
                      <a:pt x="5796020" y="70696"/>
                      <a:pt x="6289325" y="0"/>
                    </a:cubicBezTo>
                    <a:cubicBezTo>
                      <a:pt x="6815512" y="-95781"/>
                      <a:pt x="8013009" y="22993"/>
                      <a:pt x="8348663" y="0"/>
                    </a:cubicBezTo>
                    <a:cubicBezTo>
                      <a:pt x="8483499" y="263365"/>
                      <a:pt x="8308873" y="383963"/>
                      <a:pt x="8348663" y="807627"/>
                    </a:cubicBezTo>
                    <a:cubicBezTo>
                      <a:pt x="8358568" y="1238707"/>
                      <a:pt x="8212553" y="1439108"/>
                      <a:pt x="8348663" y="1638776"/>
                    </a:cubicBezTo>
                    <a:cubicBezTo>
                      <a:pt x="8489811" y="1842951"/>
                      <a:pt x="8270078" y="2039976"/>
                      <a:pt x="8348663" y="2352311"/>
                    </a:cubicBezTo>
                    <a:cubicBezTo>
                      <a:pt x="7939674" y="2366597"/>
                      <a:pt x="7198109" y="2300860"/>
                      <a:pt x="6957219" y="2352311"/>
                    </a:cubicBezTo>
                    <a:cubicBezTo>
                      <a:pt x="6749079" y="2407974"/>
                      <a:pt x="6271177" y="2272331"/>
                      <a:pt x="5816234" y="2352311"/>
                    </a:cubicBezTo>
                    <a:cubicBezTo>
                      <a:pt x="5323540" y="2460297"/>
                      <a:pt x="4913924" y="2375548"/>
                      <a:pt x="4257818" y="2352311"/>
                    </a:cubicBezTo>
                    <a:cubicBezTo>
                      <a:pt x="3633641" y="2424836"/>
                      <a:pt x="3246929" y="2372587"/>
                      <a:pt x="2866374" y="2352311"/>
                    </a:cubicBezTo>
                    <a:cubicBezTo>
                      <a:pt x="2498750" y="2392287"/>
                      <a:pt x="2008326" y="2380562"/>
                      <a:pt x="1558417" y="2352311"/>
                    </a:cubicBezTo>
                    <a:cubicBezTo>
                      <a:pt x="1057714" y="2381497"/>
                      <a:pt x="499973" y="2246000"/>
                      <a:pt x="0" y="2352311"/>
                    </a:cubicBezTo>
                    <a:cubicBezTo>
                      <a:pt x="-53675" y="2061482"/>
                      <a:pt x="180987" y="1983801"/>
                      <a:pt x="0" y="1638776"/>
                    </a:cubicBezTo>
                    <a:cubicBezTo>
                      <a:pt x="-117006" y="1318795"/>
                      <a:pt x="90297" y="1200940"/>
                      <a:pt x="0" y="925242"/>
                    </a:cubicBezTo>
                    <a:cubicBezTo>
                      <a:pt x="-54434" y="580660"/>
                      <a:pt x="48008" y="473201"/>
                      <a:pt x="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9348373"/>
                          <a:gd name="connsiteY0" fmla="*/ 0 h 2721642"/>
                          <a:gd name="connsiteX1" fmla="*/ 1277612 w 9348373"/>
                          <a:gd name="connsiteY1" fmla="*/ 0 h 2721642"/>
                          <a:gd name="connsiteX2" fmla="*/ 3022639 w 9348373"/>
                          <a:gd name="connsiteY2" fmla="*/ 0 h 2721642"/>
                          <a:gd name="connsiteX3" fmla="*/ 4393735 w 9348373"/>
                          <a:gd name="connsiteY3" fmla="*/ 0 h 2721642"/>
                          <a:gd name="connsiteX4" fmla="*/ 5764829 w 9348373"/>
                          <a:gd name="connsiteY4" fmla="*/ 0 h 2721642"/>
                          <a:gd name="connsiteX5" fmla="*/ 7042439 w 9348373"/>
                          <a:gd name="connsiteY5" fmla="*/ 0 h 2721642"/>
                          <a:gd name="connsiteX6" fmla="*/ 9348373 w 9348373"/>
                          <a:gd name="connsiteY6" fmla="*/ 0 h 2721642"/>
                          <a:gd name="connsiteX7" fmla="*/ 9348373 w 9348373"/>
                          <a:gd name="connsiteY7" fmla="*/ 934430 h 2721642"/>
                          <a:gd name="connsiteX8" fmla="*/ 9348373 w 9348373"/>
                          <a:gd name="connsiteY8" fmla="*/ 1896076 h 2721642"/>
                          <a:gd name="connsiteX9" fmla="*/ 9348373 w 9348373"/>
                          <a:gd name="connsiteY9" fmla="*/ 2721641 h 2721642"/>
                          <a:gd name="connsiteX10" fmla="*/ 7790310 w 9348373"/>
                          <a:gd name="connsiteY10" fmla="*/ 2721641 h 2721642"/>
                          <a:gd name="connsiteX11" fmla="*/ 6512698 w 9348373"/>
                          <a:gd name="connsiteY11" fmla="*/ 2721641 h 2721642"/>
                          <a:gd name="connsiteX12" fmla="*/ 4767670 w 9348373"/>
                          <a:gd name="connsiteY12" fmla="*/ 2721641 h 2721642"/>
                          <a:gd name="connsiteX13" fmla="*/ 3209607 w 9348373"/>
                          <a:gd name="connsiteY13" fmla="*/ 2721641 h 2721642"/>
                          <a:gd name="connsiteX14" fmla="*/ 1745029 w 9348373"/>
                          <a:gd name="connsiteY14" fmla="*/ 2721641 h 2721642"/>
                          <a:gd name="connsiteX15" fmla="*/ 0 w 9348373"/>
                          <a:gd name="connsiteY15" fmla="*/ 2721641 h 2721642"/>
                          <a:gd name="connsiteX16" fmla="*/ 0 w 9348373"/>
                          <a:gd name="connsiteY16" fmla="*/ 1896076 h 2721642"/>
                          <a:gd name="connsiteX17" fmla="*/ 0 w 9348373"/>
                          <a:gd name="connsiteY17" fmla="*/ 1070512 h 2721642"/>
                          <a:gd name="connsiteX18" fmla="*/ 0 w 9348373"/>
                          <a:gd name="connsiteY18" fmla="*/ 0 h 2721642"/>
                          <a:gd name="connsiteX0" fmla="*/ 0 w 9348373"/>
                          <a:gd name="connsiteY0" fmla="*/ 0 h 2721642"/>
                          <a:gd name="connsiteX1" fmla="*/ 1371092 w 9348373"/>
                          <a:gd name="connsiteY1" fmla="*/ 0 h 2721642"/>
                          <a:gd name="connsiteX2" fmla="*/ 3022639 w 9348373"/>
                          <a:gd name="connsiteY2" fmla="*/ 0 h 2721642"/>
                          <a:gd name="connsiteX3" fmla="*/ 4674185 w 9348373"/>
                          <a:gd name="connsiteY3" fmla="*/ 0 h 2721642"/>
                          <a:gd name="connsiteX4" fmla="*/ 6138764 w 9348373"/>
                          <a:gd name="connsiteY4" fmla="*/ 0 h 2721642"/>
                          <a:gd name="connsiteX5" fmla="*/ 7883794 w 9348373"/>
                          <a:gd name="connsiteY5" fmla="*/ 0 h 2721642"/>
                          <a:gd name="connsiteX6" fmla="*/ 9348373 w 9348373"/>
                          <a:gd name="connsiteY6" fmla="*/ 0 h 2721642"/>
                          <a:gd name="connsiteX7" fmla="*/ 9348373 w 9348373"/>
                          <a:gd name="connsiteY7" fmla="*/ 961645 h 2721642"/>
                          <a:gd name="connsiteX8" fmla="*/ 9348373 w 9348373"/>
                          <a:gd name="connsiteY8" fmla="*/ 1814427 h 2721642"/>
                          <a:gd name="connsiteX9" fmla="*/ 9348373 w 9348373"/>
                          <a:gd name="connsiteY9" fmla="*/ 2721641 h 2721642"/>
                          <a:gd name="connsiteX10" fmla="*/ 7790310 w 9348373"/>
                          <a:gd name="connsiteY10" fmla="*/ 2721641 h 2721642"/>
                          <a:gd name="connsiteX11" fmla="*/ 6232248 w 9348373"/>
                          <a:gd name="connsiteY11" fmla="*/ 2721641 h 2721642"/>
                          <a:gd name="connsiteX12" fmla="*/ 4954636 w 9348373"/>
                          <a:gd name="connsiteY12" fmla="*/ 2721641 h 2721642"/>
                          <a:gd name="connsiteX13" fmla="*/ 3490057 w 9348373"/>
                          <a:gd name="connsiteY13" fmla="*/ 2721641 h 2721642"/>
                          <a:gd name="connsiteX14" fmla="*/ 1838511 w 9348373"/>
                          <a:gd name="connsiteY14" fmla="*/ 2721641 h 2721642"/>
                          <a:gd name="connsiteX15" fmla="*/ 0 w 9348373"/>
                          <a:gd name="connsiteY15" fmla="*/ 2721641 h 2721642"/>
                          <a:gd name="connsiteX16" fmla="*/ 0 w 9348373"/>
                          <a:gd name="connsiteY16" fmla="*/ 1787210 h 2721642"/>
                          <a:gd name="connsiteX17" fmla="*/ 0 w 9348373"/>
                          <a:gd name="connsiteY17" fmla="*/ 879995 h 2721642"/>
                          <a:gd name="connsiteX18" fmla="*/ 0 w 9348373"/>
                          <a:gd name="connsiteY18" fmla="*/ 0 h 2721642"/>
                          <a:gd name="connsiteX0" fmla="*/ 0 w 9348373"/>
                          <a:gd name="connsiteY0" fmla="*/ 0 h 2721642"/>
                          <a:gd name="connsiteX1" fmla="*/ 1277612 w 9348373"/>
                          <a:gd name="connsiteY1" fmla="*/ 0 h 2721642"/>
                          <a:gd name="connsiteX2" fmla="*/ 3022639 w 9348373"/>
                          <a:gd name="connsiteY2" fmla="*/ 0 h 2721642"/>
                          <a:gd name="connsiteX3" fmla="*/ 4393735 w 9348373"/>
                          <a:gd name="connsiteY3" fmla="*/ 0 h 2721642"/>
                          <a:gd name="connsiteX4" fmla="*/ 5764829 w 9348373"/>
                          <a:gd name="connsiteY4" fmla="*/ 0 h 2721642"/>
                          <a:gd name="connsiteX5" fmla="*/ 7042439 w 9348373"/>
                          <a:gd name="connsiteY5" fmla="*/ 0 h 2721642"/>
                          <a:gd name="connsiteX6" fmla="*/ 9348373 w 9348373"/>
                          <a:gd name="connsiteY6" fmla="*/ 0 h 2721642"/>
                          <a:gd name="connsiteX7" fmla="*/ 9348373 w 9348373"/>
                          <a:gd name="connsiteY7" fmla="*/ 934430 h 2721642"/>
                          <a:gd name="connsiteX8" fmla="*/ 9348373 w 9348373"/>
                          <a:gd name="connsiteY8" fmla="*/ 1896076 h 2721642"/>
                          <a:gd name="connsiteX9" fmla="*/ 9348373 w 9348373"/>
                          <a:gd name="connsiteY9" fmla="*/ 2721641 h 2721642"/>
                          <a:gd name="connsiteX10" fmla="*/ 7790310 w 9348373"/>
                          <a:gd name="connsiteY10" fmla="*/ 2721641 h 2721642"/>
                          <a:gd name="connsiteX11" fmla="*/ 6512698 w 9348373"/>
                          <a:gd name="connsiteY11" fmla="*/ 2721641 h 2721642"/>
                          <a:gd name="connsiteX12" fmla="*/ 4767670 w 9348373"/>
                          <a:gd name="connsiteY12" fmla="*/ 2721641 h 2721642"/>
                          <a:gd name="connsiteX13" fmla="*/ 3209607 w 9348373"/>
                          <a:gd name="connsiteY13" fmla="*/ 2721641 h 2721642"/>
                          <a:gd name="connsiteX14" fmla="*/ 1745029 w 9348373"/>
                          <a:gd name="connsiteY14" fmla="*/ 2721641 h 2721642"/>
                          <a:gd name="connsiteX15" fmla="*/ 0 w 9348373"/>
                          <a:gd name="connsiteY15" fmla="*/ 2721641 h 2721642"/>
                          <a:gd name="connsiteX16" fmla="*/ 0 w 9348373"/>
                          <a:gd name="connsiteY16" fmla="*/ 1896076 h 2721642"/>
                          <a:gd name="connsiteX17" fmla="*/ 0 w 9348373"/>
                          <a:gd name="connsiteY17" fmla="*/ 1070512 h 2721642"/>
                          <a:gd name="connsiteX18" fmla="*/ 0 w 9348373"/>
                          <a:gd name="connsiteY18" fmla="*/ 0 h 27216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9348373" h="2721642" fill="none" extrusionOk="0">
                            <a:moveTo>
                              <a:pt x="0" y="0"/>
                            </a:moveTo>
                            <a:cubicBezTo>
                              <a:pt x="430557" y="-176731"/>
                              <a:pt x="647614" y="-45577"/>
                              <a:pt x="1277612" y="0"/>
                            </a:cubicBezTo>
                            <a:cubicBezTo>
                              <a:pt x="1702781" y="-29391"/>
                              <a:pt x="2245609" y="-41777"/>
                              <a:pt x="3022639" y="0"/>
                            </a:cubicBezTo>
                            <a:cubicBezTo>
                              <a:pt x="3837031" y="-105428"/>
                              <a:pt x="3830134" y="173839"/>
                              <a:pt x="4393735" y="0"/>
                            </a:cubicBezTo>
                            <a:cubicBezTo>
                              <a:pt x="5000775" y="33511"/>
                              <a:pt x="5265735" y="43570"/>
                              <a:pt x="5764829" y="0"/>
                            </a:cubicBezTo>
                            <a:cubicBezTo>
                              <a:pt x="6281677" y="-31257"/>
                              <a:pt x="6431218" y="132515"/>
                              <a:pt x="7042439" y="0"/>
                            </a:cubicBezTo>
                            <a:cubicBezTo>
                              <a:pt x="7532272" y="88396"/>
                              <a:pt x="8977158" y="90224"/>
                              <a:pt x="9348373" y="0"/>
                            </a:cubicBezTo>
                            <a:cubicBezTo>
                              <a:pt x="9478623" y="370760"/>
                              <a:pt x="9368780" y="430850"/>
                              <a:pt x="9348373" y="934430"/>
                            </a:cubicBezTo>
                            <a:cubicBezTo>
                              <a:pt x="9439000" y="1326879"/>
                              <a:pt x="9201441" y="1777132"/>
                              <a:pt x="9348373" y="1896076"/>
                            </a:cubicBezTo>
                            <a:cubicBezTo>
                              <a:pt x="9506300" y="2115882"/>
                              <a:pt x="9254182" y="2410454"/>
                              <a:pt x="9348373" y="2721641"/>
                            </a:cubicBezTo>
                            <a:cubicBezTo>
                              <a:pt x="8779618" y="2851826"/>
                              <a:pt x="8002955" y="2628978"/>
                              <a:pt x="7790310" y="2721641"/>
                            </a:cubicBezTo>
                            <a:cubicBezTo>
                              <a:pt x="7281302" y="2699048"/>
                              <a:pt x="6898311" y="2604139"/>
                              <a:pt x="6512698" y="2721641"/>
                            </a:cubicBezTo>
                            <a:cubicBezTo>
                              <a:pt x="6058754" y="2903728"/>
                              <a:pt x="5462401" y="2505834"/>
                              <a:pt x="4767670" y="2721641"/>
                            </a:cubicBezTo>
                            <a:cubicBezTo>
                              <a:pt x="4125423" y="2666996"/>
                              <a:pt x="3822310" y="2728010"/>
                              <a:pt x="3209607" y="2721641"/>
                            </a:cubicBezTo>
                            <a:cubicBezTo>
                              <a:pt x="2585150" y="2814778"/>
                              <a:pt x="2138422" y="2802557"/>
                              <a:pt x="1745029" y="2721641"/>
                            </a:cubicBezTo>
                            <a:cubicBezTo>
                              <a:pt x="1188333" y="2617900"/>
                              <a:pt x="316248" y="2611501"/>
                              <a:pt x="0" y="2721641"/>
                            </a:cubicBezTo>
                            <a:cubicBezTo>
                              <a:pt x="-88236" y="2433065"/>
                              <a:pt x="150402" y="2155251"/>
                              <a:pt x="0" y="1896076"/>
                            </a:cubicBezTo>
                            <a:cubicBezTo>
                              <a:pt x="-124510" y="1471141"/>
                              <a:pt x="152409" y="1424319"/>
                              <a:pt x="0" y="1070512"/>
                            </a:cubicBezTo>
                            <a:cubicBezTo>
                              <a:pt x="-159732" y="799168"/>
                              <a:pt x="89527" y="409156"/>
                              <a:pt x="0" y="0"/>
                            </a:cubicBezTo>
                            <a:close/>
                          </a:path>
                          <a:path w="9348373" h="2721642" stroke="0" extrusionOk="0">
                            <a:moveTo>
                              <a:pt x="0" y="0"/>
                            </a:moveTo>
                            <a:cubicBezTo>
                              <a:pt x="696945" y="-23718"/>
                              <a:pt x="749032" y="82474"/>
                              <a:pt x="1371092" y="0"/>
                            </a:cubicBezTo>
                            <a:cubicBezTo>
                              <a:pt x="2012510" y="-75628"/>
                              <a:pt x="2377858" y="12595"/>
                              <a:pt x="3022639" y="0"/>
                            </a:cubicBezTo>
                            <a:cubicBezTo>
                              <a:pt x="3740255" y="-209983"/>
                              <a:pt x="4013145" y="47286"/>
                              <a:pt x="4674185" y="0"/>
                            </a:cubicBezTo>
                            <a:cubicBezTo>
                              <a:pt x="5338978" y="-36728"/>
                              <a:pt x="5409213" y="44234"/>
                              <a:pt x="6138764" y="0"/>
                            </a:cubicBezTo>
                            <a:cubicBezTo>
                              <a:pt x="6956829" y="-13994"/>
                              <a:pt x="7520312" y="169311"/>
                              <a:pt x="7883794" y="0"/>
                            </a:cubicBezTo>
                            <a:cubicBezTo>
                              <a:pt x="8410122" y="-169274"/>
                              <a:pt x="8635675" y="-22574"/>
                              <a:pt x="9348373" y="0"/>
                            </a:cubicBezTo>
                            <a:cubicBezTo>
                              <a:pt x="9568747" y="422857"/>
                              <a:pt x="9199500" y="627196"/>
                              <a:pt x="9348373" y="961645"/>
                            </a:cubicBezTo>
                            <a:cubicBezTo>
                              <a:pt x="9429364" y="1067780"/>
                              <a:pt x="9202978" y="1290675"/>
                              <a:pt x="9348373" y="1814427"/>
                            </a:cubicBezTo>
                            <a:cubicBezTo>
                              <a:pt x="9497312" y="2266421"/>
                              <a:pt x="9267836" y="2303450"/>
                              <a:pt x="9348373" y="2721641"/>
                            </a:cubicBezTo>
                            <a:cubicBezTo>
                              <a:pt x="8905334" y="2927945"/>
                              <a:pt x="8224349" y="2776418"/>
                              <a:pt x="7790310" y="2721641"/>
                            </a:cubicBezTo>
                            <a:cubicBezTo>
                              <a:pt x="7313806" y="2930649"/>
                              <a:pt x="6950061" y="2654094"/>
                              <a:pt x="6232248" y="2721641"/>
                            </a:cubicBezTo>
                            <a:cubicBezTo>
                              <a:pt x="5483665" y="2775168"/>
                              <a:pt x="5461380" y="2702299"/>
                              <a:pt x="4954636" y="2721641"/>
                            </a:cubicBezTo>
                            <a:cubicBezTo>
                              <a:pt x="4564782" y="2803344"/>
                              <a:pt x="4122856" y="2794016"/>
                              <a:pt x="3490057" y="2721641"/>
                            </a:cubicBezTo>
                            <a:cubicBezTo>
                              <a:pt x="2820087" y="2735455"/>
                              <a:pt x="2594210" y="2712455"/>
                              <a:pt x="1838511" y="2721641"/>
                            </a:cubicBezTo>
                            <a:cubicBezTo>
                              <a:pt x="1008789" y="2842492"/>
                              <a:pt x="375474" y="2584558"/>
                              <a:pt x="0" y="2721641"/>
                            </a:cubicBezTo>
                            <a:cubicBezTo>
                              <a:pt x="-122467" y="2523217"/>
                              <a:pt x="195279" y="2181529"/>
                              <a:pt x="0" y="1787210"/>
                            </a:cubicBezTo>
                            <a:cubicBezTo>
                              <a:pt x="-274238" y="1454345"/>
                              <a:pt x="164406" y="1263012"/>
                              <a:pt x="0" y="879995"/>
                            </a:cubicBezTo>
                            <a:cubicBezTo>
                              <a:pt x="-80562" y="530517"/>
                              <a:pt x="44511" y="285749"/>
                              <a:pt x="0" y="0"/>
                            </a:cubicBezTo>
                            <a:close/>
                          </a:path>
                          <a:path w="9348373" h="2721642" fill="none" stroke="0" extrusionOk="0">
                            <a:moveTo>
                              <a:pt x="0" y="0"/>
                            </a:moveTo>
                            <a:cubicBezTo>
                              <a:pt x="260970" y="119813"/>
                              <a:pt x="656107" y="100464"/>
                              <a:pt x="1277612" y="0"/>
                            </a:cubicBezTo>
                            <a:cubicBezTo>
                              <a:pt x="1850994" y="-69070"/>
                              <a:pt x="2179549" y="55589"/>
                              <a:pt x="3022639" y="0"/>
                            </a:cubicBezTo>
                            <a:cubicBezTo>
                              <a:pt x="3888755" y="-7235"/>
                              <a:pt x="3796783" y="35902"/>
                              <a:pt x="4393735" y="0"/>
                            </a:cubicBezTo>
                            <a:cubicBezTo>
                              <a:pt x="4948066" y="-136940"/>
                              <a:pt x="5260329" y="29660"/>
                              <a:pt x="5764829" y="0"/>
                            </a:cubicBezTo>
                            <a:cubicBezTo>
                              <a:pt x="6330358" y="-35328"/>
                              <a:pt x="6514832" y="127819"/>
                              <a:pt x="7042439" y="0"/>
                            </a:cubicBezTo>
                            <a:cubicBezTo>
                              <a:pt x="7652291" y="-107877"/>
                              <a:pt x="8949448" y="-13078"/>
                              <a:pt x="9348373" y="0"/>
                            </a:cubicBezTo>
                            <a:cubicBezTo>
                              <a:pt x="9454164" y="275919"/>
                              <a:pt x="9287362" y="471713"/>
                              <a:pt x="9348373" y="934430"/>
                            </a:cubicBezTo>
                            <a:cubicBezTo>
                              <a:pt x="9338784" y="1407961"/>
                              <a:pt x="9208073" y="1690794"/>
                              <a:pt x="9348373" y="1896076"/>
                            </a:cubicBezTo>
                            <a:cubicBezTo>
                              <a:pt x="9515919" y="2121196"/>
                              <a:pt x="9243540" y="2345548"/>
                              <a:pt x="9348373" y="2721641"/>
                            </a:cubicBezTo>
                            <a:cubicBezTo>
                              <a:pt x="8905212" y="2714204"/>
                              <a:pt x="8105183" y="2607272"/>
                              <a:pt x="7790310" y="2721641"/>
                            </a:cubicBezTo>
                            <a:cubicBezTo>
                              <a:pt x="7527438" y="2838114"/>
                              <a:pt x="6995822" y="2572777"/>
                              <a:pt x="6512698" y="2721641"/>
                            </a:cubicBezTo>
                            <a:cubicBezTo>
                              <a:pt x="5939683" y="2915484"/>
                              <a:pt x="5516415" y="2840923"/>
                              <a:pt x="4767670" y="2721641"/>
                            </a:cubicBezTo>
                            <a:cubicBezTo>
                              <a:pt x="4053510" y="2783316"/>
                              <a:pt x="3653418" y="2840275"/>
                              <a:pt x="3209607" y="2721641"/>
                            </a:cubicBezTo>
                            <a:cubicBezTo>
                              <a:pt x="2730395" y="2784249"/>
                              <a:pt x="2179678" y="2781940"/>
                              <a:pt x="1745029" y="2721641"/>
                            </a:cubicBezTo>
                            <a:cubicBezTo>
                              <a:pt x="1130089" y="2768378"/>
                              <a:pt x="446714" y="2607507"/>
                              <a:pt x="0" y="2721641"/>
                            </a:cubicBezTo>
                            <a:cubicBezTo>
                              <a:pt x="-21757" y="2435642"/>
                              <a:pt x="223306" y="2330734"/>
                              <a:pt x="0" y="1896076"/>
                            </a:cubicBezTo>
                            <a:cubicBezTo>
                              <a:pt x="-126479" y="1581225"/>
                              <a:pt x="141105" y="1379300"/>
                              <a:pt x="0" y="1070512"/>
                            </a:cubicBezTo>
                            <a:cubicBezTo>
                              <a:pt x="-64981" y="658653"/>
                              <a:pt x="48180" y="513067"/>
                              <a:pt x="0" y="0"/>
                            </a:cubicBezTo>
                            <a:close/>
                          </a:path>
                          <a:path w="9348373" h="2721642" fill="none" stroke="0" extrusionOk="0">
                            <a:moveTo>
                              <a:pt x="0" y="0"/>
                            </a:moveTo>
                            <a:cubicBezTo>
                              <a:pt x="301661" y="-89759"/>
                              <a:pt x="690349" y="24644"/>
                              <a:pt x="1277612" y="0"/>
                            </a:cubicBezTo>
                            <a:cubicBezTo>
                              <a:pt x="1754020" y="-189860"/>
                              <a:pt x="2338384" y="42897"/>
                              <a:pt x="3022639" y="0"/>
                            </a:cubicBezTo>
                            <a:cubicBezTo>
                              <a:pt x="3858552" y="-43304"/>
                              <a:pt x="3808916" y="105391"/>
                              <a:pt x="4393735" y="0"/>
                            </a:cubicBezTo>
                            <a:cubicBezTo>
                              <a:pt x="4945966" y="-77404"/>
                              <a:pt x="5194147" y="-3717"/>
                              <a:pt x="5764829" y="0"/>
                            </a:cubicBezTo>
                            <a:cubicBezTo>
                              <a:pt x="6306103" y="-30267"/>
                              <a:pt x="6447467" y="121832"/>
                              <a:pt x="7042439" y="0"/>
                            </a:cubicBezTo>
                            <a:cubicBezTo>
                              <a:pt x="7639450" y="-69468"/>
                              <a:pt x="8983633" y="68456"/>
                              <a:pt x="9348373" y="0"/>
                            </a:cubicBezTo>
                            <a:cubicBezTo>
                              <a:pt x="9504119" y="346408"/>
                              <a:pt x="9342642" y="406893"/>
                              <a:pt x="9348373" y="934430"/>
                            </a:cubicBezTo>
                            <a:cubicBezTo>
                              <a:pt x="9379199" y="1402834"/>
                              <a:pt x="9194222" y="1729145"/>
                              <a:pt x="9348373" y="1896076"/>
                            </a:cubicBezTo>
                            <a:cubicBezTo>
                              <a:pt x="9512707" y="2126020"/>
                              <a:pt x="9252364" y="2398893"/>
                              <a:pt x="9348373" y="2721641"/>
                            </a:cubicBezTo>
                            <a:cubicBezTo>
                              <a:pt x="8799022" y="2797531"/>
                              <a:pt x="7992120" y="2635905"/>
                              <a:pt x="7790310" y="2721641"/>
                            </a:cubicBezTo>
                            <a:cubicBezTo>
                              <a:pt x="7456106" y="2748749"/>
                              <a:pt x="6957496" y="2590896"/>
                              <a:pt x="6512698" y="2721641"/>
                            </a:cubicBezTo>
                            <a:cubicBezTo>
                              <a:pt x="5945033" y="2933969"/>
                              <a:pt x="5490281" y="2580407"/>
                              <a:pt x="4767670" y="2721641"/>
                            </a:cubicBezTo>
                            <a:cubicBezTo>
                              <a:pt x="4134149" y="2723244"/>
                              <a:pt x="3718191" y="2753062"/>
                              <a:pt x="3209607" y="2721641"/>
                            </a:cubicBezTo>
                            <a:cubicBezTo>
                              <a:pt x="2726467" y="2824660"/>
                              <a:pt x="2161007" y="2826541"/>
                              <a:pt x="1745029" y="2721641"/>
                            </a:cubicBezTo>
                            <a:cubicBezTo>
                              <a:pt x="1100668" y="2705891"/>
                              <a:pt x="446509" y="2597970"/>
                              <a:pt x="0" y="2721641"/>
                            </a:cubicBezTo>
                            <a:cubicBezTo>
                              <a:pt x="-58834" y="2373546"/>
                              <a:pt x="154572" y="2227944"/>
                              <a:pt x="0" y="1896076"/>
                            </a:cubicBezTo>
                            <a:cubicBezTo>
                              <a:pt x="-124409" y="1517192"/>
                              <a:pt x="107017" y="1394216"/>
                              <a:pt x="0" y="1070512"/>
                            </a:cubicBezTo>
                            <a:cubicBezTo>
                              <a:pt x="-50354" y="710463"/>
                              <a:pt x="46425" y="482392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/>
              <p:nvPr/>
            </p:nvSpPr>
            <p:spPr>
              <a:xfrm>
                <a:off x="5216394" y="4471703"/>
                <a:ext cx="5518696" cy="20966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doesn’t contain a prime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does…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is some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s.t.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contains a prime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does not.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avoids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AKS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BF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correctly!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54C8EB5-D1ED-C03C-B5B4-D5752875E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394" y="4471703"/>
                <a:ext cx="5518696" cy="2096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27226A8-E0AC-1A75-A6BA-C3CE2BA3C5B7}"/>
              </a:ext>
            </a:extLst>
          </p:cNvPr>
          <p:cNvSpPr txBox="1"/>
          <p:nvPr/>
        </p:nvSpPr>
        <p:spPr>
          <a:xfrm>
            <a:off x="2061882" y="451888"/>
            <a:ext cx="80682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The algorithm and its correctness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7058F1-5CDC-D4A7-EE99-B0531B456B90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2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CB5-3218-76E6-909A-3AFB8823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144637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3CC"/>
                </a:solidFill>
              </a:rPr>
              <a:t>Towards almost-everywhere bounds on rKt ?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A740B-59BB-10E8-6C2B-46A9690A1128}"/>
              </a:ext>
            </a:extLst>
          </p:cNvPr>
          <p:cNvSpPr txBox="1"/>
          <p:nvPr/>
        </p:nvSpPr>
        <p:spPr>
          <a:xfrm>
            <a:off x="543138" y="3347622"/>
            <a:ext cx="1110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Is the existence of succinct representations for primes a </a:t>
            </a:r>
            <a:r>
              <a:rPr lang="en-US" sz="2800" b="1" i="1" dirty="0">
                <a:solidFill>
                  <a:srgbClr val="C00000"/>
                </a:solidFill>
              </a:rPr>
              <a:t>rare</a:t>
            </a:r>
            <a:r>
              <a:rPr lang="en-US" sz="2800" i="1" dirty="0"/>
              <a:t> phenomenon?</a:t>
            </a:r>
            <a:endParaRPr lang="en-GB" sz="2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344F0-C19F-FB8E-C0E9-BCE449CAB3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41" y="4446525"/>
            <a:ext cx="9082454" cy="24777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37CA54-83A1-E331-8E65-B9290BE7E78C}"/>
              </a:ext>
            </a:extLst>
          </p:cNvPr>
          <p:cNvCxnSpPr>
            <a:cxnSpLocks/>
          </p:cNvCxnSpPr>
          <p:nvPr/>
        </p:nvCxnSpPr>
        <p:spPr>
          <a:xfrm>
            <a:off x="2789925" y="4779189"/>
            <a:ext cx="19167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C3084B-5F0B-CA12-272C-EFA2972F8AEA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6942-7E4F-443F-AC00-5A2E2928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0" y="305697"/>
            <a:ext cx="10566400" cy="13411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Coding Theorems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A821C-ED2D-6286-FF52-963B8CE6A7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77" y="2023310"/>
            <a:ext cx="3743946" cy="6463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D95513-D7A1-62E9-5C2D-70B38CB4596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465" y="2041103"/>
            <a:ext cx="3442570" cy="657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3CB78-C838-E8F5-21BF-621341310D0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91" y="2239136"/>
            <a:ext cx="866312" cy="315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18FB-8F2C-0557-4788-447497B037E0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33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E6C204-0A20-9BA5-5754-0B55729F6F07}"/>
              </a:ext>
            </a:extLst>
          </p:cNvPr>
          <p:cNvSpPr txBox="1"/>
          <p:nvPr/>
        </p:nvSpPr>
        <p:spPr>
          <a:xfrm>
            <a:off x="250508" y="3143611"/>
            <a:ext cx="11452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33CC"/>
                </a:solidFill>
              </a:rPr>
              <a:t>Known to hold for Kolmogorov Complexity. Existence of a feasible version? </a:t>
            </a:r>
            <a:endParaRPr lang="en-GB" sz="2600" dirty="0">
              <a:solidFill>
                <a:srgbClr val="0033CC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AE56B1-F4BA-E123-3131-92B9CCDC392C}"/>
              </a:ext>
            </a:extLst>
          </p:cNvPr>
          <p:cNvGrpSpPr/>
          <p:nvPr/>
        </p:nvGrpSpPr>
        <p:grpSpPr>
          <a:xfrm>
            <a:off x="1016684" y="4051267"/>
            <a:ext cx="9919856" cy="1934927"/>
            <a:chOff x="1016684" y="4051267"/>
            <a:chExt cx="9919856" cy="19349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3C4145-4025-C334-8970-134A625F473A}"/>
                </a:ext>
              </a:extLst>
            </p:cNvPr>
            <p:cNvSpPr/>
            <p:nvPr/>
          </p:nvSpPr>
          <p:spPr>
            <a:xfrm>
              <a:off x="1016684" y="4051267"/>
              <a:ext cx="9919856" cy="1934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AD2A02-F003-32C9-CDE8-3356096C3800}"/>
                </a:ext>
              </a:extLst>
            </p:cNvPr>
            <p:cNvSpPr txBox="1"/>
            <p:nvPr/>
          </p:nvSpPr>
          <p:spPr>
            <a:xfrm>
              <a:off x="1303016" y="4199049"/>
              <a:ext cx="32696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[Lu-Oliveira 2021]</a:t>
              </a:r>
              <a:endParaRPr lang="en-GB" sz="22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4A77004-ACEF-6373-A22F-FC5F98400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03016" y="4670314"/>
              <a:ext cx="9221825" cy="49089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CED806-B6C9-405E-37A1-B93CC0E18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7092" y="5181026"/>
              <a:ext cx="4016520" cy="660661"/>
            </a:xfrm>
            <a:prstGeom prst="rect">
              <a:avLst/>
            </a:prstGeom>
          </p:spPr>
        </p:pic>
      </p:grpSp>
      <p:pic>
        <p:nvPicPr>
          <p:cNvPr id="22" name="Picture 4 1">
            <a:extLst>
              <a:ext uri="{FF2B5EF4-FFF2-40B4-BE49-F238E27FC236}">
                <a16:creationId xmlns:a16="http://schemas.microsoft.com/office/drawing/2014/main" id="{EEF7F843-230B-5C94-0D68-DA49F9A1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5" y="304211"/>
            <a:ext cx="1332042" cy="19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6942-7E4F-443F-AC00-5A2E2928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0" y="305697"/>
            <a:ext cx="10566400" cy="13411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Primes</a:t>
            </a:r>
            <a:endParaRPr lang="en-GB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DAA56-2880-9C46-9B34-C0583B190F42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34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B2720-9574-D91D-4A59-381CC64AB21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1" y="3476688"/>
            <a:ext cx="10123017" cy="628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6AE2E7-EE2A-BC32-E606-633C40B71D93}"/>
              </a:ext>
            </a:extLst>
          </p:cNvPr>
          <p:cNvSpPr txBox="1"/>
          <p:nvPr/>
        </p:nvSpPr>
        <p:spPr>
          <a:xfrm>
            <a:off x="715904" y="2196107"/>
            <a:ext cx="1024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By the </a:t>
            </a:r>
            <a:r>
              <a:rPr lang="en-US" sz="2400" b="1" dirty="0">
                <a:solidFill>
                  <a:srgbClr val="FF0000"/>
                </a:solidFill>
              </a:rPr>
              <a:t>Coding Theorem for rKt</a:t>
            </a:r>
            <a:r>
              <a:rPr lang="en-US" sz="2400" dirty="0"/>
              <a:t>, almost-everywhere bounds for primes reduces to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49795-B229-9A1A-B9D2-DC07A15DD88B}"/>
              </a:ext>
            </a:extLst>
          </p:cNvPr>
          <p:cNvSpPr txBox="1"/>
          <p:nvPr/>
        </p:nvSpPr>
        <p:spPr>
          <a:xfrm>
            <a:off x="461039" y="4801666"/>
            <a:ext cx="10985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a significant relaxation of the Polymath problem of deterministically generating primes.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8816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6942-7E4F-443F-AC00-5A2E2928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76" y="296461"/>
            <a:ext cx="10566400" cy="134112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3F16-3BC4-4F0E-9537-98A98C544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950" y="5631411"/>
            <a:ext cx="9972874" cy="5431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Make the result work on </a:t>
            </a: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input lengths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0" indent="0">
              <a:buNone/>
            </a:pPr>
            <a:r>
              <a:rPr lang="en-GB" dirty="0"/>
              <a:t>	 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DAA56-2880-9C46-9B34-C0583B190F42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35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3ED2F2-7143-24F1-755F-DCD115F70D03}"/>
                  </a:ext>
                </a:extLst>
              </p:cNvPr>
              <p:cNvSpPr txBox="1"/>
              <p:nvPr/>
            </p:nvSpPr>
            <p:spPr>
              <a:xfrm>
                <a:off x="818950" y="2000935"/>
                <a:ext cx="10461625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 problem: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 property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construct a length-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object satisfying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3ED2F2-7143-24F1-755F-DCD115F70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50" y="2000935"/>
                <a:ext cx="10461625" cy="954107"/>
              </a:xfrm>
              <a:prstGeom prst="rect">
                <a:avLst/>
              </a:prstGeom>
              <a:blipFill>
                <a:blip r:embed="rId2"/>
                <a:stretch>
                  <a:fillRect l="-1166"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E20BB5-FE3B-70A7-A503-B9E59D3638BD}"/>
                  </a:ext>
                </a:extLst>
              </p:cNvPr>
              <p:cNvSpPr txBox="1"/>
              <p:nvPr/>
            </p:nvSpPr>
            <p:spPr>
              <a:xfrm>
                <a:off x="818950" y="3429000"/>
                <a:ext cx="1065867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Result: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𝑸</m:t>
                    </m:r>
                    <m:r>
                      <a:rPr lang="en-US" altLang="zh-CN" sz="2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is in P 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dense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problem can be solved in pseudodeterministic polynomial time infinitely often.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E20BB5-FE3B-70A7-A503-B9E59D363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50" y="3429000"/>
                <a:ext cx="10658674" cy="954107"/>
              </a:xfrm>
              <a:prstGeom prst="rect">
                <a:avLst/>
              </a:prstGeom>
              <a:blipFill>
                <a:blip r:embed="rId3"/>
                <a:stretch>
                  <a:fillRect l="-1144" t="-7051" r="-1944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D0C717-1D22-5751-D090-B9A1582E1135}"/>
              </a:ext>
            </a:extLst>
          </p:cNvPr>
          <p:cNvSpPr txBox="1"/>
          <p:nvPr/>
        </p:nvSpPr>
        <p:spPr>
          <a:xfrm>
            <a:off x="818950" y="4580066"/>
            <a:ext cx="10658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Corollary: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Infinitely many strings in </a:t>
            </a:r>
            <a:r>
              <a:rPr lang="en-US" altLang="zh-CN" sz="2800" b="1" i="1" dirty="0"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Q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 of rKt complexity O(log </a:t>
            </a:r>
            <a:r>
              <a:rPr lang="en-US" altLang="zh-CN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19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8E45-3513-4674-410C-A8EA9202A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Thank You</a:t>
            </a:r>
            <a:endParaRPr lang="en-GB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3619FC-661A-4B8B-98AA-4BF8F678547A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36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07706-3A2D-B2C4-1628-D40CC20D1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412" y="3429000"/>
            <a:ext cx="6521176" cy="250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90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8613-A7D1-4CFC-A6CC-6E7D5125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the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D0B3A-402B-49A0-8175-1B9AD5024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28" y="1758930"/>
            <a:ext cx="10871200" cy="432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Best known algorithm is due to </a:t>
            </a:r>
            <a:r>
              <a:rPr lang="en-GB" b="1" dirty="0">
                <a:latin typeface="Calibri" panose="020F0502020204030204" pitchFamily="34" charset="0"/>
              </a:rPr>
              <a:t>[Lagarias-Odlyzko’87]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[LO87]</a:t>
            </a:r>
            <a:r>
              <a:rPr lang="en-GB" dirty="0"/>
              <a:t> employs techniques from analytic number theory to approx. count primes in an interval [</a:t>
            </a:r>
            <a:r>
              <a:rPr lang="en-GB" dirty="0" err="1"/>
              <a:t>a,b</a:t>
            </a:r>
            <a:r>
              <a:rPr lang="en-GB" dirty="0"/>
              <a:t>]. It has running time guarantee </a:t>
            </a:r>
            <a:r>
              <a:rPr lang="en-GB" dirty="0">
                <a:solidFill>
                  <a:srgbClr val="FF0000"/>
                </a:solidFill>
              </a:rPr>
              <a:t>2</a:t>
            </a:r>
            <a:r>
              <a:rPr lang="en-GB" baseline="30000" dirty="0">
                <a:solidFill>
                  <a:srgbClr val="FF0000"/>
                </a:solidFill>
              </a:rPr>
              <a:t>n/2</a:t>
            </a:r>
            <a:r>
              <a:rPr lang="en-GB" baseline="30000" dirty="0"/>
              <a:t>+o(n)</a:t>
            </a:r>
            <a:r>
              <a:rPr lang="en-GB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5CF95-9A8A-E228-5381-FD80B6F1142C}"/>
              </a:ext>
            </a:extLst>
          </p:cNvPr>
          <p:cNvSpPr txBox="1"/>
          <p:nvPr/>
        </p:nvSpPr>
        <p:spPr>
          <a:xfrm>
            <a:off x="754528" y="4222355"/>
            <a:ext cx="244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Idea: 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5DC02-353E-58D4-8207-A6E3AE09817E}"/>
              </a:ext>
            </a:extLst>
          </p:cNvPr>
          <p:cNvSpPr txBox="1"/>
          <p:nvPr/>
        </p:nvSpPr>
        <p:spPr>
          <a:xfrm>
            <a:off x="4501775" y="3860167"/>
            <a:ext cx="2689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[2</a:t>
            </a:r>
            <a:r>
              <a:rPr lang="en-US" sz="2800" baseline="30000" dirty="0">
                <a:solidFill>
                  <a:srgbClr val="FF0000"/>
                </a:solidFill>
              </a:rPr>
              <a:t>n</a:t>
            </a:r>
            <a:r>
              <a:rPr lang="en-US" sz="2800" baseline="30000" dirty="0"/>
              <a:t>-1  </a:t>
            </a:r>
            <a:r>
              <a:rPr lang="en-US" sz="2800" dirty="0"/>
              <a:t>, 2</a:t>
            </a:r>
            <a:r>
              <a:rPr lang="en-US" sz="2800" baseline="30000" dirty="0">
                <a:solidFill>
                  <a:srgbClr val="FF0000"/>
                </a:solidFill>
              </a:rPr>
              <a:t>n</a:t>
            </a:r>
            <a:r>
              <a:rPr lang="en-US" sz="2800" dirty="0"/>
              <a:t> - 1] </a:t>
            </a:r>
            <a:endParaRPr lang="en-GB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78CCE-79F9-B647-5CEC-5740492537F5}"/>
              </a:ext>
            </a:extLst>
          </p:cNvPr>
          <p:cNvSpPr/>
          <p:nvPr/>
        </p:nvSpPr>
        <p:spPr>
          <a:xfrm>
            <a:off x="2913529" y="4400962"/>
            <a:ext cx="2796989" cy="2241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24432-1A10-F119-601F-5A9299049E8F}"/>
              </a:ext>
            </a:extLst>
          </p:cNvPr>
          <p:cNvSpPr/>
          <p:nvPr/>
        </p:nvSpPr>
        <p:spPr>
          <a:xfrm>
            <a:off x="5792693" y="4400962"/>
            <a:ext cx="2796989" cy="2241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F2B47-7D9C-99E4-5CB5-33DE467129F8}"/>
              </a:ext>
            </a:extLst>
          </p:cNvPr>
          <p:cNvSpPr/>
          <p:nvPr/>
        </p:nvSpPr>
        <p:spPr>
          <a:xfrm>
            <a:off x="2913530" y="4866070"/>
            <a:ext cx="1344706" cy="2241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C7BBDF-30ED-0E2A-9A8E-643B1F5C80BB}"/>
              </a:ext>
            </a:extLst>
          </p:cNvPr>
          <p:cNvSpPr/>
          <p:nvPr/>
        </p:nvSpPr>
        <p:spPr>
          <a:xfrm>
            <a:off x="4365812" y="4866070"/>
            <a:ext cx="1344706" cy="2241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C9E2C7-90B3-9DBB-0A4D-11DB83362BA0}"/>
              </a:ext>
            </a:extLst>
          </p:cNvPr>
          <p:cNvSpPr/>
          <p:nvPr/>
        </p:nvSpPr>
        <p:spPr>
          <a:xfrm>
            <a:off x="5029200" y="5471348"/>
            <a:ext cx="681317" cy="2241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82F046-E12A-53D0-8D7B-062BB5816430}"/>
              </a:ext>
            </a:extLst>
          </p:cNvPr>
          <p:cNvSpPr txBox="1"/>
          <p:nvPr/>
        </p:nvSpPr>
        <p:spPr>
          <a:xfrm>
            <a:off x="4823759" y="5763708"/>
            <a:ext cx="11698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2</a:t>
            </a:r>
            <a:r>
              <a:rPr lang="en-US" sz="3000" baseline="30000" dirty="0">
                <a:solidFill>
                  <a:srgbClr val="FF0000"/>
                </a:solidFill>
              </a:rPr>
              <a:t>n/2</a:t>
            </a:r>
            <a:endParaRPr lang="en-GB" sz="3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D8A2F-A1C4-6926-7200-47433ECA14C2}"/>
              </a:ext>
            </a:extLst>
          </p:cNvPr>
          <p:cNvSpPr txBox="1"/>
          <p:nvPr/>
        </p:nvSpPr>
        <p:spPr>
          <a:xfrm>
            <a:off x="8977778" y="4036854"/>
            <a:ext cx="2259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Approx. # primes in each interval in time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6D6C0-420E-71E6-3BAA-FE1158C40546}"/>
              </a:ext>
            </a:extLst>
          </p:cNvPr>
          <p:cNvSpPr txBox="1"/>
          <p:nvPr/>
        </p:nvSpPr>
        <p:spPr>
          <a:xfrm>
            <a:off x="9543301" y="5193651"/>
            <a:ext cx="11698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2</a:t>
            </a:r>
            <a:r>
              <a:rPr lang="en-US" sz="3000" baseline="30000" dirty="0">
                <a:solidFill>
                  <a:srgbClr val="FF0000"/>
                </a:solidFill>
              </a:rPr>
              <a:t>n/2</a:t>
            </a:r>
            <a:endParaRPr lang="en-GB" sz="3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F3CACE-11B1-026A-8546-D8FB52E96BA8}"/>
              </a:ext>
            </a:extLst>
          </p:cNvPr>
          <p:cNvSpPr txBox="1"/>
          <p:nvPr/>
        </p:nvSpPr>
        <p:spPr>
          <a:xfrm rot="5400000">
            <a:off x="4114132" y="5088557"/>
            <a:ext cx="71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875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0BECCB54-E24E-01E2-D2A0-543650154AE9}"/>
              </a:ext>
            </a:extLst>
          </p:cNvPr>
          <p:cNvSpPr/>
          <p:nvPr/>
        </p:nvSpPr>
        <p:spPr>
          <a:xfrm>
            <a:off x="1532625" y="1021428"/>
            <a:ext cx="1254089" cy="1254089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957DA3B-D3AA-E82C-1DFF-4FD3007171E8}"/>
              </a:ext>
            </a:extLst>
          </p:cNvPr>
          <p:cNvGrpSpPr/>
          <p:nvPr/>
        </p:nvGrpSpPr>
        <p:grpSpPr>
          <a:xfrm>
            <a:off x="301682" y="2578338"/>
            <a:ext cx="5221070" cy="2294579"/>
            <a:chOff x="657042" y="1754059"/>
            <a:chExt cx="5221070" cy="229457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F330740-AAB2-CAFF-D42D-9EEE8BFADBBF}"/>
                </a:ext>
              </a:extLst>
            </p:cNvPr>
            <p:cNvSpPr/>
            <p:nvPr/>
          </p:nvSpPr>
          <p:spPr>
            <a:xfrm>
              <a:off x="1221662" y="2218735"/>
              <a:ext cx="4656450" cy="18182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7B56E5F-5066-7A40-A551-2C3EF44DA8B5}"/>
                    </a:ext>
                  </a:extLst>
                </p:cNvPr>
                <p:cNvSpPr txBox="1"/>
                <p:nvPr/>
              </p:nvSpPr>
              <p:spPr>
                <a:xfrm>
                  <a:off x="1436187" y="2276116"/>
                  <a:ext cx="431209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Uniform circuit of depth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width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a14:m>
                  <a:endPara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that computes a function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{1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}→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A7B56E5F-5066-7A40-A551-2C3EF44DA8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187" y="2276116"/>
                  <a:ext cx="4312096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130" t="-5660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左大括号 87">
              <a:extLst>
                <a:ext uri="{FF2B5EF4-FFF2-40B4-BE49-F238E27FC236}">
                  <a16:creationId xmlns:a16="http://schemas.microsoft.com/office/drawing/2014/main" id="{580DCB2B-AAC9-6610-003A-3D5907ECCE43}"/>
                </a:ext>
              </a:extLst>
            </p:cNvPr>
            <p:cNvSpPr/>
            <p:nvPr/>
          </p:nvSpPr>
          <p:spPr>
            <a:xfrm>
              <a:off x="993290" y="2230349"/>
              <a:ext cx="226343" cy="1818289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左大括号 88">
              <a:extLst>
                <a:ext uri="{FF2B5EF4-FFF2-40B4-BE49-F238E27FC236}">
                  <a16:creationId xmlns:a16="http://schemas.microsoft.com/office/drawing/2014/main" id="{28181D07-AF71-B5EC-E6E5-913A150E3D31}"/>
                </a:ext>
              </a:extLst>
            </p:cNvPr>
            <p:cNvSpPr/>
            <p:nvPr/>
          </p:nvSpPr>
          <p:spPr>
            <a:xfrm rot="5400000">
              <a:off x="3459285" y="-200572"/>
              <a:ext cx="177143" cy="4656450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/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zh-CN" altLang="en-US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文本框 89">
                  <a:extLst>
                    <a:ext uri="{FF2B5EF4-FFF2-40B4-BE49-F238E27FC236}">
                      <a16:creationId xmlns:a16="http://schemas.microsoft.com/office/drawing/2014/main" id="{FD298896-AF53-CDC4-3D22-8C14956C0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2" y="2943213"/>
                  <a:ext cx="38790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/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91" name="文本框 90">
                  <a:extLst>
                    <a:ext uri="{FF2B5EF4-FFF2-40B4-BE49-F238E27FC236}">
                      <a16:creationId xmlns:a16="http://schemas.microsoft.com/office/drawing/2014/main" id="{B8EC00C5-8496-B556-B39D-9F299F83D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226" y="1754059"/>
                  <a:ext cx="102926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椭圆 42">
            <a:extLst>
              <a:ext uri="{FF2B5EF4-FFF2-40B4-BE49-F238E27FC236}">
                <a16:creationId xmlns:a16="http://schemas.microsoft.com/office/drawing/2014/main" id="{377DC232-0446-275A-43BC-F8E8EC3C3504}"/>
              </a:ext>
            </a:extLst>
          </p:cNvPr>
          <p:cNvSpPr/>
          <p:nvPr/>
        </p:nvSpPr>
        <p:spPr>
          <a:xfrm>
            <a:off x="4498207" y="3921251"/>
            <a:ext cx="291662" cy="29166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DE1ABEB0-A646-FE6E-D522-C3E10597C0B8}"/>
              </a:ext>
            </a:extLst>
          </p:cNvPr>
          <p:cNvSpPr/>
          <p:nvPr/>
        </p:nvSpPr>
        <p:spPr>
          <a:xfrm rot="20561963">
            <a:off x="4934364" y="3704965"/>
            <a:ext cx="1034022" cy="30822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D872D8B2-7AF7-8818-C7D3-D9F5DC9951B8}"/>
              </a:ext>
            </a:extLst>
          </p:cNvPr>
          <p:cNvGrpSpPr/>
          <p:nvPr/>
        </p:nvGrpSpPr>
        <p:grpSpPr>
          <a:xfrm>
            <a:off x="6112881" y="2748859"/>
            <a:ext cx="1439917" cy="1439917"/>
            <a:chOff x="6608864" y="1862263"/>
            <a:chExt cx="1439917" cy="1439917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725CE8B-229F-414C-233E-FB0182F86B16}"/>
                </a:ext>
              </a:extLst>
            </p:cNvPr>
            <p:cNvSpPr/>
            <p:nvPr/>
          </p:nvSpPr>
          <p:spPr>
            <a:xfrm>
              <a:off x="6608864" y="1862263"/>
              <a:ext cx="1439917" cy="1439917"/>
            </a:xfrm>
            <a:prstGeom prst="ellipse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5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5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50000"/>
                  </a:schemeClr>
                </a:gs>
              </a:gsLst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/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∧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80A4CB14-A0C0-3108-83DE-8A832B183C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197" y="2097349"/>
                  <a:ext cx="319253" cy="3192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/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35072BAB-2B54-F362-7113-4B242FF76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944" y="2669827"/>
                  <a:ext cx="319253" cy="31925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/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lIns="5760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31D56D4D-0A26-186C-724E-1196C6C816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25234" y="2669826"/>
                  <a:ext cx="319253" cy="3192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F6A6979B-9472-4837-3F29-EE698FF36E10}"/>
                </a:ext>
              </a:extLst>
            </p:cNvPr>
            <p:cNvCxnSpPr>
              <a:cxnSpLocks/>
              <a:stCxn id="46" idx="0"/>
            </p:cNvCxnSpPr>
            <p:nvPr/>
          </p:nvCxnSpPr>
          <p:spPr>
            <a:xfrm flipV="1">
              <a:off x="7328824" y="1862263"/>
              <a:ext cx="112872" cy="2350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1112CFDC-A1BD-E130-4B45-D44374ACB31B}"/>
                </a:ext>
              </a:extLst>
            </p:cNvPr>
            <p:cNvCxnSpPr>
              <a:stCxn id="46" idx="3"/>
              <a:endCxn id="47" idx="0"/>
            </p:cNvCxnSpPr>
            <p:nvPr/>
          </p:nvCxnSpPr>
          <p:spPr>
            <a:xfrm flipH="1">
              <a:off x="7009571" y="2369848"/>
              <a:ext cx="206380" cy="29997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826A5FB3-92B0-87C7-A86B-E6312BDEA137}"/>
                </a:ext>
              </a:extLst>
            </p:cNvPr>
            <p:cNvCxnSpPr>
              <a:stCxn id="46" idx="5"/>
              <a:endCxn id="48" idx="0"/>
            </p:cNvCxnSpPr>
            <p:nvPr/>
          </p:nvCxnSpPr>
          <p:spPr>
            <a:xfrm>
              <a:off x="7441696" y="2369848"/>
              <a:ext cx="243165" cy="29997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447EC5DF-2EDE-7BE4-AB70-31FD43D74F1F}"/>
                </a:ext>
              </a:extLst>
            </p:cNvPr>
            <p:cNvCxnSpPr>
              <a:cxnSpLocks/>
              <a:stCxn id="47" idx="3"/>
              <a:endCxn id="44" idx="3"/>
            </p:cNvCxnSpPr>
            <p:nvPr/>
          </p:nvCxnSpPr>
          <p:spPr>
            <a:xfrm flipH="1">
              <a:off x="6819735" y="2942326"/>
              <a:ext cx="76963" cy="14898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4BB45BD9-09D3-0AB1-CF0C-19A93EDF0BC9}"/>
                </a:ext>
              </a:extLst>
            </p:cNvPr>
            <p:cNvCxnSpPr>
              <a:cxnSpLocks/>
              <a:stCxn id="47" idx="5"/>
              <a:endCxn id="44" idx="4"/>
            </p:cNvCxnSpPr>
            <p:nvPr/>
          </p:nvCxnSpPr>
          <p:spPr>
            <a:xfrm>
              <a:off x="7122443" y="2942326"/>
              <a:ext cx="206380" cy="3598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BFE6C50C-3015-4605-808C-5AE58625523C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H="1">
              <a:off x="7486885" y="2942325"/>
              <a:ext cx="85103" cy="34304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78C98E03-E906-7FBF-8638-BB611790D320}"/>
                </a:ext>
              </a:extLst>
            </p:cNvPr>
            <p:cNvCxnSpPr>
              <a:cxnSpLocks/>
              <a:stCxn id="48" idx="5"/>
            </p:cNvCxnSpPr>
            <p:nvPr/>
          </p:nvCxnSpPr>
          <p:spPr>
            <a:xfrm>
              <a:off x="7797733" y="2942325"/>
              <a:ext cx="130292" cy="4675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7855CC77-4066-44B4-AFDB-C6E7634BBAB7}"/>
              </a:ext>
            </a:extLst>
          </p:cNvPr>
          <p:cNvGrpSpPr/>
          <p:nvPr/>
        </p:nvGrpSpPr>
        <p:grpSpPr>
          <a:xfrm>
            <a:off x="8044938" y="3799706"/>
            <a:ext cx="3405172" cy="2516921"/>
            <a:chOff x="8339366" y="3718946"/>
            <a:chExt cx="3405172" cy="2516921"/>
          </a:xfrm>
        </p:grpSpPr>
        <p:pic>
          <p:nvPicPr>
            <p:cNvPr id="103" name="Picture 2">
              <a:extLst>
                <a:ext uri="{FF2B5EF4-FFF2-40B4-BE49-F238E27FC236}">
                  <a16:creationId xmlns:a16="http://schemas.microsoft.com/office/drawing/2014/main" id="{A4251968-D523-3731-F43E-46D8DC948D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9474" y="4167003"/>
              <a:ext cx="1638311" cy="112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/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i="1" dirty="0"/>
                </a:p>
              </p:txBody>
            </p:sp>
          </mc:Choice>
          <mc:Fallback xmlns="">
            <p:sp>
              <p:nvSpPr>
                <p:cNvPr id="104" name="立方体 103">
                  <a:extLst>
                    <a:ext uri="{FF2B5EF4-FFF2-40B4-BE49-F238E27FC236}">
                      <a16:creationId xmlns:a16="http://schemas.microsoft.com/office/drawing/2014/main" id="{9C368DB6-0B26-9E9A-13B1-A5977AF021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9708" y="3757378"/>
                  <a:ext cx="599089" cy="599089"/>
                </a:xfrm>
                <a:prstGeom prst="cub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CAD0743B-7B91-4F03-B39A-BEE561760D6C}"/>
                </a:ext>
              </a:extLst>
            </p:cNvPr>
            <p:cNvCxnSpPr>
              <a:cxnSpLocks/>
              <a:endCxn id="104" idx="2"/>
            </p:cNvCxnSpPr>
            <p:nvPr/>
          </p:nvCxnSpPr>
          <p:spPr>
            <a:xfrm flipV="1">
              <a:off x="9989278" y="4131809"/>
              <a:ext cx="430430" cy="3057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43374195-7C50-BB4A-C301-A73E53B32C69}"/>
                    </a:ext>
                  </a:extLst>
                </p:cNvPr>
                <p:cNvSpPr txBox="1"/>
                <p:nvPr/>
              </p:nvSpPr>
              <p:spPr>
                <a:xfrm>
                  <a:off x="8339366" y="5312537"/>
                  <a:ext cx="3405172" cy="923330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For any dense </a:t>
                  </a:r>
                  <a14:m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that avoids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</m:oMath>
                  </a14:m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Recon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computes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zh-CN" altLang="en-US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in randomized time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poly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𝑴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43374195-7C50-BB4A-C301-A73E53B32C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366" y="5312537"/>
                  <a:ext cx="3405172" cy="92333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/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Recon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9109CF5F-D631-9186-4E34-CA8B045FD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5256" y="3718946"/>
                  <a:ext cx="104804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720AF07-0158-89B4-82CA-703E0B9D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9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(ideal) Chen-Tell generator (2021)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9FF8A9-808C-FB47-01D3-B5D7E12DB654}"/>
                  </a:ext>
                </a:extLst>
              </p:cNvPr>
              <p:cNvSpPr txBox="1"/>
              <p:nvPr/>
            </p:nvSpPr>
            <p:spPr>
              <a:xfrm>
                <a:off x="783560" y="1472914"/>
                <a:ext cx="4006309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600" b="0" dirty="0">
                    <a:cs typeface="Arial" panose="020B0604020202020204" pitchFamily="34" charset="0"/>
                  </a:rPr>
                  <a:t>Uniform</a:t>
                </a:r>
                <a:r>
                  <a:rPr lang="en-US" altLang="zh-CN" sz="2600" b="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{1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}→</m:t>
                    </m:r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2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9FF8A9-808C-FB47-01D3-B5D7E12DB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" y="1472914"/>
                <a:ext cx="4006309" cy="492443"/>
              </a:xfrm>
              <a:prstGeom prst="rect">
                <a:avLst/>
              </a:prstGeom>
              <a:blipFill>
                <a:blip r:embed="rId16"/>
                <a:stretch>
                  <a:fillRect l="-2740" t="-1125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C66AA5-C49B-7878-7C1F-ACB140703A1D}"/>
                  </a:ext>
                </a:extLst>
              </p:cNvPr>
              <p:cNvSpPr txBox="1"/>
              <p:nvPr/>
            </p:nvSpPr>
            <p:spPr>
              <a:xfrm>
                <a:off x="751101" y="2006486"/>
                <a:ext cx="500943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(Circuit of depth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zh-CN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width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4C66AA5-C49B-7878-7C1F-ACB140703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01" y="2006486"/>
                <a:ext cx="5009432" cy="430887"/>
              </a:xfrm>
              <a:prstGeom prst="rect">
                <a:avLst/>
              </a:prstGeom>
              <a:blipFill>
                <a:blip r:embed="rId17"/>
                <a:stretch>
                  <a:fillRect l="-1582" t="-8451" b="-29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0E17B4-8F35-D5A9-1A01-702E13B4A71A}"/>
                  </a:ext>
                </a:extLst>
              </p:cNvPr>
              <p:cNvSpPr txBox="1"/>
              <p:nvPr/>
            </p:nvSpPr>
            <p:spPr>
              <a:xfrm>
                <a:off x="783560" y="5205467"/>
                <a:ext cx="731036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Chen-Tell: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For any integer </a:t>
                </a:r>
                <a:r>
                  <a:rPr lang="en-US" altLang="zh-CN" sz="2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:r>
                  <a:rPr lang="en-US" altLang="zh-CN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 T 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&lt; </a:t>
                </a:r>
                <a:r>
                  <a:rPr lang="en-US" altLang="zh-CN" sz="22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:r>
                  <a:rPr lang="en-US" altLang="zh-CN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altLang="zh-CN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HSG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H: {0,1}</a:t>
                </a:r>
                <a:r>
                  <a:rPr lang="en-US" altLang="zh-CN" sz="2200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log T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{0,1}</a:t>
                </a:r>
                <a:r>
                  <a:rPr lang="en-US" altLang="zh-CN" sz="2200" b="1" baseline="300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poly(</a:t>
                </a:r>
                <a:r>
                  <a:rPr lang="en-US" altLang="zh-CN" sz="22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 time.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0E17B4-8F35-D5A9-1A01-702E13B4A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60" y="5205467"/>
                <a:ext cx="7310366" cy="1107996"/>
              </a:xfrm>
              <a:prstGeom prst="rect">
                <a:avLst/>
              </a:prstGeom>
              <a:blipFill>
                <a:blip r:embed="rId18"/>
                <a:stretch>
                  <a:fillRect l="-1084" t="-3297" b="-10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73E6BDB-7285-F0E8-D106-DE006AFB7B7B}"/>
              </a:ext>
            </a:extLst>
          </p:cNvPr>
          <p:cNvGrpSpPr/>
          <p:nvPr/>
        </p:nvGrpSpPr>
        <p:grpSpPr>
          <a:xfrm>
            <a:off x="7822819" y="1185327"/>
            <a:ext cx="3627291" cy="2308544"/>
            <a:chOff x="7822819" y="1185327"/>
            <a:chExt cx="3627291" cy="23085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F9E557-BB2D-DCA5-8414-82645E11979A}"/>
                </a:ext>
              </a:extLst>
            </p:cNvPr>
            <p:cNvSpPr/>
            <p:nvPr/>
          </p:nvSpPr>
          <p:spPr>
            <a:xfrm>
              <a:off x="9412070" y="2679149"/>
              <a:ext cx="932684" cy="3151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4EAD1D8-4B0D-A320-357C-6EDFFDEE3CB0}"/>
                </a:ext>
              </a:extLst>
            </p:cNvPr>
            <p:cNvSpPr/>
            <p:nvPr/>
          </p:nvSpPr>
          <p:spPr>
            <a:xfrm>
              <a:off x="9089398" y="1200126"/>
              <a:ext cx="1597573" cy="3151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C1D17EA0-522C-28C2-89EF-1F07E51C176F}"/>
                </a:ext>
              </a:extLst>
            </p:cNvPr>
            <p:cNvGrpSpPr/>
            <p:nvPr/>
          </p:nvGrpSpPr>
          <p:grpSpPr>
            <a:xfrm>
              <a:off x="7822819" y="1578495"/>
              <a:ext cx="3627291" cy="1915376"/>
              <a:chOff x="755874" y="4337700"/>
              <a:chExt cx="3627291" cy="19153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流程图: 手动操作 93">
                    <a:extLst>
                      <a:ext uri="{FF2B5EF4-FFF2-40B4-BE49-F238E27FC236}">
                        <a16:creationId xmlns:a16="http://schemas.microsoft.com/office/drawing/2014/main" id="{83A4622E-D2F7-E8A9-5FFD-9A2DB6FD6974}"/>
                      </a:ext>
                    </a:extLst>
                  </p:cNvPr>
                  <p:cNvSpPr/>
                  <p:nvPr/>
                </p:nvSpPr>
                <p:spPr>
                  <a:xfrm>
                    <a:off x="2022453" y="4337700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4" name="流程图: 手动操作 93">
                    <a:extLst>
                      <a:ext uri="{FF2B5EF4-FFF2-40B4-BE49-F238E27FC236}">
                        <a16:creationId xmlns:a16="http://schemas.microsoft.com/office/drawing/2014/main" id="{83A4622E-D2F7-E8A9-5FFD-9A2DB6FD697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2453" y="4337700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直接箭头连接符 95">
                <a:extLst>
                  <a:ext uri="{FF2B5EF4-FFF2-40B4-BE49-F238E27FC236}">
                    <a16:creationId xmlns:a16="http://schemas.microsoft.com/office/drawing/2014/main" id="{E09A7B34-10B8-9895-8EF2-F146A0523F48}"/>
                  </a:ext>
                </a:extLst>
              </p:cNvPr>
              <p:cNvCxnSpPr>
                <a:cxnSpLocks/>
                <a:stCxn id="94" idx="1"/>
                <a:endCxn id="98" idx="3"/>
              </p:cNvCxnSpPr>
              <p:nvPr/>
            </p:nvCxnSpPr>
            <p:spPr>
              <a:xfrm flipH="1" flipV="1">
                <a:off x="1812247" y="4844063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文本框 96">
                    <a:extLst>
                      <a:ext uri="{FF2B5EF4-FFF2-40B4-BE49-F238E27FC236}">
                        <a16:creationId xmlns:a16="http://schemas.microsoft.com/office/drawing/2014/main" id="{4D2E08DE-A492-F09F-D6B6-10184E6B6506}"/>
                      </a:ext>
                    </a:extLst>
                  </p:cNvPr>
                  <p:cNvSpPr txBox="1"/>
                  <p:nvPr/>
                </p:nvSpPr>
                <p:spPr>
                  <a:xfrm>
                    <a:off x="838201" y="5876113"/>
                    <a:ext cx="3544964" cy="376963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oMath>
                    </a14:m>
                    <a:r>
                      <a:rPr lang="zh-CN" alt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altLang="zh-CN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is HSG</a:t>
                    </a:r>
                  </a:p>
                </p:txBody>
              </p:sp>
            </mc:Choice>
            <mc:Fallback xmlns="">
              <p:sp>
                <p:nvSpPr>
                  <p:cNvPr id="97" name="文本框 96">
                    <a:extLst>
                      <a:ext uri="{FF2B5EF4-FFF2-40B4-BE49-F238E27FC236}">
                        <a16:creationId xmlns:a16="http://schemas.microsoft.com/office/drawing/2014/main" id="{4D2E08DE-A492-F09F-D6B6-10184E6B65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1" y="5876113"/>
                    <a:ext cx="3544964" cy="37696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矩形 97">
                    <a:extLst>
                      <a:ext uri="{FF2B5EF4-FFF2-40B4-BE49-F238E27FC236}">
                        <a16:creationId xmlns:a16="http://schemas.microsoft.com/office/drawing/2014/main" id="{6FA76845-9A23-83E6-50F4-A34C1CBE30A3}"/>
                      </a:ext>
                    </a:extLst>
                  </p:cNvPr>
                  <p:cNvSpPr/>
                  <p:nvPr/>
                </p:nvSpPr>
                <p:spPr>
                  <a:xfrm>
                    <a:off x="755874" y="4662677"/>
                    <a:ext cx="1056373" cy="362772"/>
                  </a:xfrm>
                  <a:prstGeom prst="rect">
                    <a:avLst/>
                  </a:prstGeom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98" name="矩形 97">
                    <a:extLst>
                      <a:ext uri="{FF2B5EF4-FFF2-40B4-BE49-F238E27FC236}">
                        <a16:creationId xmlns:a16="http://schemas.microsoft.com/office/drawing/2014/main" id="{6FA76845-9A23-83E6-50F4-A34C1CBE30A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5874" y="4662677"/>
                    <a:ext cx="1056373" cy="36277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652A46-D077-C4F1-D1DE-74C1D373F209}"/>
                </a:ext>
              </a:extLst>
            </p:cNvPr>
            <p:cNvSpPr txBox="1"/>
            <p:nvPr/>
          </p:nvSpPr>
          <p:spPr>
            <a:xfrm>
              <a:off x="9446317" y="1185327"/>
              <a:ext cx="8984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bits</a:t>
              </a:r>
              <a:endParaRPr lang="en-GB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0871A8-F11B-61CA-469C-D4262D1D50E6}"/>
                </a:ext>
              </a:extLst>
            </p:cNvPr>
            <p:cNvSpPr txBox="1"/>
            <p:nvPr/>
          </p:nvSpPr>
          <p:spPr>
            <a:xfrm>
              <a:off x="9537135" y="2652033"/>
              <a:ext cx="7627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 T</a:t>
              </a:r>
              <a:endParaRPr lang="en-GB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16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3" grpId="0" animBg="1"/>
      <p:bldP spid="45" grpId="0" animBg="1"/>
      <p:bldP spid="10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14536BC2-F4AB-64A3-5C8A-9CB1BB233F6D}"/>
              </a:ext>
            </a:extLst>
          </p:cNvPr>
          <p:cNvGrpSpPr/>
          <p:nvPr/>
        </p:nvGrpSpPr>
        <p:grpSpPr>
          <a:xfrm>
            <a:off x="691096" y="559389"/>
            <a:ext cx="8614829" cy="2488613"/>
            <a:chOff x="506291" y="1665872"/>
            <a:chExt cx="5795897" cy="1606352"/>
          </a:xfrm>
        </p:grpSpPr>
        <p:sp>
          <p:nvSpPr>
            <p:cNvPr id="5" name="矩形 26">
              <a:extLst>
                <a:ext uri="{FF2B5EF4-FFF2-40B4-BE49-F238E27FC236}">
                  <a16:creationId xmlns:a16="http://schemas.microsoft.com/office/drawing/2014/main" id="{5E753B93-0E86-4250-128A-F4782EE9952E}"/>
                </a:ext>
              </a:extLst>
            </p:cNvPr>
            <p:cNvSpPr/>
            <p:nvPr/>
          </p:nvSpPr>
          <p:spPr>
            <a:xfrm>
              <a:off x="1967411" y="2226906"/>
              <a:ext cx="4334777" cy="10453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28">
                  <a:extLst>
                    <a:ext uri="{FF2B5EF4-FFF2-40B4-BE49-F238E27FC236}">
                      <a16:creationId xmlns:a16="http://schemas.microsoft.com/office/drawing/2014/main" id="{B1C938BF-8B5D-401D-B61B-EDEA08E06F72}"/>
                    </a:ext>
                  </a:extLst>
                </p:cNvPr>
                <p:cNvSpPr txBox="1"/>
                <p:nvPr/>
              </p:nvSpPr>
              <p:spPr>
                <a:xfrm>
                  <a:off x="2215654" y="2257079"/>
                  <a:ext cx="3992958" cy="101318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cs typeface="Arial" panose="020B0604020202020204" pitchFamily="34" charset="0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𝐁𝐅</m:t>
                          </m:r>
                        </m:e>
                        <m:sub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altLang="zh-CN" sz="2400" b="1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</a:t>
                  </a:r>
                  <a:br>
                    <a:rPr lang="en-US" altLang="zh-CN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endPara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Enumerates all strings of length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outputs the first </a:t>
                  </a:r>
                  <a:r>
                    <a:rPr lang="en-US" altLang="zh-CN" sz="2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altLang="zh-CN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-bit prime</a:t>
                  </a:r>
                  <a:endPara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文本框 28">
                  <a:extLst>
                    <a:ext uri="{FF2B5EF4-FFF2-40B4-BE49-F238E27FC236}">
                      <a16:creationId xmlns:a16="http://schemas.microsoft.com/office/drawing/2014/main" id="{B1C938BF-8B5D-401D-B61B-EDEA08E06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5654" y="2257079"/>
                  <a:ext cx="3992958" cy="1013186"/>
                </a:xfrm>
                <a:prstGeom prst="rect">
                  <a:avLst/>
                </a:prstGeom>
                <a:blipFill>
                  <a:blip r:embed="rId2"/>
                  <a:stretch>
                    <a:fillRect t="-2724" b="-85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左大括号 29">
              <a:extLst>
                <a:ext uri="{FF2B5EF4-FFF2-40B4-BE49-F238E27FC236}">
                  <a16:creationId xmlns:a16="http://schemas.microsoft.com/office/drawing/2014/main" id="{BFEAE0AB-94F9-965B-EAB4-E589A2BCA74B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左大括号 30">
              <a:extLst>
                <a:ext uri="{FF2B5EF4-FFF2-40B4-BE49-F238E27FC236}">
                  <a16:creationId xmlns:a16="http://schemas.microsoft.com/office/drawing/2014/main" id="{5F70FD58-3252-3031-B4AA-88282ED78023}"/>
                </a:ext>
              </a:extLst>
            </p:cNvPr>
            <p:cNvSpPr/>
            <p:nvPr/>
          </p:nvSpPr>
          <p:spPr>
            <a:xfrm rot="5400000">
              <a:off x="4037134" y="-24501"/>
              <a:ext cx="191269" cy="4334776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31">
                  <a:extLst>
                    <a:ext uri="{FF2B5EF4-FFF2-40B4-BE49-F238E27FC236}">
                      <a16:creationId xmlns:a16="http://schemas.microsoft.com/office/drawing/2014/main" id="{EDB8DA17-271B-6179-A9D1-52B0769025DD}"/>
                    </a:ext>
                  </a:extLst>
                </p:cNvPr>
                <p:cNvSpPr txBox="1"/>
                <p:nvPr/>
              </p:nvSpPr>
              <p:spPr>
                <a:xfrm>
                  <a:off x="506291" y="2600566"/>
                  <a:ext cx="1283386" cy="29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0" i="1" dirty="0"/>
                    <a:t>d</a:t>
                  </a:r>
                  <a:r>
                    <a:rPr lang="en-US" altLang="zh-CN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9" name="文本框 31">
                  <a:extLst>
                    <a:ext uri="{FF2B5EF4-FFF2-40B4-BE49-F238E27FC236}">
                      <a16:creationId xmlns:a16="http://schemas.microsoft.com/office/drawing/2014/main" id="{EDB8DA17-271B-6179-A9D1-52B076902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91" y="2600566"/>
                  <a:ext cx="1283386" cy="297996"/>
                </a:xfrm>
                <a:prstGeom prst="rect">
                  <a:avLst/>
                </a:prstGeom>
                <a:blipFill>
                  <a:blip r:embed="rId3"/>
                  <a:stretch>
                    <a:fillRect l="-5112" t="-10526" b="-289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32">
                  <a:extLst>
                    <a:ext uri="{FF2B5EF4-FFF2-40B4-BE49-F238E27FC236}">
                      <a16:creationId xmlns:a16="http://schemas.microsoft.com/office/drawing/2014/main" id="{22867CA3-7B6B-3252-4F1E-9A8A242B7EAE}"/>
                    </a:ext>
                  </a:extLst>
                </p:cNvPr>
                <p:cNvSpPr txBox="1"/>
                <p:nvPr/>
              </p:nvSpPr>
              <p:spPr>
                <a:xfrm>
                  <a:off x="3854239" y="1665872"/>
                  <a:ext cx="1352707" cy="3141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0" i="1" dirty="0"/>
                    <a:t>T</a:t>
                  </a:r>
                  <a:r>
                    <a:rPr lang="en-US" altLang="zh-CN" sz="2400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10" name="文本框 32">
                  <a:extLst>
                    <a:ext uri="{FF2B5EF4-FFF2-40B4-BE49-F238E27FC236}">
                      <a16:creationId xmlns:a16="http://schemas.microsoft.com/office/drawing/2014/main" id="{22867CA3-7B6B-3252-4F1E-9A8A242B7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4239" y="1665872"/>
                  <a:ext cx="1352707" cy="314138"/>
                </a:xfrm>
                <a:prstGeom prst="rect">
                  <a:avLst/>
                </a:prstGeom>
                <a:blipFill>
                  <a:blip r:embed="rId4"/>
                  <a:stretch>
                    <a:fillRect l="-4545" t="-5063" b="-291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D1515F6-596F-9CF2-9220-2CE416D19471}"/>
              </a:ext>
            </a:extLst>
          </p:cNvPr>
          <p:cNvSpPr/>
          <p:nvPr/>
        </p:nvSpPr>
        <p:spPr>
          <a:xfrm>
            <a:off x="2666176" y="3714751"/>
            <a:ext cx="6859647" cy="931314"/>
          </a:xfrm>
          <a:prstGeom prst="triangle">
            <a:avLst>
              <a:gd name="adj" fmla="val 4833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13E573-FB38-7BFD-648B-1601E4CFC451}"/>
              </a:ext>
            </a:extLst>
          </p:cNvPr>
          <p:cNvSpPr/>
          <p:nvPr/>
        </p:nvSpPr>
        <p:spPr>
          <a:xfrm>
            <a:off x="2666176" y="4855960"/>
            <a:ext cx="858897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AKS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BECC8A-C092-3D11-3E6C-7D31A5A1B290}"/>
              </a:ext>
            </a:extLst>
          </p:cNvPr>
          <p:cNvSpPr/>
          <p:nvPr/>
        </p:nvSpPr>
        <p:spPr>
          <a:xfrm>
            <a:off x="3761551" y="4855959"/>
            <a:ext cx="858897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AKS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6D8C0B-8F87-3622-777D-A24F47DF14A0}"/>
              </a:ext>
            </a:extLst>
          </p:cNvPr>
          <p:cNvSpPr/>
          <p:nvPr/>
        </p:nvSpPr>
        <p:spPr>
          <a:xfrm>
            <a:off x="4837876" y="4855958"/>
            <a:ext cx="858897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AKS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43CB1F-F3CF-665D-3CDF-8AFFDCC7741B}"/>
              </a:ext>
            </a:extLst>
          </p:cNvPr>
          <p:cNvSpPr/>
          <p:nvPr/>
        </p:nvSpPr>
        <p:spPr>
          <a:xfrm>
            <a:off x="8666926" y="4855958"/>
            <a:ext cx="858897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AKS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5C2EA1-D596-5782-7DD1-C02EF34F4743}"/>
              </a:ext>
            </a:extLst>
          </p:cNvPr>
          <p:cNvSpPr/>
          <p:nvPr/>
        </p:nvSpPr>
        <p:spPr>
          <a:xfrm>
            <a:off x="7619178" y="4855957"/>
            <a:ext cx="858897" cy="542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AKS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680B1-A010-07A7-ADBB-3B9836DFC31E}"/>
              </a:ext>
            </a:extLst>
          </p:cNvPr>
          <p:cNvSpPr txBox="1"/>
          <p:nvPr/>
        </p:nvSpPr>
        <p:spPr>
          <a:xfrm>
            <a:off x="6368811" y="4690996"/>
            <a:ext cx="74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</a:t>
            </a:r>
            <a:endParaRPr lang="en-GB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F1F751-28F9-6D36-8E13-01F02B24128A}"/>
              </a:ext>
            </a:extLst>
          </p:cNvPr>
          <p:cNvSpPr txBox="1"/>
          <p:nvPr/>
        </p:nvSpPr>
        <p:spPr>
          <a:xfrm>
            <a:off x="2864991" y="5472495"/>
            <a:ext cx="528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0</a:t>
            </a:r>
            <a:r>
              <a:rPr lang="en-US" sz="3200" baseline="30000" dirty="0"/>
              <a:t>n</a:t>
            </a:r>
            <a:endParaRPr lang="en-GB" sz="3200" baseline="30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C5482-AD3A-7AFE-9859-25EF8788EBD6}"/>
              </a:ext>
            </a:extLst>
          </p:cNvPr>
          <p:cNvSpPr txBox="1"/>
          <p:nvPr/>
        </p:nvSpPr>
        <p:spPr>
          <a:xfrm>
            <a:off x="8882883" y="5530713"/>
            <a:ext cx="528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</a:t>
            </a:r>
            <a:r>
              <a:rPr lang="en-US" sz="3200" baseline="30000" dirty="0"/>
              <a:t>n</a:t>
            </a:r>
            <a:endParaRPr lang="en-GB" sz="3200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E98D44-7327-0608-E0D3-9E38A478D9D7}"/>
              </a:ext>
            </a:extLst>
          </p:cNvPr>
          <p:cNvSpPr txBox="1"/>
          <p:nvPr/>
        </p:nvSpPr>
        <p:spPr>
          <a:xfrm>
            <a:off x="7496599" y="5530714"/>
            <a:ext cx="1104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11…10</a:t>
            </a:r>
            <a:r>
              <a:rPr lang="en-US" sz="2600" baseline="30000" dirty="0"/>
              <a:t> </a:t>
            </a:r>
            <a:endParaRPr lang="en-GB" sz="2600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0AF98-0DE3-7DF4-E6A6-F0AFE415AA19}"/>
              </a:ext>
            </a:extLst>
          </p:cNvPr>
          <p:cNvSpPr txBox="1"/>
          <p:nvPr/>
        </p:nvSpPr>
        <p:spPr>
          <a:xfrm>
            <a:off x="3666242" y="5473564"/>
            <a:ext cx="11040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00…01</a:t>
            </a:r>
            <a:r>
              <a:rPr lang="en-US" sz="2600" baseline="30000" dirty="0"/>
              <a:t> </a:t>
            </a:r>
            <a:endParaRPr lang="en-GB" sz="2600" baseline="30000" dirty="0"/>
          </a:p>
        </p:txBody>
      </p:sp>
    </p:spTree>
    <p:extLst>
      <p:ext uri="{BB962C8B-B14F-4D97-AF65-F5344CB8AC3E}">
        <p14:creationId xmlns:p14="http://schemas.microsoft.com/office/powerpoint/2010/main" val="422990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9460-6194-4177-A1B5-73C9A569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15777"/>
                <a:ext cx="10871200" cy="325120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Generating </a:t>
                </a:r>
                <a:r>
                  <a:rPr lang="en-GB" b="1" dirty="0">
                    <a:solidFill>
                      <a:srgbClr val="00B050"/>
                    </a:solidFill>
                  </a:rPr>
                  <a:t>prime</a:t>
                </a:r>
                <a:r>
                  <a:rPr lang="en-GB" dirty="0"/>
                  <a:t> numbers:</a:t>
                </a:r>
              </a:p>
              <a:p>
                <a:pPr lvl="1"/>
                <a:r>
                  <a:rPr lang="en-GB" sz="2800" b="1" dirty="0">
                    <a:solidFill>
                      <a:srgbClr val="FF0000"/>
                    </a:solidFill>
                  </a:rPr>
                  <a:t>Input</a:t>
                </a:r>
                <a:r>
                  <a:rPr lang="en-GB" sz="2800" dirty="0"/>
                  <a:t>: 	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baseline="30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800" baseline="30000" dirty="0"/>
              </a:p>
              <a:p>
                <a:pPr lvl="1"/>
                <a:r>
                  <a:rPr lang="en-GB" sz="2800" b="1" dirty="0">
                    <a:solidFill>
                      <a:srgbClr val="FF0000"/>
                    </a:solidFill>
                  </a:rPr>
                  <a:t>Output</a:t>
                </a:r>
                <a:r>
                  <a:rPr lang="en-GB" sz="2800" dirty="0"/>
                  <a:t>: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/>
                  <a:t>-bit prime </a:t>
                </a:r>
                <a:r>
                  <a:rPr lang="en-GB" sz="2800" dirty="0" err="1">
                    <a:solidFill>
                      <a:srgbClr val="002060"/>
                    </a:solidFill>
                  </a:rPr>
                  <a:t>p</a:t>
                </a:r>
                <a:r>
                  <a:rPr lang="en-GB" sz="2800" i="1" baseline="-25000" dirty="0" err="1"/>
                  <a:t>n</a:t>
                </a:r>
                <a:r>
                  <a:rPr lang="en-GB" sz="2800" dirty="0"/>
                  <a:t>.</a:t>
                </a:r>
              </a:p>
              <a:p>
                <a:pPr lvl="1"/>
                <a:endParaRPr lang="en-GB" sz="2800" dirty="0">
                  <a:solidFill>
                    <a:srgbClr val="002060"/>
                  </a:solidFill>
                </a:endParaRPr>
              </a:p>
              <a:p>
                <a:pPr lvl="1"/>
                <a:endParaRPr lang="en-GB" sz="2800" dirty="0">
                  <a:solidFill>
                    <a:srgbClr val="002060"/>
                  </a:solidFill>
                </a:endParaRPr>
              </a:p>
              <a:p>
                <a:r>
                  <a:rPr lang="en-GB" dirty="0"/>
                  <a:t>Can we solve this problem </a:t>
                </a:r>
                <a:r>
                  <a:rPr lang="en-GB" b="1" dirty="0">
                    <a:solidFill>
                      <a:srgbClr val="FF0000"/>
                    </a:solidFill>
                  </a:rPr>
                  <a:t>deterministically</a:t>
                </a:r>
                <a:r>
                  <a:rPr lang="en-GB" dirty="0"/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3BE31B-EC03-4F9A-9176-6209CFDC0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15777"/>
                <a:ext cx="10871200" cy="3251200"/>
              </a:xfrm>
              <a:blipFill>
                <a:blip r:embed="rId2"/>
                <a:stretch>
                  <a:fillRect l="-1010" t="-29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C64028-231B-7617-6915-AF6DF27CB8EA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017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75B1417B-9F5B-A3E5-6D3F-CA93084982D1}"/>
              </a:ext>
            </a:extLst>
          </p:cNvPr>
          <p:cNvGrpSpPr/>
          <p:nvPr/>
        </p:nvGrpSpPr>
        <p:grpSpPr>
          <a:xfrm>
            <a:off x="626068" y="1055328"/>
            <a:ext cx="6012669" cy="1642828"/>
            <a:chOff x="289519" y="1629396"/>
            <a:chExt cx="6012669" cy="1642828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056716E-F75B-6F67-2831-6D556591308F}"/>
                </a:ext>
              </a:extLst>
            </p:cNvPr>
            <p:cNvSpPr/>
            <p:nvPr/>
          </p:nvSpPr>
          <p:spPr>
            <a:xfrm>
              <a:off x="1967411" y="2226906"/>
              <a:ext cx="4334777" cy="104531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/>
                <p:nvPr/>
              </p:nvSpPr>
              <p:spPr>
                <a:xfrm>
                  <a:off x="2215654" y="2257079"/>
                  <a:ext cx="3992958" cy="92333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cs typeface="Arial" panose="020B0604020202020204" pitchFamily="34" charset="0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𝐁𝐅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altLang="zh-CN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Brute Force</a:t>
                  </a:r>
                </a:p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Enumerates all strings of length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and outputs the first </a:t>
                  </a:r>
                  <a:r>
                    <a:rPr lang="en-US" altLang="zh-CN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-bit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FB506387-105C-B726-0914-186984531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5654" y="2257079"/>
                  <a:ext cx="3992958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1374" t="-3947" b="-92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左大括号 29">
              <a:extLst>
                <a:ext uri="{FF2B5EF4-FFF2-40B4-BE49-F238E27FC236}">
                  <a16:creationId xmlns:a16="http://schemas.microsoft.com/office/drawing/2014/main" id="{794CD908-1BB5-C41F-F920-BAF517D87A30}"/>
                </a:ext>
              </a:extLst>
            </p:cNvPr>
            <p:cNvSpPr/>
            <p:nvPr/>
          </p:nvSpPr>
          <p:spPr>
            <a:xfrm>
              <a:off x="1790692" y="2238519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左大括号 30">
              <a:extLst>
                <a:ext uri="{FF2B5EF4-FFF2-40B4-BE49-F238E27FC236}">
                  <a16:creationId xmlns:a16="http://schemas.microsoft.com/office/drawing/2014/main" id="{485B5DC4-646E-5496-0098-951651C28BDC}"/>
                </a:ext>
              </a:extLst>
            </p:cNvPr>
            <p:cNvSpPr/>
            <p:nvPr/>
          </p:nvSpPr>
          <p:spPr>
            <a:xfrm rot="5400000">
              <a:off x="4037134" y="-24501"/>
              <a:ext cx="191269" cy="4334776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/>
                <p:nvPr/>
              </p:nvSpPr>
              <p:spPr>
                <a:xfrm>
                  <a:off x="289519" y="2561285"/>
                  <a:ext cx="15550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0" i="1" dirty="0"/>
                    <a:t>d</a:t>
                  </a:r>
                  <a:r>
                    <a:rPr lang="en-US" altLang="zh-CN" sz="2000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poly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2AF896F6-5E45-B758-2C58-9674B8075D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19" y="2561285"/>
                  <a:ext cx="1555024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4314" t="-9091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/>
                <p:nvPr/>
              </p:nvSpPr>
              <p:spPr>
                <a:xfrm>
                  <a:off x="3565743" y="1629396"/>
                  <a:ext cx="1352707" cy="4210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0" i="1" dirty="0"/>
                    <a:t>T</a:t>
                  </a:r>
                  <a:r>
                    <a:rPr lang="en-US" altLang="zh-CN" sz="2000" b="0" dirty="0"/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FB6CE457-CD68-EB0A-4202-6A0516BF95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743" y="1629396"/>
                  <a:ext cx="1352707" cy="421013"/>
                </a:xfrm>
                <a:prstGeom prst="rect">
                  <a:avLst/>
                </a:prstGeom>
                <a:blipFill>
                  <a:blip r:embed="rId5"/>
                  <a:stretch>
                    <a:fillRect l="-4505" t="-1449" b="-260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/>
              <p:nvPr/>
            </p:nvSpPr>
            <p:spPr>
              <a:xfrm>
                <a:off x="8790337" y="1506765"/>
                <a:ext cx="2129570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Fix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9E37C6D4-A377-9B73-D56F-BFDBDE1A0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337" y="1506765"/>
                <a:ext cx="21295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组合 81">
            <a:extLst>
              <a:ext uri="{FF2B5EF4-FFF2-40B4-BE49-F238E27FC236}">
                <a16:creationId xmlns:a16="http://schemas.microsoft.com/office/drawing/2014/main" id="{62797A42-5AC5-4896-2260-55F8E87B8D10}"/>
              </a:ext>
            </a:extLst>
          </p:cNvPr>
          <p:cNvGrpSpPr/>
          <p:nvPr/>
        </p:nvGrpSpPr>
        <p:grpSpPr>
          <a:xfrm>
            <a:off x="7037260" y="2007253"/>
            <a:ext cx="4876832" cy="1930558"/>
            <a:chOff x="502337" y="3938526"/>
            <a:chExt cx="3523457" cy="1930558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3E2D993E-0B43-5BE4-CB60-2BE0636BB91F}"/>
                </a:ext>
              </a:extLst>
            </p:cNvPr>
            <p:cNvGrpSpPr/>
            <p:nvPr/>
          </p:nvGrpSpPr>
          <p:grpSpPr>
            <a:xfrm>
              <a:off x="502337" y="3938526"/>
              <a:ext cx="2864152" cy="1019504"/>
              <a:chOff x="749230" y="4544341"/>
              <a:chExt cx="2864152" cy="10195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/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5" name="流程图: 手动操作 34">
                    <a:extLst>
                      <a:ext uri="{FF2B5EF4-FFF2-40B4-BE49-F238E27FC236}">
                        <a16:creationId xmlns:a16="http://schemas.microsoft.com/office/drawing/2014/main" id="{A9D75A5E-9999-FD90-8E6E-C66A8BF20F7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5809" y="4544341"/>
                    <a:ext cx="1597573" cy="1019504"/>
                  </a:xfrm>
                  <a:prstGeom prst="flowChartManualOperation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D5E3FC35-0ABA-C8F7-BC80-74747CF2F5E4}"/>
                  </a:ext>
                </a:extLst>
              </p:cNvPr>
              <p:cNvCxnSpPr>
                <a:cxnSpLocks/>
                <a:stCxn id="35" idx="1"/>
                <a:endCxn id="38" idx="3"/>
              </p:cNvCxnSpPr>
              <p:nvPr/>
            </p:nvCxnSpPr>
            <p:spPr>
              <a:xfrm flipH="1" flipV="1">
                <a:off x="1805603" y="5050704"/>
                <a:ext cx="369963" cy="33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095C517D-4300-A9B9-68DD-F98D8FFFCF4F}"/>
                      </a:ext>
                    </a:extLst>
                  </p:cNvPr>
                  <p:cNvSpPr/>
                  <p:nvPr/>
                </p:nvSpPr>
                <p:spPr>
                  <a:xfrm>
                    <a:off x="749230" y="4869318"/>
                    <a:ext cx="1056373" cy="362772"/>
                  </a:xfrm>
                  <a:prstGeom prst="rect">
                    <a:avLst/>
                  </a:prstGeom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8" name="矩形 37">
                    <a:extLst>
                      <a:ext uri="{FF2B5EF4-FFF2-40B4-BE49-F238E27FC236}">
                        <a16:creationId xmlns:a16="http://schemas.microsoft.com/office/drawing/2014/main" id="{095C517D-4300-A9B9-68DD-F98D8FFFCF4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9230" y="4869318"/>
                    <a:ext cx="1056373" cy="3627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7010038-F7D9-705D-3822-6B8F4E9982E7}"/>
                    </a:ext>
                  </a:extLst>
                </p:cNvPr>
                <p:cNvSpPr txBox="1"/>
                <p:nvPr/>
              </p:nvSpPr>
              <p:spPr>
                <a:xfrm>
                  <a:off x="842960" y="5468974"/>
                  <a:ext cx="318283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Plug in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BF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zh-CN" altLang="en-US" sz="200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 the “hard function”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87010038-F7D9-705D-3822-6B8F4E9982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960" y="5468974"/>
                  <a:ext cx="3182834" cy="400110"/>
                </a:xfrm>
                <a:prstGeom prst="rect">
                  <a:avLst/>
                </a:prstGeom>
                <a:blipFill>
                  <a:blip r:embed="rId9"/>
                  <a:stretch>
                    <a:fillRect l="-1524" t="-6061" r="-1385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23E968D0-EFC3-A2D8-0A84-3709655A74E7}"/>
              </a:ext>
            </a:extLst>
          </p:cNvPr>
          <p:cNvGrpSpPr/>
          <p:nvPr/>
        </p:nvGrpSpPr>
        <p:grpSpPr>
          <a:xfrm>
            <a:off x="7964651" y="4185884"/>
            <a:ext cx="3767230" cy="2288309"/>
            <a:chOff x="4033022" y="3300894"/>
            <a:chExt cx="3767230" cy="2288309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0F67226F-AF24-B92B-43B8-21B09D8DFAE5}"/>
                </a:ext>
              </a:extLst>
            </p:cNvPr>
            <p:cNvGrpSpPr/>
            <p:nvPr/>
          </p:nvGrpSpPr>
          <p:grpSpPr>
            <a:xfrm>
              <a:off x="4058065" y="3300894"/>
              <a:ext cx="3146060" cy="1925217"/>
              <a:chOff x="8619474" y="3364028"/>
              <a:chExt cx="3146060" cy="1925217"/>
            </a:xfrm>
          </p:grpSpPr>
          <p:pic>
            <p:nvPicPr>
              <p:cNvPr id="40" name="Picture 2">
                <a:extLst>
                  <a:ext uri="{FF2B5EF4-FFF2-40B4-BE49-F238E27FC236}">
                    <a16:creationId xmlns:a16="http://schemas.microsoft.com/office/drawing/2014/main" id="{7C719155-8CA6-5530-EF56-2803741D46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474" y="4167003"/>
                <a:ext cx="1638311" cy="11222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立方体 40">
                    <a:extLst>
                      <a:ext uri="{FF2B5EF4-FFF2-40B4-BE49-F238E27FC236}">
                        <a16:creationId xmlns:a16="http://schemas.microsoft.com/office/drawing/2014/main" id="{15E9809B-4D32-94EC-8EE4-55E9D2857D14}"/>
                      </a:ext>
                    </a:extLst>
                  </p:cNvPr>
                  <p:cNvSpPr/>
                  <p:nvPr/>
                </p:nvSpPr>
                <p:spPr>
                  <a:xfrm>
                    <a:off x="10433461" y="3364028"/>
                    <a:ext cx="1332073" cy="1332073"/>
                  </a:xfrm>
                  <a:prstGeom prst="cube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AKS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i="1" dirty="0"/>
                  </a:p>
                </p:txBody>
              </p:sp>
            </mc:Choice>
            <mc:Fallback xmlns="">
              <p:sp>
                <p:nvSpPr>
                  <p:cNvPr id="41" name="立方体 40">
                    <a:extLst>
                      <a:ext uri="{FF2B5EF4-FFF2-40B4-BE49-F238E27FC236}">
                        <a16:creationId xmlns:a16="http://schemas.microsoft.com/office/drawing/2014/main" id="{15E9809B-4D32-94EC-8EE4-55E9D2857D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3461" y="3364028"/>
                    <a:ext cx="1332073" cy="1332073"/>
                  </a:xfrm>
                  <a:prstGeom prst="cub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2C42E15E-9EF5-370D-FE74-E5CC098A8ABC}"/>
                  </a:ext>
                </a:extLst>
              </p:cNvPr>
              <p:cNvCxnSpPr>
                <a:cxnSpLocks/>
                <a:endCxn id="41" idx="2"/>
              </p:cNvCxnSpPr>
              <p:nvPr/>
            </p:nvCxnSpPr>
            <p:spPr>
              <a:xfrm flipV="1">
                <a:off x="10033305" y="4196574"/>
                <a:ext cx="400156" cy="15067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9CFC1532-52B5-B8F4-2830-8EE52216AF45}"/>
                      </a:ext>
                    </a:extLst>
                  </p:cNvPr>
                  <p:cNvSpPr txBox="1"/>
                  <p:nvPr/>
                </p:nvSpPr>
                <p:spPr>
                  <a:xfrm>
                    <a:off x="8985256" y="3718946"/>
                    <a:ext cx="1048049" cy="461665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Recon</m:t>
                          </m:r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51" name="文本框 50">
                    <a:extLst>
                      <a:ext uri="{FF2B5EF4-FFF2-40B4-BE49-F238E27FC236}">
                        <a16:creationId xmlns:a16="http://schemas.microsoft.com/office/drawing/2014/main" id="{9CFC1532-52B5-B8F4-2830-8EE52216AF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5256" y="3718946"/>
                    <a:ext cx="1048049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32F6FFE-A5E4-6ABA-3E57-8D6A9C010C2E}"/>
                    </a:ext>
                  </a:extLst>
                </p:cNvPr>
                <p:cNvSpPr txBox="1"/>
                <p:nvPr/>
              </p:nvSpPr>
              <p:spPr>
                <a:xfrm>
                  <a:off x="4033022" y="5189093"/>
                  <a:ext cx="376723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𝐀𝐊𝐒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sub>
                      </m:sSub>
                    </m:oMath>
                  </a14:m>
                  <a:r>
                    <a:rPr lang="zh-CN" altLang="en-US" sz="2000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as distinguisher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A32F6FFE-A5E4-6ABA-3E57-8D6A9C010C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3022" y="5189093"/>
                  <a:ext cx="3767230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1780" t="-6061" b="-2727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2C51DF54-C370-7F86-1F60-0A94FD09388F}"/>
                  </a:ext>
                </a:extLst>
              </p:cNvPr>
              <p:cNvSpPr txBox="1"/>
              <p:nvPr/>
            </p:nvSpPr>
            <p:spPr>
              <a:xfrm>
                <a:off x="985592" y="3039608"/>
                <a:ext cx="6430993" cy="10827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Reconstruction guarantee:</a:t>
                </a:r>
              </a:p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𝐀𝐊𝐒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avoids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one can speed-up the 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2C51DF54-C370-7F86-1F60-0A94FD093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92" y="3039608"/>
                <a:ext cx="6430993" cy="108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317BDAAB-A187-2271-3030-7CE0275D0D4F}"/>
              </a:ext>
            </a:extLst>
          </p:cNvPr>
          <p:cNvGrpSpPr/>
          <p:nvPr/>
        </p:nvGrpSpPr>
        <p:grpSpPr>
          <a:xfrm>
            <a:off x="2376164" y="4218728"/>
            <a:ext cx="3032452" cy="972107"/>
            <a:chOff x="4148957" y="3128660"/>
            <a:chExt cx="4376786" cy="1242524"/>
          </a:xfrm>
        </p:grpSpPr>
        <p:sp>
          <p:nvSpPr>
            <p:cNvPr id="126" name="流程图: 决策 125">
              <a:extLst>
                <a:ext uri="{FF2B5EF4-FFF2-40B4-BE49-F238E27FC236}">
                  <a16:creationId xmlns:a16="http://schemas.microsoft.com/office/drawing/2014/main" id="{A2F22D44-5541-C72F-11DF-3F854F637DC2}"/>
                </a:ext>
              </a:extLst>
            </p:cNvPr>
            <p:cNvSpPr/>
            <p:nvPr/>
          </p:nvSpPr>
          <p:spPr>
            <a:xfrm>
              <a:off x="4148957" y="3128660"/>
              <a:ext cx="4376786" cy="1242524"/>
            </a:xfrm>
            <a:prstGeom prst="flowChartDecision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AB156354-C1AB-A595-5440-C47DCD873F60}"/>
                    </a:ext>
                  </a:extLst>
                </p:cNvPr>
                <p:cNvSpPr txBox="1"/>
                <p:nvPr/>
              </p:nvSpPr>
              <p:spPr>
                <a:xfrm>
                  <a:off x="4954088" y="3290650"/>
                  <a:ext cx="2795110" cy="911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Does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000" b="1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𝐀𝐊𝐒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𝑴</m:t>
                          </m:r>
                        </m:sub>
                      </m:sSub>
                    </m:oMath>
                  </a14:m>
                  <a:r>
                    <a:rPr lang="zh-CN" altLang="en-US" sz="20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avoid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BF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</m:oMath>
                  </a14:m>
                  <a:r>
                    <a:rPr lang="en-US" altLang="zh-CN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?</a:t>
                  </a:r>
                  <a:endPara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AB156354-C1AB-A595-5440-C47DCD873F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8" y="3290650"/>
                  <a:ext cx="2795110" cy="911851"/>
                </a:xfrm>
                <a:prstGeom prst="rect">
                  <a:avLst/>
                </a:prstGeom>
                <a:blipFill>
                  <a:blip r:embed="rId15"/>
                  <a:stretch>
                    <a:fillRect t="-4274" b="-1453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/>
              <p:nvPr/>
            </p:nvSpPr>
            <p:spPr>
              <a:xfrm>
                <a:off x="453684" y="5370322"/>
                <a:ext cx="2835199" cy="9233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Compute the first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in randomized (i.e.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pseudodet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A3C8AB10-28A1-8D10-E692-3291A934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4" y="5370322"/>
                <a:ext cx="2835199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296E981A-B26B-684A-8FA7-82BD26B1A8DE}"/>
              </a:ext>
            </a:extLst>
          </p:cNvPr>
          <p:cNvGrpSpPr/>
          <p:nvPr/>
        </p:nvGrpSpPr>
        <p:grpSpPr>
          <a:xfrm>
            <a:off x="1789922" y="4794139"/>
            <a:ext cx="1010035" cy="504141"/>
            <a:chOff x="3474633" y="3721211"/>
            <a:chExt cx="1010035" cy="504141"/>
          </a:xfrm>
        </p:grpSpPr>
        <p:sp>
          <p:nvSpPr>
            <p:cNvPr id="130" name="箭头: 右 129">
              <a:extLst>
                <a:ext uri="{FF2B5EF4-FFF2-40B4-BE49-F238E27FC236}">
                  <a16:creationId xmlns:a16="http://schemas.microsoft.com/office/drawing/2014/main" id="{F1D7894C-E029-26FB-A6DE-DE12CE7F195E}"/>
                </a:ext>
              </a:extLst>
            </p:cNvPr>
            <p:cNvSpPr/>
            <p:nvPr/>
          </p:nvSpPr>
          <p:spPr>
            <a:xfrm rot="9372448">
              <a:off x="3474633" y="3721211"/>
              <a:ext cx="973981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829F2E29-299B-9C75-0622-BDAAB3809909}"/>
                </a:ext>
              </a:extLst>
            </p:cNvPr>
            <p:cNvSpPr txBox="1"/>
            <p:nvPr/>
          </p:nvSpPr>
          <p:spPr>
            <a:xfrm rot="20132043">
              <a:off x="3568632" y="3727611"/>
              <a:ext cx="916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25B65593-7801-E956-79C2-EF4C091761FA}"/>
              </a:ext>
            </a:extLst>
          </p:cNvPr>
          <p:cNvGrpSpPr/>
          <p:nvPr/>
        </p:nvGrpSpPr>
        <p:grpSpPr>
          <a:xfrm>
            <a:off x="5256291" y="4770389"/>
            <a:ext cx="866893" cy="516535"/>
            <a:chOff x="7926045" y="3622410"/>
            <a:chExt cx="866893" cy="516535"/>
          </a:xfrm>
        </p:grpSpPr>
        <p:sp>
          <p:nvSpPr>
            <p:cNvPr id="133" name="箭头: 右 132">
              <a:extLst>
                <a:ext uri="{FF2B5EF4-FFF2-40B4-BE49-F238E27FC236}">
                  <a16:creationId xmlns:a16="http://schemas.microsoft.com/office/drawing/2014/main" id="{F50FCF53-B1A8-CCB0-38E8-217ADEB01255}"/>
                </a:ext>
              </a:extLst>
            </p:cNvPr>
            <p:cNvSpPr/>
            <p:nvPr/>
          </p:nvSpPr>
          <p:spPr>
            <a:xfrm rot="1582885">
              <a:off x="7929529" y="3634804"/>
              <a:ext cx="863409" cy="504141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989F9147-E3A7-83DB-1C55-7D27B67B243B}"/>
                </a:ext>
              </a:extLst>
            </p:cNvPr>
            <p:cNvSpPr txBox="1"/>
            <p:nvPr/>
          </p:nvSpPr>
          <p:spPr>
            <a:xfrm rot="1607805">
              <a:off x="7926045" y="3622410"/>
              <a:ext cx="7876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zh-CN" alt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/>
              <p:nvPr/>
            </p:nvSpPr>
            <p:spPr>
              <a:xfrm>
                <a:off x="4488741" y="5384816"/>
                <a:ext cx="3233976" cy="94686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Hitting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hits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𝐀𝐊𝐒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is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time. </a:t>
                </a:r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EB024533-4EFA-251C-C4C2-E262F2FCE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741" y="5384816"/>
                <a:ext cx="3233976" cy="9468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4FA0ADE-83CF-14DF-799B-ECE53FF0A9F9}"/>
              </a:ext>
            </a:extLst>
          </p:cNvPr>
          <p:cNvSpPr txBox="1"/>
          <p:nvPr/>
        </p:nvSpPr>
        <p:spPr>
          <a:xfrm>
            <a:off x="363070" y="328885"/>
            <a:ext cx="11465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Pseudodeterministic constructions from [CT21]</a:t>
            </a:r>
          </a:p>
        </p:txBody>
      </p:sp>
      <p:sp>
        <p:nvSpPr>
          <p:cNvPr id="6" name="文本框 54">
            <a:extLst>
              <a:ext uri="{FF2B5EF4-FFF2-40B4-BE49-F238E27FC236}">
                <a16:creationId xmlns:a16="http://schemas.microsoft.com/office/drawing/2014/main" id="{2CE823A1-9266-F8B3-D785-6E2AFE07754F}"/>
              </a:ext>
            </a:extLst>
          </p:cNvPr>
          <p:cNvSpPr txBox="1"/>
          <p:nvPr/>
        </p:nvSpPr>
        <p:spPr>
          <a:xfrm>
            <a:off x="9137638" y="3114695"/>
            <a:ext cx="1477298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= O(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6F07C-D94B-1285-CC02-DE34210EB0A6}"/>
              </a:ext>
            </a:extLst>
          </p:cNvPr>
          <p:cNvSpPr txBox="1"/>
          <p:nvPr/>
        </p:nvSpPr>
        <p:spPr>
          <a:xfrm rot="20133678">
            <a:off x="6278966" y="4580428"/>
            <a:ext cx="1846981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Iterate!</a:t>
            </a:r>
            <a:endParaRPr lang="en-GB" sz="4000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436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1" grpId="0" animBg="1"/>
      <p:bldP spid="128" grpId="0" animBg="1"/>
      <p:bldP spid="13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32322"/>
            <a:ext cx="11317064" cy="839389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iterated win-win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/>
              <p:nvPr/>
            </p:nvSpPr>
            <p:spPr>
              <a:xfrm>
                <a:off x="5073462" y="1108174"/>
                <a:ext cx="1567561" cy="56041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bSup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3C9438-D6F8-616E-2F6B-C22E0CC41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62" y="1108174"/>
                <a:ext cx="1567561" cy="560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CB2E2613-F70E-8826-5A7B-77AE8587115C}"/>
              </a:ext>
            </a:extLst>
          </p:cNvPr>
          <p:cNvCxnSpPr>
            <a:cxnSpLocks/>
          </p:cNvCxnSpPr>
          <p:nvPr/>
        </p:nvCxnSpPr>
        <p:spPr>
          <a:xfrm>
            <a:off x="1645843" y="3717032"/>
            <a:ext cx="0" cy="1312681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F54ACDCC-42AA-16D8-61C4-5267DB833EDA}"/>
              </a:ext>
            </a:extLst>
          </p:cNvPr>
          <p:cNvCxnSpPr>
            <a:cxnSpLocks/>
          </p:cNvCxnSpPr>
          <p:nvPr/>
        </p:nvCxnSpPr>
        <p:spPr>
          <a:xfrm>
            <a:off x="2841812" y="3140968"/>
            <a:ext cx="1408850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D68CD7-AB50-166B-BC39-34CD69537DF1}"/>
                  </a:ext>
                </a:extLst>
              </p:cNvPr>
              <p:cNvSpPr txBox="1"/>
              <p:nvPr/>
            </p:nvSpPr>
            <p:spPr>
              <a:xfrm>
                <a:off x="1439204" y="4149152"/>
                <a:ext cx="3070771" cy="605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                  Case AVOID</a:t>
                </a:r>
                <a:r>
                  <a:rPr kumimoji="1" lang="en-US" altLang="zh-CN" sz="1600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600" b="1" dirty="0"/>
                  <a:t>DOES NOT HIT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D68CD7-AB50-166B-BC39-34CD69537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04" y="4149152"/>
                <a:ext cx="3070771" cy="605935"/>
              </a:xfrm>
              <a:prstGeom prst="rect">
                <a:avLst/>
              </a:prstGeom>
              <a:blipFill>
                <a:blip r:embed="rId4"/>
                <a:stretch>
                  <a:fillRect t="-3030" b="-10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3DD696-F3B5-207A-AFA0-D0C70993C2AE}"/>
                  </a:ext>
                </a:extLst>
              </p:cNvPr>
              <p:cNvSpPr txBox="1"/>
              <p:nvPr/>
            </p:nvSpPr>
            <p:spPr>
              <a:xfrm>
                <a:off x="2709020" y="2382573"/>
                <a:ext cx="1833737" cy="605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chemeClr val="accent2"/>
                    </a:solidFill>
                  </a:rPr>
                  <a:t>Case HIT</a:t>
                </a:r>
                <a:r>
                  <a:rPr kumimoji="1" lang="en-US" altLang="zh-CN" sz="1600" dirty="0">
                    <a:solidFill>
                      <a:schemeClr val="accent2"/>
                    </a:solidFill>
                  </a:rPr>
                  <a:t> </a:t>
                </a:r>
                <a:br>
                  <a:rPr kumimoji="1" lang="en-US" altLang="zh-CN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600" b="1" dirty="0"/>
                  <a:t>HITS</a:t>
                </a:r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83DD696-F3B5-207A-AFA0-D0C70993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020" y="2382573"/>
                <a:ext cx="1833737" cy="605935"/>
              </a:xfrm>
              <a:prstGeom prst="rect">
                <a:avLst/>
              </a:prstGeom>
              <a:blipFill>
                <a:blip r:embed="rId5"/>
                <a:stretch>
                  <a:fillRect t="-3030" b="-10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F509FF-899F-AE00-887C-2AD17788EF16}"/>
                  </a:ext>
                </a:extLst>
              </p:cNvPr>
              <p:cNvSpPr txBox="1"/>
              <p:nvPr/>
            </p:nvSpPr>
            <p:spPr>
              <a:xfrm>
                <a:off x="324991" y="5120147"/>
                <a:ext cx="2748124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-time construction</a:t>
                </a:r>
                <a:br>
                  <a:rPr kumimoji="1" lang="en-US" altLang="zh-CN" dirty="0"/>
                </a:br>
                <a:r>
                  <a:rPr kumimoji="1" lang="en-US" altLang="zh-CN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11F509FF-899F-AE00-887C-2AD17788E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1" y="5120147"/>
                <a:ext cx="2748124" cy="646331"/>
              </a:xfrm>
              <a:prstGeom prst="rect">
                <a:avLst/>
              </a:prstGeom>
              <a:blipFill>
                <a:blip r:embed="rId6"/>
                <a:stretch>
                  <a:fillRect l="-875" t="-2679" r="-1094" b="-1071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F3CBF5-E44D-8741-062D-543B0EF86D89}"/>
                  </a:ext>
                </a:extLst>
              </p:cNvPr>
              <p:cNvSpPr txBox="1"/>
              <p:nvPr/>
            </p:nvSpPr>
            <p:spPr>
              <a:xfrm>
                <a:off x="169388" y="2448041"/>
                <a:ext cx="2539632" cy="123713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dirty="0"/>
                  <a:t> outputs the </a:t>
                </a:r>
                <a:r>
                  <a:rPr kumimoji="1" lang="en-US" altLang="zh-CN" b="1" dirty="0"/>
                  <a:t>smallest</a:t>
                </a:r>
                <a:r>
                  <a:rPr kumimoji="1" lang="en-US" altLang="zh-CN" b="1" dirty="0">
                    <a:solidFill>
                      <a:srgbClr val="FF0000"/>
                    </a:solidFill>
                  </a:rPr>
                  <a:t> </a:t>
                </a:r>
                <a:endParaRPr kumimoji="1" lang="en-US" altLang="zh-CN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 in </a:t>
                </a:r>
                <a:endParaRPr kumimoji="1" lang="en-US" altLang="zh-CN" b="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kumimoji="1" lang="en-US" altLang="zh-CN" dirty="0"/>
                  <a:t> time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1DF3CBF5-E44D-8741-062D-543B0EF86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8" y="2448041"/>
                <a:ext cx="2539632" cy="1237134"/>
              </a:xfrm>
              <a:prstGeom prst="rect">
                <a:avLst/>
              </a:prstGeom>
              <a:blipFill>
                <a:blip r:embed="rId7"/>
                <a:stretch>
                  <a:fillRect b="-526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9F2BBB-A1DC-A454-ADF3-BBECCA831AF6}"/>
                  </a:ext>
                </a:extLst>
              </p:cNvPr>
              <p:cNvSpPr txBox="1"/>
              <p:nvPr/>
            </p:nvSpPr>
            <p:spPr>
              <a:xfrm>
                <a:off x="81088" y="1857740"/>
                <a:ext cx="3129510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39F2BBB-A1DC-A454-ADF3-BBECCA831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8" y="1857740"/>
                <a:ext cx="3129510" cy="3816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252EDB-3EC6-62E2-18ED-B05D6775D4BB}"/>
                  </a:ext>
                </a:extLst>
              </p:cNvPr>
              <p:cNvSpPr txBox="1"/>
              <p:nvPr/>
            </p:nvSpPr>
            <p:spPr>
              <a:xfrm>
                <a:off x="4409095" y="2677686"/>
                <a:ext cx="2805833" cy="947119"/>
              </a:xfrm>
              <a:prstGeom prst="rect">
                <a:avLst/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dirty="0"/>
                  <a:t> outputs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time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9252EDB-3EC6-62E2-18ED-B05D6775D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095" y="2677686"/>
                <a:ext cx="2805833" cy="947119"/>
              </a:xfrm>
              <a:prstGeom prst="rect">
                <a:avLst/>
              </a:prstGeom>
              <a:blipFill>
                <a:blip r:embed="rId9"/>
                <a:stretch>
                  <a:fillRect l="-426" r="-1915" b="-5455"/>
                </a:stretch>
              </a:blip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136301EF-0C5B-EEC1-C482-1A2973DFEC32}"/>
              </a:ext>
            </a:extLst>
          </p:cNvPr>
          <p:cNvCxnSpPr>
            <a:cxnSpLocks/>
          </p:cNvCxnSpPr>
          <p:nvPr/>
        </p:nvCxnSpPr>
        <p:spPr>
          <a:xfrm>
            <a:off x="5808742" y="3788308"/>
            <a:ext cx="0" cy="1530819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C7A6CF-E70F-EA41-0BD4-22EAA8276A48}"/>
                  </a:ext>
                </a:extLst>
              </p:cNvPr>
              <p:cNvSpPr txBox="1"/>
              <p:nvPr/>
            </p:nvSpPr>
            <p:spPr>
              <a:xfrm>
                <a:off x="6011040" y="4429148"/>
                <a:ext cx="3109293" cy="605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            Case AVOID</a:t>
                </a:r>
                <a:r>
                  <a:rPr kumimoji="1" lang="en-US" altLang="zh-CN" sz="1600" dirty="0"/>
                  <a:t>: </a:t>
                </a:r>
                <a:br>
                  <a:rPr kumimoji="1" lang="en-US" altLang="zh-CN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zh-CN" sz="1600" b="1" dirty="0"/>
                  <a:t>DOES NOT HIT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9C7A6CF-E70F-EA41-0BD4-22EAA827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40" y="4429148"/>
                <a:ext cx="3109293" cy="605935"/>
              </a:xfrm>
              <a:prstGeom prst="rect">
                <a:avLst/>
              </a:prstGeom>
              <a:blipFill>
                <a:blip r:embed="rId10"/>
                <a:stretch>
                  <a:fillRect t="-3030" b="-10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F8CB45-7CEF-9985-6C37-CBE73A5C0E65}"/>
                  </a:ext>
                </a:extLst>
              </p:cNvPr>
              <p:cNvSpPr txBox="1"/>
              <p:nvPr/>
            </p:nvSpPr>
            <p:spPr>
              <a:xfrm>
                <a:off x="4494895" y="5443312"/>
                <a:ext cx="2805833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-time construction</a:t>
                </a:r>
                <a:br>
                  <a:rPr kumimoji="1" lang="en-US" altLang="zh-CN" dirty="0"/>
                </a:br>
                <a:r>
                  <a:rPr kumimoji="1" lang="en-US" altLang="zh-CN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9F8CB45-7CEF-9985-6C37-CBE73A5C0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895" y="5443312"/>
                <a:ext cx="2805833" cy="646331"/>
              </a:xfrm>
              <a:prstGeom prst="rect">
                <a:avLst/>
              </a:prstGeom>
              <a:blipFill>
                <a:blip r:embed="rId11"/>
                <a:stretch>
                  <a:fillRect t="-2679" b="-1071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FD5E5A28-4E35-EC23-20DD-AC0BEE25CC57}"/>
              </a:ext>
            </a:extLst>
          </p:cNvPr>
          <p:cNvCxnSpPr>
            <a:cxnSpLocks/>
          </p:cNvCxnSpPr>
          <p:nvPr/>
        </p:nvCxnSpPr>
        <p:spPr>
          <a:xfrm>
            <a:off x="7300728" y="3284984"/>
            <a:ext cx="144065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66ED6C1-A515-8BDA-9836-5285826AADF5}"/>
                  </a:ext>
                </a:extLst>
              </p:cNvPr>
              <p:cNvSpPr txBox="1"/>
              <p:nvPr/>
            </p:nvSpPr>
            <p:spPr>
              <a:xfrm>
                <a:off x="7115328" y="2543052"/>
                <a:ext cx="1833737" cy="613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sz="1600" b="1" dirty="0">
                    <a:solidFill>
                      <a:schemeClr val="accent2"/>
                    </a:solidFill>
                  </a:rPr>
                  <a:t>Case HIT</a:t>
                </a:r>
                <a:r>
                  <a:rPr kumimoji="1" lang="en-US" altLang="zh-CN" sz="1600" dirty="0">
                    <a:solidFill>
                      <a:schemeClr val="accent2"/>
                    </a:solidFill>
                  </a:rPr>
                  <a:t> </a:t>
                </a:r>
                <a:br>
                  <a:rPr kumimoji="1" lang="en-US" altLang="zh-CN" sz="16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sup>
                    </m:sSup>
                  </m:oMath>
                </a14:m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600" b="1" dirty="0"/>
                  <a:t>HITS</a:t>
                </a:r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66ED6C1-A515-8BDA-9836-5285826AA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28" y="2543052"/>
                <a:ext cx="1833737" cy="613501"/>
              </a:xfrm>
              <a:prstGeom prst="rect">
                <a:avLst/>
              </a:prstGeom>
              <a:blipFill>
                <a:blip r:embed="rId12"/>
                <a:stretch>
                  <a:fillRect t="-2970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E31FC7-5C5B-1530-767B-FD92C99E45F1}"/>
                  </a:ext>
                </a:extLst>
              </p:cNvPr>
              <p:cNvSpPr txBox="1"/>
              <p:nvPr/>
            </p:nvSpPr>
            <p:spPr>
              <a:xfrm>
                <a:off x="4333055" y="2096845"/>
                <a:ext cx="3129511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BE31FC7-5C5B-1530-767B-FD92C99E4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055" y="2096845"/>
                <a:ext cx="3129511" cy="3816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2310282-3FA5-D115-637D-8DD8601421D6}"/>
                  </a:ext>
                </a:extLst>
              </p:cNvPr>
              <p:cNvSpPr txBox="1"/>
              <p:nvPr/>
            </p:nvSpPr>
            <p:spPr>
              <a:xfrm>
                <a:off x="8832308" y="2681738"/>
                <a:ext cx="2689325" cy="122411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zh-CN" dirty="0"/>
                  <a:t> outputs a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 time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A2310282-3FA5-D115-637D-8DD86014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8" y="2681738"/>
                <a:ext cx="2689325" cy="1224118"/>
              </a:xfrm>
              <a:prstGeom prst="rect">
                <a:avLst/>
              </a:prstGeom>
              <a:blipFill>
                <a:blip r:embed="rId14"/>
                <a:stretch>
                  <a:fillRect b="-531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B2F28D56-EAD4-0F65-2AB3-3D9CBE058D37}"/>
              </a:ext>
            </a:extLst>
          </p:cNvPr>
          <p:cNvCxnSpPr>
            <a:cxnSpLocks/>
          </p:cNvCxnSpPr>
          <p:nvPr/>
        </p:nvCxnSpPr>
        <p:spPr>
          <a:xfrm>
            <a:off x="9811897" y="3998259"/>
            <a:ext cx="0" cy="1515035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1A92300-AA00-588A-9E80-F7D9069B7F91}"/>
                  </a:ext>
                </a:extLst>
              </p:cNvPr>
              <p:cNvSpPr txBox="1"/>
              <p:nvPr/>
            </p:nvSpPr>
            <p:spPr>
              <a:xfrm>
                <a:off x="9598322" y="4395052"/>
                <a:ext cx="2440129" cy="63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600" b="1" dirty="0">
                    <a:solidFill>
                      <a:srgbClr val="7030A0"/>
                    </a:solidFill>
                  </a:rPr>
                  <a:t>     Case AVOID</a:t>
                </a:r>
                <a:r>
                  <a:rPr kumimoji="1" lang="en-US" altLang="zh-CN" sz="16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kumimoji="1"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sSub>
                          <m:sSubPr>
                            <m:ctrlP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sup>
                    </m:sSup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zh-CN" sz="1600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kumimoji="1" lang="en-US" altLang="zh-CN" sz="1600" b="1" dirty="0"/>
                  <a:t>DOES NOT HIT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AKS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kumimoji="1" lang="en-US" altLang="zh-C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sub>
                    </m:sSub>
                  </m:oMath>
                </a14:m>
                <a:endParaRPr kumimoji="1" lang="en-US" altLang="zh-CN" sz="1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1A92300-AA00-588A-9E80-F7D9069B7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322" y="4395052"/>
                <a:ext cx="2440129" cy="634661"/>
              </a:xfrm>
              <a:prstGeom prst="rect">
                <a:avLst/>
              </a:prstGeom>
              <a:blipFill>
                <a:blip r:embed="rId15"/>
                <a:stretch>
                  <a:fillRect t="-962" b="-5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887DF34-22F7-C05D-5A5B-3BAC1D21ED8E}"/>
                  </a:ext>
                </a:extLst>
              </p:cNvPr>
              <p:cNvSpPr txBox="1"/>
              <p:nvPr/>
            </p:nvSpPr>
            <p:spPr>
              <a:xfrm>
                <a:off x="8832308" y="5586921"/>
                <a:ext cx="2805833" cy="6463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zh-CN" b="0" dirty="0"/>
                  <a:t>poly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/>
                  <a:t>-time construction</a:t>
                </a:r>
                <a:br>
                  <a:rPr kumimoji="1" lang="en-US" altLang="zh-CN" dirty="0"/>
                </a:br>
                <a:r>
                  <a:rPr kumimoji="1" lang="en-US" altLang="zh-CN" dirty="0"/>
                  <a:t> of 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-bit prime!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887DF34-22F7-C05D-5A5B-3BAC1D21E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308" y="5586921"/>
                <a:ext cx="2805833" cy="646331"/>
              </a:xfrm>
              <a:prstGeom prst="rect">
                <a:avLst/>
              </a:prstGeom>
              <a:blipFill>
                <a:blip r:embed="rId16"/>
                <a:stretch>
                  <a:fillRect l="-215" t="-1770" b="-9735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933BD6FD-BB29-5ED8-846E-BD0D6527668C}"/>
              </a:ext>
            </a:extLst>
          </p:cNvPr>
          <p:cNvCxnSpPr>
            <a:cxnSpLocks/>
          </p:cNvCxnSpPr>
          <p:nvPr/>
        </p:nvCxnSpPr>
        <p:spPr>
          <a:xfrm>
            <a:off x="11584915" y="3284984"/>
            <a:ext cx="387295" cy="0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18">
                <a:extLst>
                  <a:ext uri="{FF2B5EF4-FFF2-40B4-BE49-F238E27FC236}">
                    <a16:creationId xmlns:a16="http://schemas.microsoft.com/office/drawing/2014/main" id="{5E4D01B9-AA34-1E31-CF47-09C2F068B9B1}"/>
                  </a:ext>
                </a:extLst>
              </p:cNvPr>
              <p:cNvSpPr txBox="1"/>
              <p:nvPr/>
            </p:nvSpPr>
            <p:spPr>
              <a:xfrm>
                <a:off x="8741383" y="2082687"/>
                <a:ext cx="3129511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𝐵𝐹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文本框 18">
                <a:extLst>
                  <a:ext uri="{FF2B5EF4-FFF2-40B4-BE49-F238E27FC236}">
                    <a16:creationId xmlns:a16="http://schemas.microsoft.com/office/drawing/2014/main" id="{5E4D01B9-AA34-1E31-CF47-09C2F068B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383" y="2082687"/>
                <a:ext cx="3129511" cy="3816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10C39B1C-49DA-6858-66A6-251A4414D22B}"/>
              </a:ext>
            </a:extLst>
          </p:cNvPr>
          <p:cNvGrpSpPr/>
          <p:nvPr/>
        </p:nvGrpSpPr>
        <p:grpSpPr>
          <a:xfrm>
            <a:off x="7115328" y="939675"/>
            <a:ext cx="2427509" cy="1095077"/>
            <a:chOff x="7115328" y="939675"/>
            <a:chExt cx="2427509" cy="10950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819028-BA74-0D21-1DE5-4EE6ACF88830}"/>
                </a:ext>
              </a:extLst>
            </p:cNvPr>
            <p:cNvSpPr/>
            <p:nvPr/>
          </p:nvSpPr>
          <p:spPr>
            <a:xfrm>
              <a:off x="7115328" y="939675"/>
              <a:ext cx="2396224" cy="109507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3923CD0-1D40-B2A6-B4BE-1414B16DE09D}"/>
                    </a:ext>
                  </a:extLst>
                </p:cNvPr>
                <p:cNvSpPr txBox="1"/>
                <p:nvPr/>
              </p:nvSpPr>
              <p:spPr>
                <a:xfrm>
                  <a:off x="8631596" y="947329"/>
                  <a:ext cx="91124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3923CD0-1D40-B2A6-B4BE-1414B16DE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1596" y="947329"/>
                  <a:ext cx="911241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2B572C-D055-2420-E7FE-43921CCB0E24}"/>
                </a:ext>
              </a:extLst>
            </p:cNvPr>
            <p:cNvSpPr/>
            <p:nvPr/>
          </p:nvSpPr>
          <p:spPr>
            <a:xfrm>
              <a:off x="7204974" y="1247897"/>
              <a:ext cx="1247696" cy="645458"/>
            </a:xfrm>
            <a:custGeom>
              <a:avLst/>
              <a:gdLst>
                <a:gd name="connsiteX0" fmla="*/ 145037 w 1247696"/>
                <a:gd name="connsiteY0" fmla="*/ 107576 h 645458"/>
                <a:gd name="connsiteX1" fmla="*/ 145037 w 1247696"/>
                <a:gd name="connsiteY1" fmla="*/ 107576 h 645458"/>
                <a:gd name="connsiteX2" fmla="*/ 46425 w 1247696"/>
                <a:gd name="connsiteY2" fmla="*/ 233082 h 645458"/>
                <a:gd name="connsiteX3" fmla="*/ 1602 w 1247696"/>
                <a:gd name="connsiteY3" fmla="*/ 295835 h 645458"/>
                <a:gd name="connsiteX4" fmla="*/ 19531 w 1247696"/>
                <a:gd name="connsiteY4" fmla="*/ 430306 h 645458"/>
                <a:gd name="connsiteX5" fmla="*/ 82284 w 1247696"/>
                <a:gd name="connsiteY5" fmla="*/ 502023 h 645458"/>
                <a:gd name="connsiteX6" fmla="*/ 154002 w 1247696"/>
                <a:gd name="connsiteY6" fmla="*/ 537882 h 645458"/>
                <a:gd name="connsiteX7" fmla="*/ 360190 w 1247696"/>
                <a:gd name="connsiteY7" fmla="*/ 564776 h 645458"/>
                <a:gd name="connsiteX8" fmla="*/ 512590 w 1247696"/>
                <a:gd name="connsiteY8" fmla="*/ 591670 h 645458"/>
                <a:gd name="connsiteX9" fmla="*/ 673955 w 1247696"/>
                <a:gd name="connsiteY9" fmla="*/ 609600 h 645458"/>
                <a:gd name="connsiteX10" fmla="*/ 826355 w 1247696"/>
                <a:gd name="connsiteY10" fmla="*/ 645458 h 645458"/>
                <a:gd name="connsiteX11" fmla="*/ 1175978 w 1247696"/>
                <a:gd name="connsiteY11" fmla="*/ 591670 h 645458"/>
                <a:gd name="connsiteX12" fmla="*/ 1229767 w 1247696"/>
                <a:gd name="connsiteY12" fmla="*/ 546847 h 645458"/>
                <a:gd name="connsiteX13" fmla="*/ 1247696 w 1247696"/>
                <a:gd name="connsiteY13" fmla="*/ 475129 h 645458"/>
                <a:gd name="connsiteX14" fmla="*/ 1238731 w 1247696"/>
                <a:gd name="connsiteY14" fmla="*/ 340658 h 645458"/>
                <a:gd name="connsiteX15" fmla="*/ 1140120 w 1247696"/>
                <a:gd name="connsiteY15" fmla="*/ 188258 h 645458"/>
                <a:gd name="connsiteX16" fmla="*/ 1086331 w 1247696"/>
                <a:gd name="connsiteY16" fmla="*/ 152400 h 645458"/>
                <a:gd name="connsiteX17" fmla="*/ 1005649 w 1247696"/>
                <a:gd name="connsiteY17" fmla="*/ 89647 h 645458"/>
                <a:gd name="connsiteX18" fmla="*/ 727743 w 1247696"/>
                <a:gd name="connsiteY18" fmla="*/ 0 h 645458"/>
                <a:gd name="connsiteX19" fmla="*/ 261578 w 1247696"/>
                <a:gd name="connsiteY19" fmla="*/ 17929 h 645458"/>
                <a:gd name="connsiteX20" fmla="*/ 189861 w 1247696"/>
                <a:gd name="connsiteY20" fmla="*/ 62753 h 645458"/>
                <a:gd name="connsiteX21" fmla="*/ 145037 w 1247696"/>
                <a:gd name="connsiteY21" fmla="*/ 107576 h 64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47696" h="645458">
                  <a:moveTo>
                    <a:pt x="145037" y="107576"/>
                  </a:moveTo>
                  <a:lnTo>
                    <a:pt x="145037" y="107576"/>
                  </a:lnTo>
                  <a:cubicBezTo>
                    <a:pt x="112166" y="149411"/>
                    <a:pt x="78669" y="190762"/>
                    <a:pt x="46425" y="233082"/>
                  </a:cubicBezTo>
                  <a:cubicBezTo>
                    <a:pt x="30846" y="253529"/>
                    <a:pt x="5075" y="270365"/>
                    <a:pt x="1602" y="295835"/>
                  </a:cubicBezTo>
                  <a:cubicBezTo>
                    <a:pt x="-4508" y="340641"/>
                    <a:pt x="8023" y="386575"/>
                    <a:pt x="19531" y="430306"/>
                  </a:cubicBezTo>
                  <a:cubicBezTo>
                    <a:pt x="23046" y="443662"/>
                    <a:pt x="73787" y="496358"/>
                    <a:pt x="82284" y="502023"/>
                  </a:cubicBezTo>
                  <a:cubicBezTo>
                    <a:pt x="104523" y="516849"/>
                    <a:pt x="128515" y="529834"/>
                    <a:pt x="154002" y="537882"/>
                  </a:cubicBezTo>
                  <a:cubicBezTo>
                    <a:pt x="210777" y="555811"/>
                    <a:pt x="302509" y="559969"/>
                    <a:pt x="360190" y="564776"/>
                  </a:cubicBezTo>
                  <a:cubicBezTo>
                    <a:pt x="410990" y="573741"/>
                    <a:pt x="461524" y="584375"/>
                    <a:pt x="512590" y="591670"/>
                  </a:cubicBezTo>
                  <a:cubicBezTo>
                    <a:pt x="566165" y="599324"/>
                    <a:pt x="620614" y="600456"/>
                    <a:pt x="673955" y="609600"/>
                  </a:cubicBezTo>
                  <a:cubicBezTo>
                    <a:pt x="725392" y="618418"/>
                    <a:pt x="775555" y="633505"/>
                    <a:pt x="826355" y="645458"/>
                  </a:cubicBezTo>
                  <a:cubicBezTo>
                    <a:pt x="942896" y="627529"/>
                    <a:pt x="1061438" y="619668"/>
                    <a:pt x="1175978" y="591670"/>
                  </a:cubicBezTo>
                  <a:cubicBezTo>
                    <a:pt x="1198649" y="586128"/>
                    <a:pt x="1217535" y="566724"/>
                    <a:pt x="1229767" y="546847"/>
                  </a:cubicBezTo>
                  <a:cubicBezTo>
                    <a:pt x="1242682" y="525861"/>
                    <a:pt x="1241720" y="499035"/>
                    <a:pt x="1247696" y="475129"/>
                  </a:cubicBezTo>
                  <a:cubicBezTo>
                    <a:pt x="1244708" y="430305"/>
                    <a:pt x="1250410" y="384037"/>
                    <a:pt x="1238731" y="340658"/>
                  </a:cubicBezTo>
                  <a:cubicBezTo>
                    <a:pt x="1228773" y="303673"/>
                    <a:pt x="1174625" y="219626"/>
                    <a:pt x="1140120" y="188258"/>
                  </a:cubicBezTo>
                  <a:cubicBezTo>
                    <a:pt x="1124175" y="173763"/>
                    <a:pt x="1103708" y="165143"/>
                    <a:pt x="1086331" y="152400"/>
                  </a:cubicBezTo>
                  <a:cubicBezTo>
                    <a:pt x="1058856" y="132252"/>
                    <a:pt x="1035560" y="105962"/>
                    <a:pt x="1005649" y="89647"/>
                  </a:cubicBezTo>
                  <a:cubicBezTo>
                    <a:pt x="938335" y="52930"/>
                    <a:pt x="793301" y="18210"/>
                    <a:pt x="727743" y="0"/>
                  </a:cubicBezTo>
                  <a:cubicBezTo>
                    <a:pt x="572355" y="5976"/>
                    <a:pt x="416507" y="4573"/>
                    <a:pt x="261578" y="17929"/>
                  </a:cubicBezTo>
                  <a:cubicBezTo>
                    <a:pt x="236690" y="20074"/>
                    <a:pt x="206591" y="42677"/>
                    <a:pt x="189861" y="62753"/>
                  </a:cubicBezTo>
                  <a:cubicBezTo>
                    <a:pt x="157987" y="101002"/>
                    <a:pt x="152508" y="100106"/>
                    <a:pt x="145037" y="1075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E10C57B-602E-97BB-40B7-84FEBBEB5C40}"/>
                    </a:ext>
                  </a:extLst>
                </p:cNvPr>
                <p:cNvSpPr txBox="1"/>
                <p:nvPr/>
              </p:nvSpPr>
              <p:spPr>
                <a:xfrm>
                  <a:off x="7429969" y="1358816"/>
                  <a:ext cx="815401" cy="3792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kumimoji="1" lang="en-US" altLang="zh-CN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18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E10C57B-602E-97BB-40B7-84FEBBEB5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9969" y="1358816"/>
                  <a:ext cx="815401" cy="379206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A31E75-D487-934F-BD6A-6E4C4737DC40}"/>
              </a:ext>
            </a:extLst>
          </p:cNvPr>
          <p:cNvCxnSpPr>
            <a:cxnSpLocks/>
          </p:cNvCxnSpPr>
          <p:nvPr/>
        </p:nvCxnSpPr>
        <p:spPr>
          <a:xfrm>
            <a:off x="218155" y="1366597"/>
            <a:ext cx="4673114" cy="4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1D82387-BE36-E979-FC11-5CBCB2CDFA65}"/>
              </a:ext>
            </a:extLst>
          </p:cNvPr>
          <p:cNvSpPr/>
          <p:nvPr/>
        </p:nvSpPr>
        <p:spPr>
          <a:xfrm>
            <a:off x="2336753" y="1272421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3150D3F-3393-6C38-9246-CDEDE72BF296}"/>
              </a:ext>
            </a:extLst>
          </p:cNvPr>
          <p:cNvSpPr/>
          <p:nvPr/>
        </p:nvSpPr>
        <p:spPr>
          <a:xfrm>
            <a:off x="3514883" y="1272421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472B0C-33F1-97CF-3B20-6D0B4D5DD653}"/>
              </a:ext>
            </a:extLst>
          </p:cNvPr>
          <p:cNvSpPr/>
          <p:nvPr/>
        </p:nvSpPr>
        <p:spPr>
          <a:xfrm>
            <a:off x="1138926" y="1272421"/>
            <a:ext cx="197222" cy="18835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2" grpId="0" animBg="1"/>
      <p:bldP spid="10" grpId="0"/>
      <p:bldP spid="13" grpId="0" animBg="1"/>
      <p:bldP spid="15" grpId="0"/>
      <p:bldP spid="16" grpId="0" animBg="1"/>
      <p:bldP spid="18" grpId="0"/>
      <p:bldP spid="19" grpId="0"/>
      <p:bldP spid="20" grpId="0" animBg="1"/>
      <p:bldP spid="23" grpId="0"/>
      <p:bldP spid="24" grpId="0" animBg="1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918" y="1725897"/>
                <a:ext cx="10515600" cy="16033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length of prime that we want to find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HSG containing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-bit prime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918" y="1725897"/>
                <a:ext cx="10515600" cy="1603375"/>
              </a:xfrm>
              <a:blipFill>
                <a:blip r:embed="rId3"/>
                <a:stretch>
                  <a:fillRect t="-6464" b="-3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EE2103C4-3DA6-E646-D613-C3CD77114F1E}"/>
              </a:ext>
            </a:extLst>
          </p:cNvPr>
          <p:cNvGrpSpPr/>
          <p:nvPr/>
        </p:nvGrpSpPr>
        <p:grpSpPr>
          <a:xfrm>
            <a:off x="7609328" y="1321281"/>
            <a:ext cx="3606036" cy="1533682"/>
            <a:chOff x="7868794" y="1882584"/>
            <a:chExt cx="3606036" cy="153368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DE341002-93D6-5FD0-024E-5DB401520304}"/>
                </a:ext>
              </a:extLst>
            </p:cNvPr>
            <p:cNvSpPr/>
            <p:nvPr/>
          </p:nvSpPr>
          <p:spPr>
            <a:xfrm>
              <a:off x="8442379" y="2366507"/>
              <a:ext cx="3032451" cy="104531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/>
                <p:nvPr/>
              </p:nvSpPr>
              <p:spPr>
                <a:xfrm>
                  <a:off x="8499194" y="2406614"/>
                  <a:ext cx="2931040" cy="954107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𝐁𝐅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Enumerate all strings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output the first prime</a:t>
                  </a:r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13737916-279B-2503-B80C-27589E145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9194" y="2406614"/>
                  <a:ext cx="2931040" cy="954107"/>
                </a:xfrm>
                <a:prstGeom prst="rect">
                  <a:avLst/>
                </a:prstGeom>
                <a:blipFill>
                  <a:blip r:embed="rId7"/>
                  <a:stretch>
                    <a:fillRect l="-625" b="-96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左大括号 37">
              <a:extLst>
                <a:ext uri="{FF2B5EF4-FFF2-40B4-BE49-F238E27FC236}">
                  <a16:creationId xmlns:a16="http://schemas.microsoft.com/office/drawing/2014/main" id="{7C5FE9AC-04EA-6919-606E-521E0C36CABA}"/>
                </a:ext>
              </a:extLst>
            </p:cNvPr>
            <p:cNvSpPr/>
            <p:nvPr/>
          </p:nvSpPr>
          <p:spPr>
            <a:xfrm>
              <a:off x="8267687" y="2382561"/>
              <a:ext cx="174690" cy="1033705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左大括号 38">
              <a:extLst>
                <a:ext uri="{FF2B5EF4-FFF2-40B4-BE49-F238E27FC236}">
                  <a16:creationId xmlns:a16="http://schemas.microsoft.com/office/drawing/2014/main" id="{C7C35988-808A-5103-07B9-7F480DCC5DD2}"/>
                </a:ext>
              </a:extLst>
            </p:cNvPr>
            <p:cNvSpPr/>
            <p:nvPr/>
          </p:nvSpPr>
          <p:spPr>
            <a:xfrm rot="5400000">
              <a:off x="9859982" y="760031"/>
              <a:ext cx="197242" cy="3032452"/>
            </a:xfrm>
            <a:prstGeom prst="leftBrace">
              <a:avLst>
                <a:gd name="adj1" fmla="val 23483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/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F67788E7-56E2-9F3A-C091-4867C62CBC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8794" y="2705327"/>
                  <a:ext cx="45274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/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E901707-FEAA-D1A4-3EDA-004FB944E4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748" y="1882584"/>
                  <a:ext cx="36370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/>
              <p:nvPr/>
            </p:nvSpPr>
            <p:spPr>
              <a:xfrm>
                <a:off x="680340" y="3571399"/>
                <a:ext cx="5070147" cy="9362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Each iteration: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we set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depending on Chen-Tell</a:t>
                </a: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DB2DF75-8031-47D4-EA03-37BD4925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40" y="3571399"/>
                <a:ext cx="5070147" cy="936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5478755" y="4850302"/>
                <a:ext cx="2904942" cy="11079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Hope: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we set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grows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55" y="4850302"/>
                <a:ext cx="2904942" cy="11079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97686DC-B43B-65BC-E25C-9121ACFC388A}"/>
              </a:ext>
            </a:extLst>
          </p:cNvPr>
          <p:cNvGrpSpPr/>
          <p:nvPr/>
        </p:nvGrpSpPr>
        <p:grpSpPr>
          <a:xfrm>
            <a:off x="8970831" y="4507681"/>
            <a:ext cx="2199937" cy="1719005"/>
            <a:chOff x="3691023" y="5069798"/>
            <a:chExt cx="2199937" cy="171900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250674DF-92DA-F7FC-D23B-73852E80EC01}"/>
                </a:ext>
              </a:extLst>
            </p:cNvPr>
            <p:cNvGrpSpPr/>
            <p:nvPr/>
          </p:nvGrpSpPr>
          <p:grpSpPr>
            <a:xfrm>
              <a:off x="3691023" y="5161126"/>
              <a:ext cx="2199937" cy="1627677"/>
              <a:chOff x="3691023" y="5161126"/>
              <a:chExt cx="2199937" cy="1627677"/>
            </a:xfrm>
          </p:grpSpPr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D1A90ECF-891B-571C-BE55-70D4BDD9CE34}"/>
                  </a:ext>
                </a:extLst>
              </p:cNvPr>
              <p:cNvCxnSpPr/>
              <p:nvPr/>
            </p:nvCxnSpPr>
            <p:spPr>
              <a:xfrm flipV="1">
                <a:off x="3873903" y="5161126"/>
                <a:ext cx="0" cy="153526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BC8A3E64-9505-1DDA-8040-083DFEB15C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1023" y="6495167"/>
                <a:ext cx="196088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id="{1FA10615-79BB-8670-6426-2A7BEE1C212D}"/>
                      </a:ext>
                    </a:extLst>
                  </p:cNvPr>
                  <p:cNvSpPr txBox="1"/>
                  <p:nvPr/>
                </p:nvSpPr>
                <p:spPr>
                  <a:xfrm>
                    <a:off x="5576657" y="6419471"/>
                    <a:ext cx="3143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id="{1FA10615-79BB-8670-6426-2A7BEE1C21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76657" y="6419471"/>
                    <a:ext cx="314303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35C08FF3-D0BC-7DB9-9CC9-ABBFAFD53AD3}"/>
                </a:ext>
              </a:extLst>
            </p:cNvPr>
            <p:cNvGrpSpPr/>
            <p:nvPr/>
          </p:nvGrpSpPr>
          <p:grpSpPr>
            <a:xfrm>
              <a:off x="3874538" y="5125951"/>
              <a:ext cx="1658243" cy="912580"/>
              <a:chOff x="3874538" y="5125951"/>
              <a:chExt cx="1658243" cy="912580"/>
            </a:xfrm>
          </p:grpSpPr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B600BA11-3D73-AC51-9628-29B23ED57D51}"/>
                  </a:ext>
                </a:extLst>
              </p:cNvPr>
              <p:cNvSpPr/>
              <p:nvPr/>
            </p:nvSpPr>
            <p:spPr>
              <a:xfrm>
                <a:off x="3874538" y="5150801"/>
                <a:ext cx="1632585" cy="887730"/>
              </a:xfrm>
              <a:custGeom>
                <a:avLst/>
                <a:gdLst>
                  <a:gd name="connsiteX0" fmla="*/ 0 w 1632585"/>
                  <a:gd name="connsiteY0" fmla="*/ 887730 h 887730"/>
                  <a:gd name="connsiteX1" fmla="*/ 220980 w 1632585"/>
                  <a:gd name="connsiteY1" fmla="*/ 851535 h 887730"/>
                  <a:gd name="connsiteX2" fmla="*/ 426720 w 1632585"/>
                  <a:gd name="connsiteY2" fmla="*/ 800100 h 887730"/>
                  <a:gd name="connsiteX3" fmla="*/ 632460 w 1632585"/>
                  <a:gd name="connsiteY3" fmla="*/ 731520 h 887730"/>
                  <a:gd name="connsiteX4" fmla="*/ 782955 w 1632585"/>
                  <a:gd name="connsiteY4" fmla="*/ 664845 h 887730"/>
                  <a:gd name="connsiteX5" fmla="*/ 1028700 w 1632585"/>
                  <a:gd name="connsiteY5" fmla="*/ 527685 h 887730"/>
                  <a:gd name="connsiteX6" fmla="*/ 1291590 w 1632585"/>
                  <a:gd name="connsiteY6" fmla="*/ 344805 h 887730"/>
                  <a:gd name="connsiteX7" fmla="*/ 1474470 w 1632585"/>
                  <a:gd name="connsiteY7" fmla="*/ 180975 h 887730"/>
                  <a:gd name="connsiteX8" fmla="*/ 1632585 w 1632585"/>
                  <a:gd name="connsiteY8" fmla="*/ 0 h 887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2585" h="887730">
                    <a:moveTo>
                      <a:pt x="0" y="887730"/>
                    </a:moveTo>
                    <a:lnTo>
                      <a:pt x="220980" y="851535"/>
                    </a:lnTo>
                    <a:lnTo>
                      <a:pt x="426720" y="800100"/>
                    </a:lnTo>
                    <a:lnTo>
                      <a:pt x="632460" y="731520"/>
                    </a:lnTo>
                    <a:lnTo>
                      <a:pt x="782955" y="664845"/>
                    </a:lnTo>
                    <a:lnTo>
                      <a:pt x="1028700" y="527685"/>
                    </a:lnTo>
                    <a:lnTo>
                      <a:pt x="1291590" y="344805"/>
                    </a:lnTo>
                    <a:lnTo>
                      <a:pt x="1474470" y="180975"/>
                    </a:lnTo>
                    <a:lnTo>
                      <a:pt x="1632585" y="0"/>
                    </a:ln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AF862740-7B93-BB42-1C58-2A944ECCF79B}"/>
                  </a:ext>
                </a:extLst>
              </p:cNvPr>
              <p:cNvSpPr/>
              <p:nvPr/>
            </p:nvSpPr>
            <p:spPr>
              <a:xfrm>
                <a:off x="4074564" y="5974137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DD6C75E1-FA6A-9BF0-A692-EBD9D3BB4F37}"/>
                  </a:ext>
                </a:extLst>
              </p:cNvPr>
              <p:cNvSpPr/>
              <p:nvPr/>
            </p:nvSpPr>
            <p:spPr>
              <a:xfrm>
                <a:off x="4309954" y="5920698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513B3CDB-B096-9337-5599-258F42FDF81B}"/>
                  </a:ext>
                </a:extLst>
              </p:cNvPr>
              <p:cNvSpPr/>
              <p:nvPr/>
            </p:nvSpPr>
            <p:spPr>
              <a:xfrm>
                <a:off x="4489891" y="5853016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53FAD9BD-3B6C-FA0B-146E-94695276ADF7}"/>
                  </a:ext>
                </a:extLst>
              </p:cNvPr>
              <p:cNvSpPr/>
              <p:nvPr/>
            </p:nvSpPr>
            <p:spPr>
              <a:xfrm>
                <a:off x="4645111" y="5786341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586215F1-30FF-8982-12F0-3D912472D632}"/>
                  </a:ext>
                </a:extLst>
              </p:cNvPr>
              <p:cNvSpPr/>
              <p:nvPr/>
            </p:nvSpPr>
            <p:spPr>
              <a:xfrm>
                <a:off x="4883236" y="5658025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48C2E870-5FDB-BBD1-E079-0DA209AD987A}"/>
                  </a:ext>
                </a:extLst>
              </p:cNvPr>
              <p:cNvSpPr/>
              <p:nvPr/>
            </p:nvSpPr>
            <p:spPr>
              <a:xfrm>
                <a:off x="5150684" y="5474461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DE5514B1-3BEE-0C5E-825A-AFD80A3150D4}"/>
                  </a:ext>
                </a:extLst>
              </p:cNvPr>
              <p:cNvSpPr/>
              <p:nvPr/>
            </p:nvSpPr>
            <p:spPr>
              <a:xfrm>
                <a:off x="5326069" y="5311434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9B926B45-B446-36FB-8A51-C804A54B8881}"/>
                  </a:ext>
                </a:extLst>
              </p:cNvPr>
              <p:cNvSpPr/>
              <p:nvPr/>
            </p:nvSpPr>
            <p:spPr>
              <a:xfrm>
                <a:off x="5487062" y="5125951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文本框 72">
                    <a:extLst>
                      <a:ext uri="{FF2B5EF4-FFF2-40B4-BE49-F238E27FC236}">
                        <a16:creationId xmlns:a16="http://schemas.microsoft.com/office/drawing/2014/main" id="{8630CDFF-1041-613A-8EE6-AB52DA0F6645}"/>
                      </a:ext>
                    </a:extLst>
                  </p:cNvPr>
                  <p:cNvSpPr txBox="1"/>
                  <p:nvPr/>
                </p:nvSpPr>
                <p:spPr>
                  <a:xfrm>
                    <a:off x="3947453" y="5536628"/>
                    <a:ext cx="3143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3" name="文本框 72">
                    <a:extLst>
                      <a:ext uri="{FF2B5EF4-FFF2-40B4-BE49-F238E27FC236}">
                        <a16:creationId xmlns:a16="http://schemas.microsoft.com/office/drawing/2014/main" id="{8630CDFF-1041-613A-8EE6-AB52DA0F66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7453" y="5536628"/>
                    <a:ext cx="314303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588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A02DE854-4BCC-B5CE-F076-A98A260144E8}"/>
                </a:ext>
              </a:extLst>
            </p:cNvPr>
            <p:cNvGrpSpPr/>
            <p:nvPr/>
          </p:nvGrpSpPr>
          <p:grpSpPr>
            <a:xfrm>
              <a:off x="3871458" y="5069798"/>
              <a:ext cx="1658680" cy="1383135"/>
              <a:chOff x="3871458" y="5069798"/>
              <a:chExt cx="1658680" cy="1383135"/>
            </a:xfrm>
          </p:grpSpPr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9AC83034-FD95-D85E-6D6F-3BA589EDE7C4}"/>
                  </a:ext>
                </a:extLst>
              </p:cNvPr>
              <p:cNvSpPr/>
              <p:nvPr/>
            </p:nvSpPr>
            <p:spPr>
              <a:xfrm>
                <a:off x="3871458" y="5093937"/>
                <a:ext cx="1631712" cy="1358996"/>
              </a:xfrm>
              <a:custGeom>
                <a:avLst/>
                <a:gdLst>
                  <a:gd name="connsiteX0" fmla="*/ 0 w 1631712"/>
                  <a:gd name="connsiteY0" fmla="*/ 1358996 h 1358996"/>
                  <a:gd name="connsiteX1" fmla="*/ 226882 w 1631712"/>
                  <a:gd name="connsiteY1" fmla="*/ 1329203 h 1358996"/>
                  <a:gd name="connsiteX2" fmla="*/ 465222 w 1631712"/>
                  <a:gd name="connsiteY2" fmla="*/ 1265035 h 1358996"/>
                  <a:gd name="connsiteX3" fmla="*/ 655435 w 1631712"/>
                  <a:gd name="connsiteY3" fmla="*/ 1184825 h 1358996"/>
                  <a:gd name="connsiteX4" fmla="*/ 815856 w 1631712"/>
                  <a:gd name="connsiteY4" fmla="*/ 1088572 h 1358996"/>
                  <a:gd name="connsiteX5" fmla="*/ 1049613 w 1631712"/>
                  <a:gd name="connsiteY5" fmla="*/ 898358 h 1358996"/>
                  <a:gd name="connsiteX6" fmla="*/ 1306286 w 1631712"/>
                  <a:gd name="connsiteY6" fmla="*/ 621059 h 1358996"/>
                  <a:gd name="connsiteX7" fmla="*/ 1482749 w 1631712"/>
                  <a:gd name="connsiteY7" fmla="*/ 343760 h 1358996"/>
                  <a:gd name="connsiteX8" fmla="*/ 1631712 w 1631712"/>
                  <a:gd name="connsiteY8" fmla="*/ 0 h 135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1712" h="1358996">
                    <a:moveTo>
                      <a:pt x="0" y="1358996"/>
                    </a:moveTo>
                    <a:lnTo>
                      <a:pt x="226882" y="1329203"/>
                    </a:lnTo>
                    <a:lnTo>
                      <a:pt x="465222" y="1265035"/>
                    </a:lnTo>
                    <a:lnTo>
                      <a:pt x="655435" y="1184825"/>
                    </a:lnTo>
                    <a:lnTo>
                      <a:pt x="815856" y="1088572"/>
                    </a:lnTo>
                    <a:lnTo>
                      <a:pt x="1049613" y="898358"/>
                    </a:lnTo>
                    <a:lnTo>
                      <a:pt x="1306286" y="621059"/>
                    </a:lnTo>
                    <a:lnTo>
                      <a:pt x="1482749" y="343760"/>
                    </a:lnTo>
                    <a:lnTo>
                      <a:pt x="1631712" y="0"/>
                    </a:lnTo>
                  </a:path>
                </a:pathLst>
              </a:cu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507A10F-D13F-E01A-27DA-E2F9413CA193}"/>
                  </a:ext>
                </a:extLst>
              </p:cNvPr>
              <p:cNvSpPr/>
              <p:nvPr/>
            </p:nvSpPr>
            <p:spPr>
              <a:xfrm>
                <a:off x="4074563" y="6398541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655745B6-CB3C-6E35-6D31-24ACDF32F6E9}"/>
                  </a:ext>
                </a:extLst>
              </p:cNvPr>
              <p:cNvSpPr/>
              <p:nvPr/>
            </p:nvSpPr>
            <p:spPr>
              <a:xfrm>
                <a:off x="4309954" y="6331652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33C1C8F3-B244-5BA9-9151-D17A94B96682}"/>
                  </a:ext>
                </a:extLst>
              </p:cNvPr>
              <p:cNvSpPr/>
              <p:nvPr/>
            </p:nvSpPr>
            <p:spPr>
              <a:xfrm>
                <a:off x="4489891" y="6254912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18EEFB95-2086-8446-714F-885835173CF5}"/>
                  </a:ext>
                </a:extLst>
              </p:cNvPr>
              <p:cNvSpPr/>
              <p:nvPr/>
            </p:nvSpPr>
            <p:spPr>
              <a:xfrm>
                <a:off x="4649485" y="6165812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5478BB82-B22F-CA27-8C65-BCA395CD7779}"/>
                  </a:ext>
                </a:extLst>
              </p:cNvPr>
              <p:cNvSpPr/>
              <p:nvPr/>
            </p:nvSpPr>
            <p:spPr>
              <a:xfrm>
                <a:off x="4883236" y="5983083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EC53F4EC-2771-8788-4E72-DD1FC43F9A28}"/>
                  </a:ext>
                </a:extLst>
              </p:cNvPr>
              <p:cNvSpPr/>
              <p:nvPr/>
            </p:nvSpPr>
            <p:spPr>
              <a:xfrm>
                <a:off x="5150684" y="5690114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4AC9E4BD-15E7-BFE4-45FB-EDCF62E3D208}"/>
                  </a:ext>
                </a:extLst>
              </p:cNvPr>
              <p:cNvSpPr/>
              <p:nvPr/>
            </p:nvSpPr>
            <p:spPr>
              <a:xfrm>
                <a:off x="5320354" y="5424813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271934CB-DE2F-95CF-F30B-D79115FE2591}"/>
                  </a:ext>
                </a:extLst>
              </p:cNvPr>
              <p:cNvSpPr/>
              <p:nvPr/>
            </p:nvSpPr>
            <p:spPr>
              <a:xfrm>
                <a:off x="5484419" y="5069798"/>
                <a:ext cx="45719" cy="45719"/>
              </a:xfrm>
              <a:prstGeom prst="ellipse">
                <a:avLst/>
              </a:prstGeom>
              <a:ln>
                <a:noFill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文本框 73">
                    <a:extLst>
                      <a:ext uri="{FF2B5EF4-FFF2-40B4-BE49-F238E27FC236}">
                        <a16:creationId xmlns:a16="http://schemas.microsoft.com/office/drawing/2014/main" id="{1F7C21A6-BC52-5E7C-8127-1B81D5017D80}"/>
                      </a:ext>
                    </a:extLst>
                  </p:cNvPr>
                  <p:cNvSpPr txBox="1"/>
                  <p:nvPr/>
                </p:nvSpPr>
                <p:spPr>
                  <a:xfrm>
                    <a:off x="3967634" y="5989983"/>
                    <a:ext cx="3143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74" name="文本框 73">
                    <a:extLst>
                      <a:ext uri="{FF2B5EF4-FFF2-40B4-BE49-F238E27FC236}">
                        <a16:creationId xmlns:a16="http://schemas.microsoft.com/office/drawing/2014/main" id="{1F7C21A6-BC52-5E7C-8127-1B81D5017D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634" y="5989983"/>
                    <a:ext cx="314303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1765" b="-1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/>
              <p:nvPr/>
            </p:nvSpPr>
            <p:spPr>
              <a:xfrm>
                <a:off x="3554292" y="2806751"/>
                <a:ext cx="1466072" cy="3879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8D5DF1-9F19-F3FA-F5E8-D8F09C27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292" y="2806751"/>
                <a:ext cx="1466072" cy="3879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335037-E790-8F38-AC04-33E7E3E3003D}"/>
              </a:ext>
            </a:extLst>
          </p:cNvPr>
          <p:cNvSpPr txBox="1"/>
          <p:nvPr/>
        </p:nvSpPr>
        <p:spPr>
          <a:xfrm>
            <a:off x="1971892" y="570955"/>
            <a:ext cx="84997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A closer look at each iteration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A2152A-4D72-97C7-1C1D-B515F1B045E4}"/>
                  </a:ext>
                </a:extLst>
              </p:cNvPr>
              <p:cNvSpPr txBox="1"/>
              <p:nvPr/>
            </p:nvSpPr>
            <p:spPr>
              <a:xfrm>
                <a:off x="8008221" y="3028540"/>
                <a:ext cx="3481909" cy="4369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cs typeface="Arial" panose="020B0604020202020204" pitchFamily="34" charset="0"/>
                  </a:rPr>
                  <a:t>Next hitting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altLang="zh-CN" sz="2200" dirty="0">
                    <a:cs typeface="Arial" panose="020B0604020202020204" pitchFamily="34" charset="0"/>
                  </a:rPr>
                  <a:t> is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2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BF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A2152A-4D72-97C7-1C1D-B515F1B04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221" y="3028540"/>
                <a:ext cx="3481909" cy="436979"/>
              </a:xfrm>
              <a:prstGeom prst="rect">
                <a:avLst/>
              </a:prstGeom>
              <a:blipFill>
                <a:blip r:embed="rId17"/>
                <a:stretch>
                  <a:fillRect l="-2277" t="-845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5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2466010"/>
                <a:ext cx="10515600" cy="39332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b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b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Want to find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= poly(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). We set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altLang="zh-CN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a simple computation shows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will be comparable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内容占位符 2">
                <a:extLst>
                  <a:ext uri="{FF2B5EF4-FFF2-40B4-BE49-F238E27FC236}">
                    <a16:creationId xmlns:a16="http://schemas.microsoft.com/office/drawing/2014/main" id="{620959C6-F147-1127-777D-749EBC9C83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2466010"/>
                <a:ext cx="10515600" cy="3933217"/>
              </a:xfrm>
              <a:blipFill>
                <a:blip r:embed="rId3"/>
                <a:stretch>
                  <a:fillRect l="-986" r="-638" b="-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/>
              <p:nvPr/>
            </p:nvSpPr>
            <p:spPr>
              <a:xfrm>
                <a:off x="4371920" y="563466"/>
                <a:ext cx="3251201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Hope: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we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enough,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will grow faster than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!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37519539-CBF8-9B3C-515D-9A15481B6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920" y="563466"/>
                <a:ext cx="3251201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D1A90ECF-891B-571C-BE55-70D4BDD9CE34}"/>
              </a:ext>
            </a:extLst>
          </p:cNvPr>
          <p:cNvCxnSpPr/>
          <p:nvPr/>
        </p:nvCxnSpPr>
        <p:spPr>
          <a:xfrm flipV="1">
            <a:off x="8867244" y="418797"/>
            <a:ext cx="0" cy="1535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BC8A3E64-9505-1DDA-8040-083DFEB15C7A}"/>
              </a:ext>
            </a:extLst>
          </p:cNvPr>
          <p:cNvCxnSpPr>
            <a:cxnSpLocks/>
          </p:cNvCxnSpPr>
          <p:nvPr/>
        </p:nvCxnSpPr>
        <p:spPr>
          <a:xfrm>
            <a:off x="8684364" y="1752838"/>
            <a:ext cx="19608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/>
              <p:nvPr/>
            </p:nvSpPr>
            <p:spPr>
              <a:xfrm>
                <a:off x="10569998" y="1677142"/>
                <a:ext cx="31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id="{1FA10615-79BB-8670-6426-2A7BEE1C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9998" y="1677142"/>
                <a:ext cx="3143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组合 74">
            <a:extLst>
              <a:ext uri="{FF2B5EF4-FFF2-40B4-BE49-F238E27FC236}">
                <a16:creationId xmlns:a16="http://schemas.microsoft.com/office/drawing/2014/main" id="{35C08FF3-D0BC-7DB9-9CC9-ABBFAFD53AD3}"/>
              </a:ext>
            </a:extLst>
          </p:cNvPr>
          <p:cNvGrpSpPr/>
          <p:nvPr/>
        </p:nvGrpSpPr>
        <p:grpSpPr>
          <a:xfrm>
            <a:off x="8867879" y="383622"/>
            <a:ext cx="1658243" cy="912580"/>
            <a:chOff x="3874538" y="5125951"/>
            <a:chExt cx="1658243" cy="912580"/>
          </a:xfrm>
        </p:grpSpPr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B600BA11-3D73-AC51-9628-29B23ED57D51}"/>
                </a:ext>
              </a:extLst>
            </p:cNvPr>
            <p:cNvSpPr/>
            <p:nvPr/>
          </p:nvSpPr>
          <p:spPr>
            <a:xfrm>
              <a:off x="3874538" y="5150801"/>
              <a:ext cx="1632585" cy="887730"/>
            </a:xfrm>
            <a:custGeom>
              <a:avLst/>
              <a:gdLst>
                <a:gd name="connsiteX0" fmla="*/ 0 w 1632585"/>
                <a:gd name="connsiteY0" fmla="*/ 887730 h 887730"/>
                <a:gd name="connsiteX1" fmla="*/ 220980 w 1632585"/>
                <a:gd name="connsiteY1" fmla="*/ 851535 h 887730"/>
                <a:gd name="connsiteX2" fmla="*/ 426720 w 1632585"/>
                <a:gd name="connsiteY2" fmla="*/ 800100 h 887730"/>
                <a:gd name="connsiteX3" fmla="*/ 632460 w 1632585"/>
                <a:gd name="connsiteY3" fmla="*/ 731520 h 887730"/>
                <a:gd name="connsiteX4" fmla="*/ 782955 w 1632585"/>
                <a:gd name="connsiteY4" fmla="*/ 664845 h 887730"/>
                <a:gd name="connsiteX5" fmla="*/ 1028700 w 1632585"/>
                <a:gd name="connsiteY5" fmla="*/ 527685 h 887730"/>
                <a:gd name="connsiteX6" fmla="*/ 1291590 w 1632585"/>
                <a:gd name="connsiteY6" fmla="*/ 344805 h 887730"/>
                <a:gd name="connsiteX7" fmla="*/ 1474470 w 1632585"/>
                <a:gd name="connsiteY7" fmla="*/ 180975 h 887730"/>
                <a:gd name="connsiteX8" fmla="*/ 1632585 w 1632585"/>
                <a:gd name="connsiteY8" fmla="*/ 0 h 8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2585" h="887730">
                  <a:moveTo>
                    <a:pt x="0" y="887730"/>
                  </a:moveTo>
                  <a:lnTo>
                    <a:pt x="220980" y="851535"/>
                  </a:lnTo>
                  <a:lnTo>
                    <a:pt x="426720" y="800100"/>
                  </a:lnTo>
                  <a:lnTo>
                    <a:pt x="632460" y="731520"/>
                  </a:lnTo>
                  <a:lnTo>
                    <a:pt x="782955" y="664845"/>
                  </a:lnTo>
                  <a:lnTo>
                    <a:pt x="1028700" y="527685"/>
                  </a:lnTo>
                  <a:lnTo>
                    <a:pt x="1291590" y="344805"/>
                  </a:lnTo>
                  <a:lnTo>
                    <a:pt x="1474470" y="180975"/>
                  </a:lnTo>
                  <a:lnTo>
                    <a:pt x="1632585" y="0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F862740-7B93-BB42-1C58-2A944ECCF79B}"/>
                </a:ext>
              </a:extLst>
            </p:cNvPr>
            <p:cNvSpPr/>
            <p:nvPr/>
          </p:nvSpPr>
          <p:spPr>
            <a:xfrm>
              <a:off x="4074564" y="5974137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D6C75E1-FA6A-9BF0-A692-EBD9D3BB4F37}"/>
                </a:ext>
              </a:extLst>
            </p:cNvPr>
            <p:cNvSpPr/>
            <p:nvPr/>
          </p:nvSpPr>
          <p:spPr>
            <a:xfrm>
              <a:off x="4309954" y="59206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513B3CDB-B096-9337-5599-258F42FDF81B}"/>
                </a:ext>
              </a:extLst>
            </p:cNvPr>
            <p:cNvSpPr/>
            <p:nvPr/>
          </p:nvSpPr>
          <p:spPr>
            <a:xfrm>
              <a:off x="4489891" y="5853016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3FAD9BD-3B6C-FA0B-146E-94695276ADF7}"/>
                </a:ext>
              </a:extLst>
            </p:cNvPr>
            <p:cNvSpPr/>
            <p:nvPr/>
          </p:nvSpPr>
          <p:spPr>
            <a:xfrm>
              <a:off x="4645111" y="57863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215F1-30FF-8982-12F0-3D912472D632}"/>
                </a:ext>
              </a:extLst>
            </p:cNvPr>
            <p:cNvSpPr/>
            <p:nvPr/>
          </p:nvSpPr>
          <p:spPr>
            <a:xfrm>
              <a:off x="4883236" y="5658025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8C2E870-5FDB-BBD1-E079-0DA209AD987A}"/>
                </a:ext>
              </a:extLst>
            </p:cNvPr>
            <p:cNvSpPr/>
            <p:nvPr/>
          </p:nvSpPr>
          <p:spPr>
            <a:xfrm>
              <a:off x="5150684" y="547446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E5514B1-3BEE-0C5E-825A-AFD80A3150D4}"/>
                </a:ext>
              </a:extLst>
            </p:cNvPr>
            <p:cNvSpPr/>
            <p:nvPr/>
          </p:nvSpPr>
          <p:spPr>
            <a:xfrm>
              <a:off x="5326069" y="531143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9B926B45-B446-36FB-8A51-C804A54B8881}"/>
                </a:ext>
              </a:extLst>
            </p:cNvPr>
            <p:cNvSpPr/>
            <p:nvPr/>
          </p:nvSpPr>
          <p:spPr>
            <a:xfrm>
              <a:off x="5487062" y="512595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/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8630CDFF-1041-613A-8EE6-AB52DA0F6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453" y="5536628"/>
                  <a:ext cx="314303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58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02DE854-4BCC-B5CE-F076-A98A260144E8}"/>
              </a:ext>
            </a:extLst>
          </p:cNvPr>
          <p:cNvGrpSpPr/>
          <p:nvPr/>
        </p:nvGrpSpPr>
        <p:grpSpPr>
          <a:xfrm>
            <a:off x="8864799" y="327469"/>
            <a:ext cx="1658680" cy="1383135"/>
            <a:chOff x="3871458" y="5069798"/>
            <a:chExt cx="1658680" cy="1383135"/>
          </a:xfrm>
        </p:grpSpPr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9AC83034-FD95-D85E-6D6F-3BA589EDE7C4}"/>
                </a:ext>
              </a:extLst>
            </p:cNvPr>
            <p:cNvSpPr/>
            <p:nvPr/>
          </p:nvSpPr>
          <p:spPr>
            <a:xfrm>
              <a:off x="3871458" y="5093937"/>
              <a:ext cx="1631712" cy="1358996"/>
            </a:xfrm>
            <a:custGeom>
              <a:avLst/>
              <a:gdLst>
                <a:gd name="connsiteX0" fmla="*/ 0 w 1631712"/>
                <a:gd name="connsiteY0" fmla="*/ 1358996 h 1358996"/>
                <a:gd name="connsiteX1" fmla="*/ 226882 w 1631712"/>
                <a:gd name="connsiteY1" fmla="*/ 1329203 h 1358996"/>
                <a:gd name="connsiteX2" fmla="*/ 465222 w 1631712"/>
                <a:gd name="connsiteY2" fmla="*/ 1265035 h 1358996"/>
                <a:gd name="connsiteX3" fmla="*/ 655435 w 1631712"/>
                <a:gd name="connsiteY3" fmla="*/ 1184825 h 1358996"/>
                <a:gd name="connsiteX4" fmla="*/ 815856 w 1631712"/>
                <a:gd name="connsiteY4" fmla="*/ 1088572 h 1358996"/>
                <a:gd name="connsiteX5" fmla="*/ 1049613 w 1631712"/>
                <a:gd name="connsiteY5" fmla="*/ 898358 h 1358996"/>
                <a:gd name="connsiteX6" fmla="*/ 1306286 w 1631712"/>
                <a:gd name="connsiteY6" fmla="*/ 621059 h 1358996"/>
                <a:gd name="connsiteX7" fmla="*/ 1482749 w 1631712"/>
                <a:gd name="connsiteY7" fmla="*/ 343760 h 1358996"/>
                <a:gd name="connsiteX8" fmla="*/ 1631712 w 1631712"/>
                <a:gd name="connsiteY8" fmla="*/ 0 h 135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1712" h="1358996">
                  <a:moveTo>
                    <a:pt x="0" y="1358996"/>
                  </a:moveTo>
                  <a:lnTo>
                    <a:pt x="226882" y="1329203"/>
                  </a:lnTo>
                  <a:lnTo>
                    <a:pt x="465222" y="1265035"/>
                  </a:lnTo>
                  <a:lnTo>
                    <a:pt x="655435" y="1184825"/>
                  </a:lnTo>
                  <a:lnTo>
                    <a:pt x="815856" y="1088572"/>
                  </a:lnTo>
                  <a:lnTo>
                    <a:pt x="1049613" y="898358"/>
                  </a:lnTo>
                  <a:lnTo>
                    <a:pt x="1306286" y="621059"/>
                  </a:lnTo>
                  <a:lnTo>
                    <a:pt x="1482749" y="343760"/>
                  </a:lnTo>
                  <a:lnTo>
                    <a:pt x="1631712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507A10F-D13F-E01A-27DA-E2F9413CA193}"/>
                </a:ext>
              </a:extLst>
            </p:cNvPr>
            <p:cNvSpPr/>
            <p:nvPr/>
          </p:nvSpPr>
          <p:spPr>
            <a:xfrm>
              <a:off x="4074563" y="6398541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5745B6-CB3C-6E35-6D31-24ACDF32F6E9}"/>
                </a:ext>
              </a:extLst>
            </p:cNvPr>
            <p:cNvSpPr/>
            <p:nvPr/>
          </p:nvSpPr>
          <p:spPr>
            <a:xfrm>
              <a:off x="4309954" y="633165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3C1C8F3-B244-5BA9-9151-D17A94B96682}"/>
                </a:ext>
              </a:extLst>
            </p:cNvPr>
            <p:cNvSpPr/>
            <p:nvPr/>
          </p:nvSpPr>
          <p:spPr>
            <a:xfrm>
              <a:off x="4489891" y="62549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18EEFB95-2086-8446-714F-885835173CF5}"/>
                </a:ext>
              </a:extLst>
            </p:cNvPr>
            <p:cNvSpPr/>
            <p:nvPr/>
          </p:nvSpPr>
          <p:spPr>
            <a:xfrm>
              <a:off x="4649485" y="6165812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478BB82-B22F-CA27-8C65-BCA395CD7779}"/>
                </a:ext>
              </a:extLst>
            </p:cNvPr>
            <p:cNvSpPr/>
            <p:nvPr/>
          </p:nvSpPr>
          <p:spPr>
            <a:xfrm>
              <a:off x="4883236" y="598308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C53F4EC-2771-8788-4E72-DD1FC43F9A28}"/>
                </a:ext>
              </a:extLst>
            </p:cNvPr>
            <p:cNvSpPr/>
            <p:nvPr/>
          </p:nvSpPr>
          <p:spPr>
            <a:xfrm>
              <a:off x="5150684" y="5690114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4AC9E4BD-15E7-BFE4-45FB-EDCF62E3D208}"/>
                </a:ext>
              </a:extLst>
            </p:cNvPr>
            <p:cNvSpPr/>
            <p:nvPr/>
          </p:nvSpPr>
          <p:spPr>
            <a:xfrm>
              <a:off x="5320354" y="5424813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71934CB-DE2F-95CF-F30B-D79115FE2591}"/>
                </a:ext>
              </a:extLst>
            </p:cNvPr>
            <p:cNvSpPr/>
            <p:nvPr/>
          </p:nvSpPr>
          <p:spPr>
            <a:xfrm>
              <a:off x="5484419" y="5069798"/>
              <a:ext cx="45719" cy="45719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/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1F7C21A6-BC52-5E7C-8127-1B81D5017D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34" y="5989983"/>
                  <a:ext cx="314303" cy="369332"/>
                </a:xfrm>
                <a:prstGeom prst="rect">
                  <a:avLst/>
                </a:prstGeom>
                <a:blipFill>
                  <a:blip r:embed="rId16"/>
                  <a:stretch>
                    <a:fillRect r="-11765" b="-1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A571C4-4415-3860-0E50-DEB46F42A9AD}"/>
                  </a:ext>
                </a:extLst>
              </p:cNvPr>
              <p:cNvSpPr txBox="1"/>
              <p:nvPr/>
            </p:nvSpPr>
            <p:spPr>
              <a:xfrm>
                <a:off x="559567" y="648227"/>
                <a:ext cx="31314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GB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A571C4-4415-3860-0E50-DEB46F42A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67" y="648227"/>
                <a:ext cx="3131456" cy="707886"/>
              </a:xfrm>
              <a:prstGeom prst="rect">
                <a:avLst/>
              </a:prstGeom>
              <a:blipFill>
                <a:blip r:embed="rId17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1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95D5E3-12A6-4150-B33A-B049489F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67" y="302704"/>
            <a:ext cx="11317064" cy="1055413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Omitted Technical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6A0A432-7FE2-643B-1A2D-380433443370}"/>
                  </a:ext>
                </a:extLst>
              </p:cNvPr>
              <p:cNvSpPr txBox="1"/>
              <p:nvPr/>
            </p:nvSpPr>
            <p:spPr>
              <a:xfrm>
                <a:off x="776112" y="1673042"/>
                <a:ext cx="10639775" cy="4420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 </a:t>
                </a:r>
                <a:r>
                  <a:rPr kumimoji="1" lang="en-US" altLang="zh-CN" sz="2400" b="1" dirty="0"/>
                  <a:t>HSG</a:t>
                </a:r>
                <a:r>
                  <a:rPr kumimoji="1" lang="en-US" altLang="zh-CN" sz="2400" dirty="0"/>
                  <a:t> of </a:t>
                </a:r>
                <a:r>
                  <a:rPr kumimoji="1" lang="en-US" altLang="zh-CN" sz="2400" b="1" dirty="0"/>
                  <a:t>[CT21]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/>
                  <a:t>doesn’t </a:t>
                </a:r>
                <a:r>
                  <a:rPr kumimoji="1" lang="en-US" altLang="zh-CN" sz="2400" dirty="0"/>
                  <a:t>apply to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all</a:t>
                </a:r>
                <a:r>
                  <a:rPr kumimoji="1" lang="en-US" altLang="zh-CN" sz="2400" dirty="0"/>
                  <a:t>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uniform</a:t>
                </a:r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b="1" dirty="0">
                    <a:solidFill>
                      <a:srgbClr val="7030A0"/>
                    </a:solidFill>
                  </a:rPr>
                  <a:t>computations</a:t>
                </a:r>
                <a:r>
                  <a:rPr kumimoji="1" lang="en-US" altLang="zh-CN" sz="2400" dirty="0"/>
                  <a:t>: only to </a:t>
                </a:r>
                <a:r>
                  <a:rPr kumimoji="1" lang="en-US" altLang="zh-CN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low-depth uniform circuits</a:t>
                </a:r>
                <a:r>
                  <a:rPr kumimoji="1" lang="en-US" altLang="zh-CN" sz="2400" dirty="0"/>
                  <a:t>. Luckily, the algorithms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en-US" altLang="zh-CN" sz="2400" dirty="0"/>
                  <a:t> we constructed can be implemented by </a:t>
                </a:r>
                <a:r>
                  <a:rPr kumimoji="1" lang="en-US" altLang="zh-CN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low-depth uniform circuits</a:t>
                </a:r>
                <a:r>
                  <a:rPr kumimoji="1" lang="en-US" altLang="zh-CN" sz="2400" dirty="0"/>
                  <a:t>.</a:t>
                </a:r>
              </a:p>
              <a:p>
                <a:endParaRPr kumimoji="1" lang="en-US" altLang="zh-CN" sz="2400" dirty="0"/>
              </a:p>
              <a:p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The original </a:t>
                </a:r>
                <a:r>
                  <a:rPr kumimoji="1" lang="en-US" altLang="zh-CN" sz="2400" b="1" dirty="0"/>
                  <a:t>[CT21]</a:t>
                </a:r>
                <a:r>
                  <a:rPr kumimoji="1" lang="en-US" altLang="zh-CN" sz="2400" dirty="0"/>
                  <a:t> paper gives a </a:t>
                </a:r>
                <a:r>
                  <a:rPr kumimoji="1" lang="en-US" altLang="zh-CN" sz="2400" b="1" dirty="0"/>
                  <a:t>HSG</a:t>
                </a:r>
                <a:r>
                  <a:rPr kumimoji="1" lang="en-US" altLang="zh-CN" sz="2400" dirty="0"/>
                  <a:t> with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zh-CN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kumimoji="1" lang="en-US" altLang="zh-CN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zh-CN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1" lang="en-US" altLang="zh-CN" sz="2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kumimoji="1" lang="en-US" altLang="zh-CN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func>
                          <m:funcPr>
                            <m:ctrlPr>
                              <a:rPr kumimoji="1" lang="en-US" altLang="zh-CN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func>
                      </m:den>
                    </m:f>
                    <m:r>
                      <a:rPr kumimoji="1" lang="en-US" altLang="zh-CN" sz="2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2400" dirty="0">
                    <a:solidFill>
                      <a:schemeClr val="accent2"/>
                    </a:solidFill>
                  </a:rPr>
                  <a:t> </a:t>
                </a:r>
                <a:r>
                  <a:rPr kumimoji="1" lang="en-US" altLang="zh-CN" sz="2400" dirty="0"/>
                  <a:t>seed length instead of </a:t>
                </a:r>
                <a14:m>
                  <m:oMath xmlns:m="http://schemas.openxmlformats.org/officeDocument/2006/math">
                    <m:r>
                      <a:rPr kumimoji="1" lang="en-US" altLang="zh-CN" sz="2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kumimoji="1"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kumimoji="1" lang="en-US" altLang="zh-C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1" lang="en-US" altLang="zh-CN" sz="2400" dirty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zh-CN" sz="2400" dirty="0"/>
                  <a:t>This only gives a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quasi-poly</a:t>
                </a:r>
                <a:r>
                  <a:rPr kumimoji="1"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2400" dirty="0"/>
                  <a:t>time construction instead of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</a:rPr>
                  <a:t>poly-time</a:t>
                </a:r>
                <a:r>
                  <a:rPr kumimoji="1" lang="en-US" altLang="zh-CN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kumimoji="1"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We improve </a:t>
                </a:r>
                <a:r>
                  <a:rPr kumimoji="1" lang="en-US" altLang="zh-CN" sz="2400" b="1" dirty="0"/>
                  <a:t>Chen-Tell </a:t>
                </a:r>
                <a:r>
                  <a:rPr kumimoji="1" lang="en-US" altLang="zh-CN" sz="2400" dirty="0"/>
                  <a:t>by combining it with the </a:t>
                </a:r>
                <a:r>
                  <a:rPr kumimoji="1" lang="en-US" altLang="zh-CN" sz="2400" b="1" dirty="0" err="1">
                    <a:solidFill>
                      <a:schemeClr val="accent1"/>
                    </a:solidFill>
                  </a:rPr>
                  <a:t>Shaltiel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-Umans PRG </a:t>
                </a:r>
                <a:r>
                  <a:rPr kumimoji="1" lang="en-US" altLang="zh-CN" sz="2400" b="1" dirty="0"/>
                  <a:t>[SU05]</a:t>
                </a:r>
                <a:r>
                  <a:rPr kumimoji="1" lang="en-US" altLang="zh-CN" sz="2400" dirty="0"/>
                  <a:t>. </a:t>
                </a:r>
              </a:p>
              <a:p>
                <a:r>
                  <a:rPr kumimoji="1" lang="en-US" altLang="zh-CN" sz="2400" dirty="0"/>
                  <a:t>     This requires extra work (the original </a:t>
                </a:r>
                <a:r>
                  <a:rPr kumimoji="1" lang="en-US" altLang="zh-CN" sz="2400" b="1" dirty="0">
                    <a:solidFill>
                      <a:schemeClr val="accent1"/>
                    </a:solidFill>
                  </a:rPr>
                  <a:t>SU</a:t>
                </a:r>
                <a:r>
                  <a:rPr kumimoji="1" lang="en-US" altLang="zh-CN" sz="2400" dirty="0"/>
                  <a:t> reconstruction algorithm is </a:t>
                </a:r>
                <a:r>
                  <a:rPr kumimoji="1" lang="en-US" altLang="zh-CN" sz="2400" b="1" dirty="0"/>
                  <a:t>not</a:t>
                </a:r>
                <a:r>
                  <a:rPr kumimoji="1" lang="en-US" altLang="zh-CN" sz="2400" dirty="0"/>
                  <a:t> uniform).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6A0A432-7FE2-643B-1A2D-380433443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112" y="1673042"/>
                <a:ext cx="10639775" cy="4420826"/>
              </a:xfrm>
              <a:prstGeom prst="rect">
                <a:avLst/>
              </a:prstGeom>
              <a:blipFill>
                <a:blip r:embed="rId3"/>
                <a:stretch>
                  <a:fillRect l="-745" t="-1102" r="-1375" b="-26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4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4767-9270-FFA9-DB6D-5366D6B46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Chen-Tell Generator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0FAB67-6CFC-E464-E351-67767946B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1613291"/>
            <a:ext cx="10067731" cy="48795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334F-A6F1-5CA5-CCDC-F03C4863F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4" y="365125"/>
            <a:ext cx="11064551" cy="101354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BC4DF-EEB1-BA1F-2412-CF091DB26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630" y="3300608"/>
            <a:ext cx="4810125" cy="1504950"/>
          </a:xfrm>
          <a:prstGeom prst="rect">
            <a:avLst/>
          </a:prstGeom>
          <a:ln w="57150"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29811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8987D-6B59-0F59-1432-67F8783FA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6" y="202457"/>
            <a:ext cx="11386868" cy="20952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E6C46-E296-2875-DEFD-37B8597B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30" y="2531721"/>
            <a:ext cx="11143014" cy="392946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002225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AB07-8452-CDDB-C7B1-A956A535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GKR – Delegation of Computation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027C6-5D32-8159-8C68-61D5F50C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41" y="3757734"/>
            <a:ext cx="11118715" cy="1718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406DA3-C6B3-B440-EDD7-536765B84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38" y="1690688"/>
            <a:ext cx="9854120" cy="9442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1FBBF6-CCB9-588F-E07E-62104994501B}"/>
              </a:ext>
            </a:extLst>
          </p:cNvPr>
          <p:cNvSpPr txBox="1"/>
          <p:nvPr/>
        </p:nvSpPr>
        <p:spPr>
          <a:xfrm>
            <a:off x="536641" y="3213556"/>
            <a:ext cx="5873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[ Statement from the exposition in Goldreich’17 ]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E0C8-CFED-D676-2964-902CD725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33CC"/>
                </a:solidFill>
              </a:rPr>
              <a:t>Levin Complexity</a:t>
            </a:r>
            <a:endParaRPr lang="en-GB" b="1" dirty="0">
              <a:solidFill>
                <a:srgbClr val="0033C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749E8-E5A5-D50C-00DB-59E7DBBDB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579" y="4078753"/>
            <a:ext cx="4758842" cy="1104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F77BE-4B5D-2491-4E48-8899F4E2ABB4}"/>
              </a:ext>
            </a:extLst>
          </p:cNvPr>
          <p:cNvSpPr txBox="1"/>
          <p:nvPr/>
        </p:nvSpPr>
        <p:spPr>
          <a:xfrm>
            <a:off x="751260" y="3284204"/>
            <a:ext cx="926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Levin (1984) proposed the following notion of complexity for strings. 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A0949-C19E-F934-761F-1C1D414B50F3}"/>
              </a:ext>
            </a:extLst>
          </p:cNvPr>
          <p:cNvSpPr txBox="1"/>
          <p:nvPr/>
        </p:nvSpPr>
        <p:spPr>
          <a:xfrm>
            <a:off x="6919532" y="5303774"/>
            <a:ext cx="74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70C0"/>
                </a:solidFill>
              </a:rPr>
              <a:t>short</a:t>
            </a:r>
            <a:endParaRPr lang="en-GB" sz="2000" u="sng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A467D2-2AFC-CB65-BE38-7C16E54B94AD}"/>
              </a:ext>
            </a:extLst>
          </p:cNvPr>
          <p:cNvSpPr txBox="1"/>
          <p:nvPr/>
        </p:nvSpPr>
        <p:spPr>
          <a:xfrm>
            <a:off x="7740076" y="5312535"/>
            <a:ext cx="1148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70C0"/>
                </a:solidFill>
              </a:rPr>
              <a:t>effective</a:t>
            </a:r>
            <a:endParaRPr lang="en-GB" sz="2000" u="sng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83FEC2-ACF3-A7FE-42A1-074E0EEE6922}"/>
              </a:ext>
            </a:extLst>
          </p:cNvPr>
          <p:cNvCxnSpPr/>
          <p:nvPr/>
        </p:nvCxnSpPr>
        <p:spPr>
          <a:xfrm flipV="1">
            <a:off x="7292511" y="4746303"/>
            <a:ext cx="0" cy="54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76FF82-7642-E1E1-41AB-7A98D5A2F986}"/>
              </a:ext>
            </a:extLst>
          </p:cNvPr>
          <p:cNvCxnSpPr/>
          <p:nvPr/>
        </p:nvCxnSpPr>
        <p:spPr>
          <a:xfrm flipV="1">
            <a:off x="8142743" y="4761605"/>
            <a:ext cx="0" cy="542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4 2">
            <a:extLst>
              <a:ext uri="{FF2B5EF4-FFF2-40B4-BE49-F238E27FC236}">
                <a16:creationId xmlns:a16="http://schemas.microsoft.com/office/drawing/2014/main" id="{42DBD768-E5A4-F80B-ED75-D2D9CC4DCD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51" y="2536277"/>
            <a:ext cx="10419942" cy="2711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ED3FE6-09AF-2DAB-196A-BAC3F2E14450}"/>
              </a:ext>
            </a:extLst>
          </p:cNvPr>
          <p:cNvSpPr txBox="1"/>
          <p:nvPr/>
        </p:nvSpPr>
        <p:spPr>
          <a:xfrm>
            <a:off x="2616182" y="5986626"/>
            <a:ext cx="695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(Formal definition employs a universal machine U)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5CB144-18A7-A76E-54F7-B1767584873C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" name="Picture 4 1">
            <a:extLst>
              <a:ext uri="{FF2B5EF4-FFF2-40B4-BE49-F238E27FC236}">
                <a16:creationId xmlns:a16="http://schemas.microsoft.com/office/drawing/2014/main" id="{6E65CE4C-4B4A-FCDE-6301-E976BD61B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5" y="304211"/>
            <a:ext cx="1332042" cy="19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2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E0C8-CFED-D676-2964-902CD725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56" y="54807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33CC"/>
                </a:solidFill>
              </a:rPr>
              <a:t>Optimal Search</a:t>
            </a:r>
            <a:r>
              <a:rPr lang="en-US" dirty="0"/>
              <a:t>: Kt and Constructing Primes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030339-171E-4028-50E3-015AB42C7C70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C2CDC-68ED-539F-C4CA-7F2DD478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6" y="3001003"/>
            <a:ext cx="10243589" cy="464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CCA81-0172-F543-AB81-138D4C75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09" y="4859349"/>
            <a:ext cx="10337801" cy="471027"/>
          </a:xfrm>
          <a:prstGeom prst="rect">
            <a:avLst/>
          </a:prstGeom>
        </p:spPr>
      </p:pic>
      <p:sp>
        <p:nvSpPr>
          <p:cNvPr id="8" name="Arrow: Up-Down 7">
            <a:extLst>
              <a:ext uri="{FF2B5EF4-FFF2-40B4-BE49-F238E27FC236}">
                <a16:creationId xmlns:a16="http://schemas.microsoft.com/office/drawing/2014/main" id="{9567179B-29E4-4D42-8331-15C79DFFF14A}"/>
              </a:ext>
            </a:extLst>
          </p:cNvPr>
          <p:cNvSpPr/>
          <p:nvPr/>
        </p:nvSpPr>
        <p:spPr>
          <a:xfrm>
            <a:off x="5401220" y="3741869"/>
            <a:ext cx="417689" cy="846666"/>
          </a:xfrm>
          <a:prstGeom prst="upDownArrow">
            <a:avLst/>
          </a:prstGeom>
          <a:solidFill>
            <a:srgbClr val="0033CC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 1">
            <a:extLst>
              <a:ext uri="{FF2B5EF4-FFF2-40B4-BE49-F238E27FC236}">
                <a16:creationId xmlns:a16="http://schemas.microsoft.com/office/drawing/2014/main" id="{3AA01CA5-3C09-6810-FC38-8D8CC5DCD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65" y="304211"/>
            <a:ext cx="1332042" cy="19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90"/>
            <a:ext cx="10515600" cy="132556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A simple approach: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Cramér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658468" y="1382853"/>
                <a:ext cx="4061792" cy="1569660"/>
              </a:xfrm>
              <a:custGeom>
                <a:avLst/>
                <a:gdLst>
                  <a:gd name="connsiteX0" fmla="*/ 0 w 4061792"/>
                  <a:gd name="connsiteY0" fmla="*/ 0 h 1569660"/>
                  <a:gd name="connsiteX1" fmla="*/ 499020 w 4061792"/>
                  <a:gd name="connsiteY1" fmla="*/ 0 h 1569660"/>
                  <a:gd name="connsiteX2" fmla="*/ 998040 w 4061792"/>
                  <a:gd name="connsiteY2" fmla="*/ 0 h 1569660"/>
                  <a:gd name="connsiteX3" fmla="*/ 1497060 w 4061792"/>
                  <a:gd name="connsiteY3" fmla="*/ 0 h 1569660"/>
                  <a:gd name="connsiteX4" fmla="*/ 1955463 w 4061792"/>
                  <a:gd name="connsiteY4" fmla="*/ 0 h 1569660"/>
                  <a:gd name="connsiteX5" fmla="*/ 2616955 w 4061792"/>
                  <a:gd name="connsiteY5" fmla="*/ 0 h 1569660"/>
                  <a:gd name="connsiteX6" fmla="*/ 3237828 w 4061792"/>
                  <a:gd name="connsiteY6" fmla="*/ 0 h 1569660"/>
                  <a:gd name="connsiteX7" fmla="*/ 4061792 w 4061792"/>
                  <a:gd name="connsiteY7" fmla="*/ 0 h 1569660"/>
                  <a:gd name="connsiteX8" fmla="*/ 4061792 w 4061792"/>
                  <a:gd name="connsiteY8" fmla="*/ 491827 h 1569660"/>
                  <a:gd name="connsiteX9" fmla="*/ 4061792 w 4061792"/>
                  <a:gd name="connsiteY9" fmla="*/ 1015047 h 1569660"/>
                  <a:gd name="connsiteX10" fmla="*/ 4061792 w 4061792"/>
                  <a:gd name="connsiteY10" fmla="*/ 1569660 h 1569660"/>
                  <a:gd name="connsiteX11" fmla="*/ 3400300 w 4061792"/>
                  <a:gd name="connsiteY11" fmla="*/ 1569660 h 1569660"/>
                  <a:gd name="connsiteX12" fmla="*/ 2820044 w 4061792"/>
                  <a:gd name="connsiteY12" fmla="*/ 1569660 h 1569660"/>
                  <a:gd name="connsiteX13" fmla="*/ 2280406 w 4061792"/>
                  <a:gd name="connsiteY13" fmla="*/ 1569660 h 1569660"/>
                  <a:gd name="connsiteX14" fmla="*/ 1822004 w 4061792"/>
                  <a:gd name="connsiteY14" fmla="*/ 1569660 h 1569660"/>
                  <a:gd name="connsiteX15" fmla="*/ 1363602 w 4061792"/>
                  <a:gd name="connsiteY15" fmla="*/ 1569660 h 1569660"/>
                  <a:gd name="connsiteX16" fmla="*/ 864581 w 4061792"/>
                  <a:gd name="connsiteY16" fmla="*/ 1569660 h 1569660"/>
                  <a:gd name="connsiteX17" fmla="*/ 0 w 4061792"/>
                  <a:gd name="connsiteY17" fmla="*/ 1569660 h 1569660"/>
                  <a:gd name="connsiteX18" fmla="*/ 0 w 4061792"/>
                  <a:gd name="connsiteY18" fmla="*/ 1062137 h 1569660"/>
                  <a:gd name="connsiteX19" fmla="*/ 0 w 4061792"/>
                  <a:gd name="connsiteY19" fmla="*/ 570310 h 1569660"/>
                  <a:gd name="connsiteX20" fmla="*/ 0 w 4061792"/>
                  <a:gd name="connsiteY20" fmla="*/ 0 h 1569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61792" h="1569660" fill="none" extrusionOk="0">
                    <a:moveTo>
                      <a:pt x="0" y="0"/>
                    </a:moveTo>
                    <a:cubicBezTo>
                      <a:pt x="235072" y="-56403"/>
                      <a:pt x="303245" y="19666"/>
                      <a:pt x="499020" y="0"/>
                    </a:cubicBezTo>
                    <a:cubicBezTo>
                      <a:pt x="694795" y="-19666"/>
                      <a:pt x="866593" y="44413"/>
                      <a:pt x="998040" y="0"/>
                    </a:cubicBezTo>
                    <a:cubicBezTo>
                      <a:pt x="1129487" y="-44413"/>
                      <a:pt x="1323673" y="45771"/>
                      <a:pt x="1497060" y="0"/>
                    </a:cubicBezTo>
                    <a:cubicBezTo>
                      <a:pt x="1670447" y="-45771"/>
                      <a:pt x="1808505" y="25221"/>
                      <a:pt x="1955463" y="0"/>
                    </a:cubicBezTo>
                    <a:cubicBezTo>
                      <a:pt x="2102421" y="-25221"/>
                      <a:pt x="2346235" y="29073"/>
                      <a:pt x="2616955" y="0"/>
                    </a:cubicBezTo>
                    <a:cubicBezTo>
                      <a:pt x="2887675" y="-29073"/>
                      <a:pt x="2947841" y="60922"/>
                      <a:pt x="3237828" y="0"/>
                    </a:cubicBezTo>
                    <a:cubicBezTo>
                      <a:pt x="3527815" y="-60922"/>
                      <a:pt x="3842906" y="45128"/>
                      <a:pt x="4061792" y="0"/>
                    </a:cubicBezTo>
                    <a:cubicBezTo>
                      <a:pt x="4074915" y="135861"/>
                      <a:pt x="4057299" y="392376"/>
                      <a:pt x="4061792" y="491827"/>
                    </a:cubicBezTo>
                    <a:cubicBezTo>
                      <a:pt x="4066285" y="591278"/>
                      <a:pt x="4059413" y="823015"/>
                      <a:pt x="4061792" y="1015047"/>
                    </a:cubicBezTo>
                    <a:cubicBezTo>
                      <a:pt x="4064171" y="1207079"/>
                      <a:pt x="4000553" y="1311940"/>
                      <a:pt x="4061792" y="1569660"/>
                    </a:cubicBezTo>
                    <a:cubicBezTo>
                      <a:pt x="3890817" y="1604917"/>
                      <a:pt x="3611169" y="1519288"/>
                      <a:pt x="3400300" y="1569660"/>
                    </a:cubicBezTo>
                    <a:cubicBezTo>
                      <a:pt x="3189431" y="1620032"/>
                      <a:pt x="2998884" y="1532151"/>
                      <a:pt x="2820044" y="1569660"/>
                    </a:cubicBezTo>
                    <a:cubicBezTo>
                      <a:pt x="2641204" y="1607169"/>
                      <a:pt x="2497897" y="1507362"/>
                      <a:pt x="2280406" y="1569660"/>
                    </a:cubicBezTo>
                    <a:cubicBezTo>
                      <a:pt x="2062915" y="1631958"/>
                      <a:pt x="1992213" y="1545013"/>
                      <a:pt x="1822004" y="1569660"/>
                    </a:cubicBezTo>
                    <a:cubicBezTo>
                      <a:pt x="1651795" y="1594307"/>
                      <a:pt x="1548380" y="1550351"/>
                      <a:pt x="1363602" y="1569660"/>
                    </a:cubicBezTo>
                    <a:cubicBezTo>
                      <a:pt x="1178824" y="1588969"/>
                      <a:pt x="1048444" y="1540651"/>
                      <a:pt x="864581" y="1569660"/>
                    </a:cubicBezTo>
                    <a:cubicBezTo>
                      <a:pt x="680718" y="1598669"/>
                      <a:pt x="385137" y="1506707"/>
                      <a:pt x="0" y="1569660"/>
                    </a:cubicBezTo>
                    <a:cubicBezTo>
                      <a:pt x="-13810" y="1343988"/>
                      <a:pt x="35166" y="1270782"/>
                      <a:pt x="0" y="1062137"/>
                    </a:cubicBezTo>
                    <a:cubicBezTo>
                      <a:pt x="-35166" y="853492"/>
                      <a:pt x="12478" y="738918"/>
                      <a:pt x="0" y="570310"/>
                    </a:cubicBezTo>
                    <a:cubicBezTo>
                      <a:pt x="-12478" y="401702"/>
                      <a:pt x="18403" y="173628"/>
                      <a:pt x="0" y="0"/>
                    </a:cubicBezTo>
                    <a:close/>
                  </a:path>
                  <a:path w="4061792" h="1569660" stroke="0" extrusionOk="0">
                    <a:moveTo>
                      <a:pt x="0" y="0"/>
                    </a:moveTo>
                    <a:cubicBezTo>
                      <a:pt x="117184" y="-21300"/>
                      <a:pt x="343974" y="58407"/>
                      <a:pt x="499020" y="0"/>
                    </a:cubicBezTo>
                    <a:cubicBezTo>
                      <a:pt x="654066" y="-58407"/>
                      <a:pt x="927934" y="10382"/>
                      <a:pt x="1119894" y="0"/>
                    </a:cubicBezTo>
                    <a:cubicBezTo>
                      <a:pt x="1311854" y="-10382"/>
                      <a:pt x="1503160" y="37353"/>
                      <a:pt x="1740768" y="0"/>
                    </a:cubicBezTo>
                    <a:cubicBezTo>
                      <a:pt x="1978376" y="-37353"/>
                      <a:pt x="2036616" y="36756"/>
                      <a:pt x="2280406" y="0"/>
                    </a:cubicBezTo>
                    <a:cubicBezTo>
                      <a:pt x="2524196" y="-36756"/>
                      <a:pt x="2661739" y="36715"/>
                      <a:pt x="2941898" y="0"/>
                    </a:cubicBezTo>
                    <a:cubicBezTo>
                      <a:pt x="3222057" y="-36715"/>
                      <a:pt x="3698060" y="29392"/>
                      <a:pt x="4061792" y="0"/>
                    </a:cubicBezTo>
                    <a:cubicBezTo>
                      <a:pt x="4127393" y="254683"/>
                      <a:pt x="4001506" y="430784"/>
                      <a:pt x="4061792" y="554613"/>
                    </a:cubicBezTo>
                    <a:cubicBezTo>
                      <a:pt x="4122078" y="678442"/>
                      <a:pt x="4008515" y="821043"/>
                      <a:pt x="4061792" y="1046440"/>
                    </a:cubicBezTo>
                    <a:cubicBezTo>
                      <a:pt x="4115069" y="1271837"/>
                      <a:pt x="4051871" y="1344803"/>
                      <a:pt x="4061792" y="1569660"/>
                    </a:cubicBezTo>
                    <a:cubicBezTo>
                      <a:pt x="3792448" y="1614803"/>
                      <a:pt x="3755151" y="1519281"/>
                      <a:pt x="3481536" y="1569660"/>
                    </a:cubicBezTo>
                    <a:cubicBezTo>
                      <a:pt x="3207921" y="1620039"/>
                      <a:pt x="3081555" y="1530521"/>
                      <a:pt x="2901280" y="1569660"/>
                    </a:cubicBezTo>
                    <a:cubicBezTo>
                      <a:pt x="2721005" y="1608799"/>
                      <a:pt x="2595672" y="1567232"/>
                      <a:pt x="2442878" y="1569660"/>
                    </a:cubicBezTo>
                    <a:cubicBezTo>
                      <a:pt x="2290084" y="1572088"/>
                      <a:pt x="2101208" y="1534505"/>
                      <a:pt x="1903240" y="1569660"/>
                    </a:cubicBezTo>
                    <a:cubicBezTo>
                      <a:pt x="1705272" y="1604815"/>
                      <a:pt x="1568596" y="1524864"/>
                      <a:pt x="1282366" y="1569660"/>
                    </a:cubicBezTo>
                    <a:cubicBezTo>
                      <a:pt x="996136" y="1614456"/>
                      <a:pt x="948007" y="1564915"/>
                      <a:pt x="823964" y="1569660"/>
                    </a:cubicBezTo>
                    <a:cubicBezTo>
                      <a:pt x="699921" y="1574405"/>
                      <a:pt x="253371" y="1493937"/>
                      <a:pt x="0" y="1569660"/>
                    </a:cubicBezTo>
                    <a:cubicBezTo>
                      <a:pt x="-35147" y="1432667"/>
                      <a:pt x="22477" y="1243147"/>
                      <a:pt x="0" y="1030743"/>
                    </a:cubicBezTo>
                    <a:cubicBezTo>
                      <a:pt x="-22477" y="818339"/>
                      <a:pt x="39385" y="751587"/>
                      <a:pt x="0" y="538917"/>
                    </a:cubicBezTo>
                    <a:cubicBezTo>
                      <a:pt x="-39385" y="326247"/>
                      <a:pt x="59263" y="2205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Consolas" panose="020B0609020204030204" pitchFamily="49" charset="0"/>
                  </a:rPr>
                  <a:t> 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is prime, </a:t>
                </a:r>
              </a:p>
              <a:p>
                <a:r>
                  <a:rPr lang="en-US" altLang="zh-CN" sz="2400" dirty="0">
                    <a:latin typeface="Consolas" panose="020B0609020204030204" pitchFamily="49" charset="0"/>
                  </a:rPr>
                  <a:t>    Output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and halt</a:t>
                </a:r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1382853"/>
                <a:ext cx="4061792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061792"/>
                          <a:gd name="connsiteY0" fmla="*/ 0 h 1569660"/>
                          <a:gd name="connsiteX1" fmla="*/ 499020 w 4061792"/>
                          <a:gd name="connsiteY1" fmla="*/ 0 h 1569660"/>
                          <a:gd name="connsiteX2" fmla="*/ 998040 w 4061792"/>
                          <a:gd name="connsiteY2" fmla="*/ 0 h 1569660"/>
                          <a:gd name="connsiteX3" fmla="*/ 1497060 w 4061792"/>
                          <a:gd name="connsiteY3" fmla="*/ 0 h 1569660"/>
                          <a:gd name="connsiteX4" fmla="*/ 1955463 w 4061792"/>
                          <a:gd name="connsiteY4" fmla="*/ 0 h 1569660"/>
                          <a:gd name="connsiteX5" fmla="*/ 2616955 w 4061792"/>
                          <a:gd name="connsiteY5" fmla="*/ 0 h 1569660"/>
                          <a:gd name="connsiteX6" fmla="*/ 3237828 w 4061792"/>
                          <a:gd name="connsiteY6" fmla="*/ 0 h 1569660"/>
                          <a:gd name="connsiteX7" fmla="*/ 4061792 w 4061792"/>
                          <a:gd name="connsiteY7" fmla="*/ 0 h 1569660"/>
                          <a:gd name="connsiteX8" fmla="*/ 4061792 w 4061792"/>
                          <a:gd name="connsiteY8" fmla="*/ 491827 h 1569660"/>
                          <a:gd name="connsiteX9" fmla="*/ 4061792 w 4061792"/>
                          <a:gd name="connsiteY9" fmla="*/ 1015047 h 1569660"/>
                          <a:gd name="connsiteX10" fmla="*/ 4061792 w 4061792"/>
                          <a:gd name="connsiteY10" fmla="*/ 1569660 h 1569660"/>
                          <a:gd name="connsiteX11" fmla="*/ 3400300 w 4061792"/>
                          <a:gd name="connsiteY11" fmla="*/ 1569660 h 1569660"/>
                          <a:gd name="connsiteX12" fmla="*/ 2820044 w 4061792"/>
                          <a:gd name="connsiteY12" fmla="*/ 1569660 h 1569660"/>
                          <a:gd name="connsiteX13" fmla="*/ 2280406 w 4061792"/>
                          <a:gd name="connsiteY13" fmla="*/ 1569660 h 1569660"/>
                          <a:gd name="connsiteX14" fmla="*/ 1822004 w 4061792"/>
                          <a:gd name="connsiteY14" fmla="*/ 1569660 h 1569660"/>
                          <a:gd name="connsiteX15" fmla="*/ 1363602 w 4061792"/>
                          <a:gd name="connsiteY15" fmla="*/ 1569660 h 1569660"/>
                          <a:gd name="connsiteX16" fmla="*/ 864581 w 4061792"/>
                          <a:gd name="connsiteY16" fmla="*/ 1569660 h 1569660"/>
                          <a:gd name="connsiteX17" fmla="*/ 0 w 4061792"/>
                          <a:gd name="connsiteY17" fmla="*/ 1569660 h 1569660"/>
                          <a:gd name="connsiteX18" fmla="*/ 0 w 4061792"/>
                          <a:gd name="connsiteY18" fmla="*/ 1062137 h 1569660"/>
                          <a:gd name="connsiteX19" fmla="*/ 0 w 4061792"/>
                          <a:gd name="connsiteY19" fmla="*/ 570310 h 1569660"/>
                          <a:gd name="connsiteX20" fmla="*/ 0 w 4061792"/>
                          <a:gd name="connsiteY20" fmla="*/ 0 h 15696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4061792" h="1569660" fill="none" extrusionOk="0">
                            <a:moveTo>
                              <a:pt x="0" y="0"/>
                            </a:moveTo>
                            <a:cubicBezTo>
                              <a:pt x="235072" y="-56403"/>
                              <a:pt x="303245" y="19666"/>
                              <a:pt x="499020" y="0"/>
                            </a:cubicBezTo>
                            <a:cubicBezTo>
                              <a:pt x="694795" y="-19666"/>
                              <a:pt x="866593" y="44413"/>
                              <a:pt x="998040" y="0"/>
                            </a:cubicBezTo>
                            <a:cubicBezTo>
                              <a:pt x="1129487" y="-44413"/>
                              <a:pt x="1323673" y="45771"/>
                              <a:pt x="1497060" y="0"/>
                            </a:cubicBezTo>
                            <a:cubicBezTo>
                              <a:pt x="1670447" y="-45771"/>
                              <a:pt x="1808505" y="25221"/>
                              <a:pt x="1955463" y="0"/>
                            </a:cubicBezTo>
                            <a:cubicBezTo>
                              <a:pt x="2102421" y="-25221"/>
                              <a:pt x="2346235" y="29073"/>
                              <a:pt x="2616955" y="0"/>
                            </a:cubicBezTo>
                            <a:cubicBezTo>
                              <a:pt x="2887675" y="-29073"/>
                              <a:pt x="2947841" y="60922"/>
                              <a:pt x="3237828" y="0"/>
                            </a:cubicBezTo>
                            <a:cubicBezTo>
                              <a:pt x="3527815" y="-60922"/>
                              <a:pt x="3842906" y="45128"/>
                              <a:pt x="4061792" y="0"/>
                            </a:cubicBezTo>
                            <a:cubicBezTo>
                              <a:pt x="4074915" y="135861"/>
                              <a:pt x="4057299" y="392376"/>
                              <a:pt x="4061792" y="491827"/>
                            </a:cubicBezTo>
                            <a:cubicBezTo>
                              <a:pt x="4066285" y="591278"/>
                              <a:pt x="4059413" y="823015"/>
                              <a:pt x="4061792" y="1015047"/>
                            </a:cubicBezTo>
                            <a:cubicBezTo>
                              <a:pt x="4064171" y="1207079"/>
                              <a:pt x="4000553" y="1311940"/>
                              <a:pt x="4061792" y="1569660"/>
                            </a:cubicBezTo>
                            <a:cubicBezTo>
                              <a:pt x="3890817" y="1604917"/>
                              <a:pt x="3611169" y="1519288"/>
                              <a:pt x="3400300" y="1569660"/>
                            </a:cubicBezTo>
                            <a:cubicBezTo>
                              <a:pt x="3189431" y="1620032"/>
                              <a:pt x="2998884" y="1532151"/>
                              <a:pt x="2820044" y="1569660"/>
                            </a:cubicBezTo>
                            <a:cubicBezTo>
                              <a:pt x="2641204" y="1607169"/>
                              <a:pt x="2497897" y="1507362"/>
                              <a:pt x="2280406" y="1569660"/>
                            </a:cubicBezTo>
                            <a:cubicBezTo>
                              <a:pt x="2062915" y="1631958"/>
                              <a:pt x="1992213" y="1545013"/>
                              <a:pt x="1822004" y="1569660"/>
                            </a:cubicBezTo>
                            <a:cubicBezTo>
                              <a:pt x="1651795" y="1594307"/>
                              <a:pt x="1548380" y="1550351"/>
                              <a:pt x="1363602" y="1569660"/>
                            </a:cubicBezTo>
                            <a:cubicBezTo>
                              <a:pt x="1178824" y="1588969"/>
                              <a:pt x="1048444" y="1540651"/>
                              <a:pt x="864581" y="1569660"/>
                            </a:cubicBezTo>
                            <a:cubicBezTo>
                              <a:pt x="680718" y="1598669"/>
                              <a:pt x="385137" y="1506707"/>
                              <a:pt x="0" y="1569660"/>
                            </a:cubicBezTo>
                            <a:cubicBezTo>
                              <a:pt x="-13810" y="1343988"/>
                              <a:pt x="35166" y="1270782"/>
                              <a:pt x="0" y="1062137"/>
                            </a:cubicBezTo>
                            <a:cubicBezTo>
                              <a:pt x="-35166" y="853492"/>
                              <a:pt x="12478" y="738918"/>
                              <a:pt x="0" y="570310"/>
                            </a:cubicBezTo>
                            <a:cubicBezTo>
                              <a:pt x="-12478" y="401702"/>
                              <a:pt x="18403" y="173628"/>
                              <a:pt x="0" y="0"/>
                            </a:cubicBezTo>
                            <a:close/>
                          </a:path>
                          <a:path w="4061792" h="1569660" stroke="0" extrusionOk="0">
                            <a:moveTo>
                              <a:pt x="0" y="0"/>
                            </a:moveTo>
                            <a:cubicBezTo>
                              <a:pt x="117184" y="-21300"/>
                              <a:pt x="343974" y="58407"/>
                              <a:pt x="499020" y="0"/>
                            </a:cubicBezTo>
                            <a:cubicBezTo>
                              <a:pt x="654066" y="-58407"/>
                              <a:pt x="927934" y="10382"/>
                              <a:pt x="1119894" y="0"/>
                            </a:cubicBezTo>
                            <a:cubicBezTo>
                              <a:pt x="1311854" y="-10382"/>
                              <a:pt x="1503160" y="37353"/>
                              <a:pt x="1740768" y="0"/>
                            </a:cubicBezTo>
                            <a:cubicBezTo>
                              <a:pt x="1978376" y="-37353"/>
                              <a:pt x="2036616" y="36756"/>
                              <a:pt x="2280406" y="0"/>
                            </a:cubicBezTo>
                            <a:cubicBezTo>
                              <a:pt x="2524196" y="-36756"/>
                              <a:pt x="2661739" y="36715"/>
                              <a:pt x="2941898" y="0"/>
                            </a:cubicBezTo>
                            <a:cubicBezTo>
                              <a:pt x="3222057" y="-36715"/>
                              <a:pt x="3698060" y="29392"/>
                              <a:pt x="4061792" y="0"/>
                            </a:cubicBezTo>
                            <a:cubicBezTo>
                              <a:pt x="4127393" y="254683"/>
                              <a:pt x="4001506" y="430784"/>
                              <a:pt x="4061792" y="554613"/>
                            </a:cubicBezTo>
                            <a:cubicBezTo>
                              <a:pt x="4122078" y="678442"/>
                              <a:pt x="4008515" y="821043"/>
                              <a:pt x="4061792" y="1046440"/>
                            </a:cubicBezTo>
                            <a:cubicBezTo>
                              <a:pt x="4115069" y="1271837"/>
                              <a:pt x="4051871" y="1344803"/>
                              <a:pt x="4061792" y="1569660"/>
                            </a:cubicBezTo>
                            <a:cubicBezTo>
                              <a:pt x="3792448" y="1614803"/>
                              <a:pt x="3755151" y="1519281"/>
                              <a:pt x="3481536" y="1569660"/>
                            </a:cubicBezTo>
                            <a:cubicBezTo>
                              <a:pt x="3207921" y="1620039"/>
                              <a:pt x="3081555" y="1530521"/>
                              <a:pt x="2901280" y="1569660"/>
                            </a:cubicBezTo>
                            <a:cubicBezTo>
                              <a:pt x="2721005" y="1608799"/>
                              <a:pt x="2595672" y="1567232"/>
                              <a:pt x="2442878" y="1569660"/>
                            </a:cubicBezTo>
                            <a:cubicBezTo>
                              <a:pt x="2290084" y="1572088"/>
                              <a:pt x="2101208" y="1534505"/>
                              <a:pt x="1903240" y="1569660"/>
                            </a:cubicBezTo>
                            <a:cubicBezTo>
                              <a:pt x="1705272" y="1604815"/>
                              <a:pt x="1568596" y="1524864"/>
                              <a:pt x="1282366" y="1569660"/>
                            </a:cubicBezTo>
                            <a:cubicBezTo>
                              <a:pt x="996136" y="1614456"/>
                              <a:pt x="948007" y="1564915"/>
                              <a:pt x="823964" y="1569660"/>
                            </a:cubicBezTo>
                            <a:cubicBezTo>
                              <a:pt x="699921" y="1574405"/>
                              <a:pt x="253371" y="1493937"/>
                              <a:pt x="0" y="1569660"/>
                            </a:cubicBezTo>
                            <a:cubicBezTo>
                              <a:pt x="-35147" y="1432667"/>
                              <a:pt x="22477" y="1243147"/>
                              <a:pt x="0" y="1030743"/>
                            </a:cubicBezTo>
                            <a:cubicBezTo>
                              <a:pt x="-22477" y="818339"/>
                              <a:pt x="39385" y="751587"/>
                              <a:pt x="0" y="538917"/>
                            </a:cubicBezTo>
                            <a:cubicBezTo>
                              <a:pt x="-39385" y="326247"/>
                              <a:pt x="59263" y="22050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5365473" y="1387847"/>
                <a:ext cx="5988327" cy="8785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Cramér’s 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denote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prime,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2400" b="0" i="0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473" y="1387847"/>
                <a:ext cx="5988327" cy="878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/>
              <p:nvPr/>
            </p:nvSpPr>
            <p:spPr>
              <a:xfrm>
                <a:off x="5365473" y="2598884"/>
                <a:ext cx="5988327" cy="120032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Cramér’s conjecture, this algorithm inspects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numbers, so it runs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71A8972-A4B9-FF34-0E91-3E452FBD8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473" y="2598884"/>
                <a:ext cx="5988327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ABD936E-64F1-AB52-174D-CA22765FA92A}"/>
              </a:ext>
            </a:extLst>
          </p:cNvPr>
          <p:cNvSpPr txBox="1"/>
          <p:nvPr/>
        </p:nvSpPr>
        <p:spPr>
          <a:xfrm>
            <a:off x="658468" y="3203269"/>
            <a:ext cx="396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Uses [AKS04] for checking primality!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/>
              <p:nvPr/>
            </p:nvSpPr>
            <p:spPr>
              <a:xfrm>
                <a:off x="658468" y="4167883"/>
                <a:ext cx="4236261" cy="10143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 [BHP01]: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0.525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5FD1181-2755-AD20-105A-0184D5AD6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68" y="4167883"/>
                <a:ext cx="4236261" cy="10143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D49C6F-7C33-C2E6-8F5A-D84F12CA7B41}"/>
                  </a:ext>
                </a:extLst>
              </p:cNvPr>
              <p:cNvSpPr txBox="1"/>
              <p:nvPr/>
            </p:nvSpPr>
            <p:spPr>
              <a:xfrm>
                <a:off x="5365472" y="4181788"/>
                <a:ext cx="5988327" cy="12044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Although 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Cramér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conjectured to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the provable guarantee is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0.525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FD49C6F-7C33-C2E6-8F5A-D84F12CA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472" y="4181788"/>
                <a:ext cx="5988327" cy="12044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3CECA0D-33F4-7190-AB01-2004DA6CDDAA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B8C7F-C8DD-7D68-6E4A-9DE31CEFD6AF}"/>
              </a:ext>
            </a:extLst>
          </p:cNvPr>
          <p:cNvSpPr txBox="1"/>
          <p:nvPr/>
        </p:nvSpPr>
        <p:spPr>
          <a:xfrm>
            <a:off x="565810" y="5768860"/>
            <a:ext cx="10787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/>
              <a:t>Best known algorithm is due to </a:t>
            </a:r>
            <a:r>
              <a:rPr lang="en-GB" sz="2400" b="1" dirty="0">
                <a:latin typeface="Calibri" panose="020F0502020204030204" pitchFamily="34" charset="0"/>
              </a:rPr>
              <a:t>[Lagarias-Odlyzko’87] </a:t>
            </a:r>
            <a:r>
              <a:rPr lang="en-GB" sz="2400" dirty="0">
                <a:latin typeface="Calibri" panose="020F0502020204030204" pitchFamily="34" charset="0"/>
              </a:rPr>
              <a:t>and </a:t>
            </a:r>
            <a:r>
              <a:rPr lang="en-GB" sz="2400" dirty="0"/>
              <a:t>runs in time </a:t>
            </a:r>
            <a:r>
              <a:rPr lang="en-GB" sz="2400" dirty="0">
                <a:solidFill>
                  <a:srgbClr val="FF0000"/>
                </a:solidFill>
              </a:rPr>
              <a:t>2</a:t>
            </a:r>
            <a:r>
              <a:rPr lang="en-GB" sz="2800" baseline="30000" dirty="0">
                <a:solidFill>
                  <a:srgbClr val="FF0000"/>
                </a:solidFill>
              </a:rPr>
              <a:t>0.5n + o(n)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7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Infinitely Often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/>
              <p:nvPr/>
            </p:nvSpPr>
            <p:spPr>
              <a:xfrm>
                <a:off x="6736684" y="1978702"/>
                <a:ext cx="4325762" cy="1938992"/>
              </a:xfrm>
              <a:custGeom>
                <a:avLst/>
                <a:gdLst>
                  <a:gd name="connsiteX0" fmla="*/ 0 w 4325762"/>
                  <a:gd name="connsiteY0" fmla="*/ 0 h 1938992"/>
                  <a:gd name="connsiteX1" fmla="*/ 627235 w 4325762"/>
                  <a:gd name="connsiteY1" fmla="*/ 0 h 1938992"/>
                  <a:gd name="connsiteX2" fmla="*/ 1211213 w 4325762"/>
                  <a:gd name="connsiteY2" fmla="*/ 0 h 1938992"/>
                  <a:gd name="connsiteX3" fmla="*/ 1665418 w 4325762"/>
                  <a:gd name="connsiteY3" fmla="*/ 0 h 1938992"/>
                  <a:gd name="connsiteX4" fmla="*/ 2119623 w 4325762"/>
                  <a:gd name="connsiteY4" fmla="*/ 0 h 1938992"/>
                  <a:gd name="connsiteX5" fmla="*/ 2660344 w 4325762"/>
                  <a:gd name="connsiteY5" fmla="*/ 0 h 1938992"/>
                  <a:gd name="connsiteX6" fmla="*/ 3244322 w 4325762"/>
                  <a:gd name="connsiteY6" fmla="*/ 0 h 1938992"/>
                  <a:gd name="connsiteX7" fmla="*/ 3741784 w 4325762"/>
                  <a:gd name="connsiteY7" fmla="*/ 0 h 1938992"/>
                  <a:gd name="connsiteX8" fmla="*/ 4325762 w 4325762"/>
                  <a:gd name="connsiteY8" fmla="*/ 0 h 1938992"/>
                  <a:gd name="connsiteX9" fmla="*/ 4325762 w 4325762"/>
                  <a:gd name="connsiteY9" fmla="*/ 484748 h 1938992"/>
                  <a:gd name="connsiteX10" fmla="*/ 4325762 w 4325762"/>
                  <a:gd name="connsiteY10" fmla="*/ 950106 h 1938992"/>
                  <a:gd name="connsiteX11" fmla="*/ 4325762 w 4325762"/>
                  <a:gd name="connsiteY11" fmla="*/ 1473634 h 1938992"/>
                  <a:gd name="connsiteX12" fmla="*/ 4325762 w 4325762"/>
                  <a:gd name="connsiteY12" fmla="*/ 1938992 h 1938992"/>
                  <a:gd name="connsiteX13" fmla="*/ 3785042 w 4325762"/>
                  <a:gd name="connsiteY13" fmla="*/ 1938992 h 1938992"/>
                  <a:gd name="connsiteX14" fmla="*/ 3287579 w 4325762"/>
                  <a:gd name="connsiteY14" fmla="*/ 1938992 h 1938992"/>
                  <a:gd name="connsiteX15" fmla="*/ 2833374 w 4325762"/>
                  <a:gd name="connsiteY15" fmla="*/ 1938992 h 1938992"/>
                  <a:gd name="connsiteX16" fmla="*/ 2292654 w 4325762"/>
                  <a:gd name="connsiteY16" fmla="*/ 1938992 h 1938992"/>
                  <a:gd name="connsiteX17" fmla="*/ 1665418 w 4325762"/>
                  <a:gd name="connsiteY17" fmla="*/ 1938992 h 1938992"/>
                  <a:gd name="connsiteX18" fmla="*/ 1124698 w 4325762"/>
                  <a:gd name="connsiteY18" fmla="*/ 1938992 h 1938992"/>
                  <a:gd name="connsiteX19" fmla="*/ 670493 w 4325762"/>
                  <a:gd name="connsiteY19" fmla="*/ 1938992 h 1938992"/>
                  <a:gd name="connsiteX20" fmla="*/ 0 w 4325762"/>
                  <a:gd name="connsiteY20" fmla="*/ 1938992 h 1938992"/>
                  <a:gd name="connsiteX21" fmla="*/ 0 w 4325762"/>
                  <a:gd name="connsiteY21" fmla="*/ 1415464 h 1938992"/>
                  <a:gd name="connsiteX22" fmla="*/ 0 w 4325762"/>
                  <a:gd name="connsiteY22" fmla="*/ 891936 h 1938992"/>
                  <a:gd name="connsiteX23" fmla="*/ 0 w 4325762"/>
                  <a:gd name="connsiteY23" fmla="*/ 0 h 1938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325762" h="1938992" fill="none" extrusionOk="0">
                    <a:moveTo>
                      <a:pt x="0" y="0"/>
                    </a:moveTo>
                    <a:cubicBezTo>
                      <a:pt x="218214" y="-69095"/>
                      <a:pt x="467465" y="19592"/>
                      <a:pt x="627235" y="0"/>
                    </a:cubicBezTo>
                    <a:cubicBezTo>
                      <a:pt x="787006" y="-19592"/>
                      <a:pt x="956661" y="19857"/>
                      <a:pt x="1211213" y="0"/>
                    </a:cubicBezTo>
                    <a:cubicBezTo>
                      <a:pt x="1465765" y="-19857"/>
                      <a:pt x="1446554" y="34768"/>
                      <a:pt x="1665418" y="0"/>
                    </a:cubicBezTo>
                    <a:cubicBezTo>
                      <a:pt x="1884282" y="-34768"/>
                      <a:pt x="1998493" y="21313"/>
                      <a:pt x="2119623" y="0"/>
                    </a:cubicBezTo>
                    <a:cubicBezTo>
                      <a:pt x="2240754" y="-21313"/>
                      <a:pt x="2536439" y="28489"/>
                      <a:pt x="2660344" y="0"/>
                    </a:cubicBezTo>
                    <a:cubicBezTo>
                      <a:pt x="2784249" y="-28489"/>
                      <a:pt x="3122123" y="50712"/>
                      <a:pt x="3244322" y="0"/>
                    </a:cubicBezTo>
                    <a:cubicBezTo>
                      <a:pt x="3366521" y="-50712"/>
                      <a:pt x="3501409" y="4656"/>
                      <a:pt x="3741784" y="0"/>
                    </a:cubicBezTo>
                    <a:cubicBezTo>
                      <a:pt x="3982159" y="-4656"/>
                      <a:pt x="4071910" y="29500"/>
                      <a:pt x="4325762" y="0"/>
                    </a:cubicBezTo>
                    <a:cubicBezTo>
                      <a:pt x="4381465" y="160400"/>
                      <a:pt x="4273534" y="365251"/>
                      <a:pt x="4325762" y="484748"/>
                    </a:cubicBezTo>
                    <a:cubicBezTo>
                      <a:pt x="4377990" y="604245"/>
                      <a:pt x="4310350" y="856281"/>
                      <a:pt x="4325762" y="950106"/>
                    </a:cubicBezTo>
                    <a:cubicBezTo>
                      <a:pt x="4341174" y="1043931"/>
                      <a:pt x="4299552" y="1286169"/>
                      <a:pt x="4325762" y="1473634"/>
                    </a:cubicBezTo>
                    <a:cubicBezTo>
                      <a:pt x="4351972" y="1661099"/>
                      <a:pt x="4292047" y="1707373"/>
                      <a:pt x="4325762" y="1938992"/>
                    </a:cubicBezTo>
                    <a:cubicBezTo>
                      <a:pt x="4197054" y="1974238"/>
                      <a:pt x="3919809" y="1883651"/>
                      <a:pt x="3785042" y="1938992"/>
                    </a:cubicBezTo>
                    <a:cubicBezTo>
                      <a:pt x="3650275" y="1994333"/>
                      <a:pt x="3453593" y="1923844"/>
                      <a:pt x="3287579" y="1938992"/>
                    </a:cubicBezTo>
                    <a:cubicBezTo>
                      <a:pt x="3121565" y="1954140"/>
                      <a:pt x="2994303" y="1907081"/>
                      <a:pt x="2833374" y="1938992"/>
                    </a:cubicBezTo>
                    <a:cubicBezTo>
                      <a:pt x="2672445" y="1970903"/>
                      <a:pt x="2454831" y="1904176"/>
                      <a:pt x="2292654" y="1938992"/>
                    </a:cubicBezTo>
                    <a:cubicBezTo>
                      <a:pt x="2130477" y="1973808"/>
                      <a:pt x="1968498" y="1919363"/>
                      <a:pt x="1665418" y="1938992"/>
                    </a:cubicBezTo>
                    <a:cubicBezTo>
                      <a:pt x="1362338" y="1958621"/>
                      <a:pt x="1353031" y="1876863"/>
                      <a:pt x="1124698" y="1938992"/>
                    </a:cubicBezTo>
                    <a:cubicBezTo>
                      <a:pt x="896365" y="2001121"/>
                      <a:pt x="795874" y="1926441"/>
                      <a:pt x="670493" y="1938992"/>
                    </a:cubicBezTo>
                    <a:cubicBezTo>
                      <a:pt x="545112" y="1951543"/>
                      <a:pt x="233343" y="1862036"/>
                      <a:pt x="0" y="1938992"/>
                    </a:cubicBezTo>
                    <a:cubicBezTo>
                      <a:pt x="-4582" y="1802729"/>
                      <a:pt x="14331" y="1521542"/>
                      <a:pt x="0" y="1415464"/>
                    </a:cubicBezTo>
                    <a:cubicBezTo>
                      <a:pt x="-14331" y="1309386"/>
                      <a:pt x="48013" y="1058538"/>
                      <a:pt x="0" y="891936"/>
                    </a:cubicBezTo>
                    <a:cubicBezTo>
                      <a:pt x="-48013" y="725334"/>
                      <a:pt x="48781" y="267977"/>
                      <a:pt x="0" y="0"/>
                    </a:cubicBezTo>
                    <a:close/>
                  </a:path>
                  <a:path w="4325762" h="1938992" stroke="0" extrusionOk="0">
                    <a:moveTo>
                      <a:pt x="0" y="0"/>
                    </a:moveTo>
                    <a:cubicBezTo>
                      <a:pt x="130303" y="-15777"/>
                      <a:pt x="314291" y="18981"/>
                      <a:pt x="454205" y="0"/>
                    </a:cubicBezTo>
                    <a:cubicBezTo>
                      <a:pt x="594120" y="-18981"/>
                      <a:pt x="912913" y="3549"/>
                      <a:pt x="1038183" y="0"/>
                    </a:cubicBezTo>
                    <a:cubicBezTo>
                      <a:pt x="1163453" y="-3549"/>
                      <a:pt x="1382594" y="37195"/>
                      <a:pt x="1622161" y="0"/>
                    </a:cubicBezTo>
                    <a:cubicBezTo>
                      <a:pt x="1861728" y="-37195"/>
                      <a:pt x="2010190" y="8724"/>
                      <a:pt x="2119623" y="0"/>
                    </a:cubicBezTo>
                    <a:cubicBezTo>
                      <a:pt x="2229056" y="-8724"/>
                      <a:pt x="2444108" y="68880"/>
                      <a:pt x="2746859" y="0"/>
                    </a:cubicBezTo>
                    <a:cubicBezTo>
                      <a:pt x="3049610" y="-68880"/>
                      <a:pt x="3063912" y="19684"/>
                      <a:pt x="3374094" y="0"/>
                    </a:cubicBezTo>
                    <a:cubicBezTo>
                      <a:pt x="3684277" y="-19684"/>
                      <a:pt x="3908253" y="52141"/>
                      <a:pt x="4325762" y="0"/>
                    </a:cubicBezTo>
                    <a:cubicBezTo>
                      <a:pt x="4356676" y="189620"/>
                      <a:pt x="4294260" y="253926"/>
                      <a:pt x="4325762" y="484748"/>
                    </a:cubicBezTo>
                    <a:cubicBezTo>
                      <a:pt x="4357264" y="715570"/>
                      <a:pt x="4316409" y="773098"/>
                      <a:pt x="4325762" y="911326"/>
                    </a:cubicBezTo>
                    <a:cubicBezTo>
                      <a:pt x="4335115" y="1049554"/>
                      <a:pt x="4269763" y="1189718"/>
                      <a:pt x="4325762" y="1396074"/>
                    </a:cubicBezTo>
                    <a:cubicBezTo>
                      <a:pt x="4381761" y="1602430"/>
                      <a:pt x="4311860" y="1747661"/>
                      <a:pt x="4325762" y="1938992"/>
                    </a:cubicBezTo>
                    <a:cubicBezTo>
                      <a:pt x="4151069" y="1959530"/>
                      <a:pt x="4066156" y="1912809"/>
                      <a:pt x="3828299" y="1938992"/>
                    </a:cubicBezTo>
                    <a:cubicBezTo>
                      <a:pt x="3590442" y="1965175"/>
                      <a:pt x="3551829" y="1881158"/>
                      <a:pt x="3330837" y="1938992"/>
                    </a:cubicBezTo>
                    <a:cubicBezTo>
                      <a:pt x="3109845" y="1996826"/>
                      <a:pt x="2998010" y="1873905"/>
                      <a:pt x="2746859" y="1938992"/>
                    </a:cubicBezTo>
                    <a:cubicBezTo>
                      <a:pt x="2495708" y="2004079"/>
                      <a:pt x="2489917" y="1898120"/>
                      <a:pt x="2335911" y="1938992"/>
                    </a:cubicBezTo>
                    <a:cubicBezTo>
                      <a:pt x="2181905" y="1979864"/>
                      <a:pt x="1984563" y="1927544"/>
                      <a:pt x="1751934" y="1938992"/>
                    </a:cubicBezTo>
                    <a:cubicBezTo>
                      <a:pt x="1519305" y="1950440"/>
                      <a:pt x="1390964" y="1891700"/>
                      <a:pt x="1167956" y="1938992"/>
                    </a:cubicBezTo>
                    <a:cubicBezTo>
                      <a:pt x="944948" y="1986284"/>
                      <a:pt x="847998" y="1927226"/>
                      <a:pt x="757008" y="1938992"/>
                    </a:cubicBezTo>
                    <a:cubicBezTo>
                      <a:pt x="666018" y="1950758"/>
                      <a:pt x="267749" y="1890306"/>
                      <a:pt x="0" y="1938992"/>
                    </a:cubicBezTo>
                    <a:cubicBezTo>
                      <a:pt x="-34450" y="1759376"/>
                      <a:pt x="7492" y="1594995"/>
                      <a:pt x="0" y="1454244"/>
                    </a:cubicBezTo>
                    <a:cubicBezTo>
                      <a:pt x="-7492" y="1313493"/>
                      <a:pt x="14398" y="1158819"/>
                      <a:pt x="0" y="1008276"/>
                    </a:cubicBezTo>
                    <a:cubicBezTo>
                      <a:pt x="-14398" y="857733"/>
                      <a:pt x="53321" y="718596"/>
                      <a:pt x="0" y="542918"/>
                    </a:cubicBezTo>
                    <a:cubicBezTo>
                      <a:pt x="-53321" y="367240"/>
                      <a:pt x="61506" y="25361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400" b="1" u="sng" dirty="0">
                    <a:latin typeface="Consolas" panose="020B0609020204030204" pitchFamily="49" charset="0"/>
                    <a:cs typeface="Arial" panose="020B0604020202020204" pitchFamily="34" charset="0"/>
                  </a:rPr>
                  <a:t>Mersenne</a:t>
                </a:r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  <a:b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</a:br>
                <a:endParaRPr lang="en-US" altLang="zh-CN" sz="2400" dirty="0">
                  <a:latin typeface="Consolas" panose="020B0609020204030204" pitchFamily="49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Consolas" panose="020B0609020204030204" pitchFamily="49" charset="0"/>
                    <a:cs typeface="Arial" panose="020B0604020202020204" pitchFamily="34" charset="0"/>
                  </a:rPr>
                  <a:t>Output string is a    sequence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Consolas" panose="020B0609020204030204" pitchFamily="49" charset="0"/>
                  </a:rPr>
                  <a:t> </a:t>
                </a:r>
                <a:r>
                  <a:rPr lang="en-US" altLang="zh-CN" sz="2400" dirty="0">
                    <a:latin typeface="Consolas" panose="020B0609020204030204" pitchFamily="49" charset="0"/>
                  </a:rPr>
                  <a:t>ones</a:t>
                </a:r>
              </a:p>
              <a:p>
                <a:endParaRPr lang="zh-CN" altLang="en-US" sz="2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FBCFB74-BB15-FCC1-0D30-4A2D86258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684" y="1978702"/>
                <a:ext cx="4325762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4325762"/>
                          <a:gd name="connsiteY0" fmla="*/ 0 h 1938992"/>
                          <a:gd name="connsiteX1" fmla="*/ 627235 w 4325762"/>
                          <a:gd name="connsiteY1" fmla="*/ 0 h 1938992"/>
                          <a:gd name="connsiteX2" fmla="*/ 1211213 w 4325762"/>
                          <a:gd name="connsiteY2" fmla="*/ 0 h 1938992"/>
                          <a:gd name="connsiteX3" fmla="*/ 1665418 w 4325762"/>
                          <a:gd name="connsiteY3" fmla="*/ 0 h 1938992"/>
                          <a:gd name="connsiteX4" fmla="*/ 2119623 w 4325762"/>
                          <a:gd name="connsiteY4" fmla="*/ 0 h 1938992"/>
                          <a:gd name="connsiteX5" fmla="*/ 2660344 w 4325762"/>
                          <a:gd name="connsiteY5" fmla="*/ 0 h 1938992"/>
                          <a:gd name="connsiteX6" fmla="*/ 3244322 w 4325762"/>
                          <a:gd name="connsiteY6" fmla="*/ 0 h 1938992"/>
                          <a:gd name="connsiteX7" fmla="*/ 3741784 w 4325762"/>
                          <a:gd name="connsiteY7" fmla="*/ 0 h 1938992"/>
                          <a:gd name="connsiteX8" fmla="*/ 4325762 w 4325762"/>
                          <a:gd name="connsiteY8" fmla="*/ 0 h 1938992"/>
                          <a:gd name="connsiteX9" fmla="*/ 4325762 w 4325762"/>
                          <a:gd name="connsiteY9" fmla="*/ 484748 h 1938992"/>
                          <a:gd name="connsiteX10" fmla="*/ 4325762 w 4325762"/>
                          <a:gd name="connsiteY10" fmla="*/ 950106 h 1938992"/>
                          <a:gd name="connsiteX11" fmla="*/ 4325762 w 4325762"/>
                          <a:gd name="connsiteY11" fmla="*/ 1473634 h 1938992"/>
                          <a:gd name="connsiteX12" fmla="*/ 4325762 w 4325762"/>
                          <a:gd name="connsiteY12" fmla="*/ 1938992 h 1938992"/>
                          <a:gd name="connsiteX13" fmla="*/ 3785042 w 4325762"/>
                          <a:gd name="connsiteY13" fmla="*/ 1938992 h 1938992"/>
                          <a:gd name="connsiteX14" fmla="*/ 3287579 w 4325762"/>
                          <a:gd name="connsiteY14" fmla="*/ 1938992 h 1938992"/>
                          <a:gd name="connsiteX15" fmla="*/ 2833374 w 4325762"/>
                          <a:gd name="connsiteY15" fmla="*/ 1938992 h 1938992"/>
                          <a:gd name="connsiteX16" fmla="*/ 2292654 w 4325762"/>
                          <a:gd name="connsiteY16" fmla="*/ 1938992 h 1938992"/>
                          <a:gd name="connsiteX17" fmla="*/ 1665418 w 4325762"/>
                          <a:gd name="connsiteY17" fmla="*/ 1938992 h 1938992"/>
                          <a:gd name="connsiteX18" fmla="*/ 1124698 w 4325762"/>
                          <a:gd name="connsiteY18" fmla="*/ 1938992 h 1938992"/>
                          <a:gd name="connsiteX19" fmla="*/ 670493 w 4325762"/>
                          <a:gd name="connsiteY19" fmla="*/ 1938992 h 1938992"/>
                          <a:gd name="connsiteX20" fmla="*/ 0 w 4325762"/>
                          <a:gd name="connsiteY20" fmla="*/ 1938992 h 1938992"/>
                          <a:gd name="connsiteX21" fmla="*/ 0 w 4325762"/>
                          <a:gd name="connsiteY21" fmla="*/ 1415464 h 1938992"/>
                          <a:gd name="connsiteX22" fmla="*/ 0 w 4325762"/>
                          <a:gd name="connsiteY22" fmla="*/ 891936 h 1938992"/>
                          <a:gd name="connsiteX23" fmla="*/ 0 w 4325762"/>
                          <a:gd name="connsiteY23" fmla="*/ 0 h 19389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4325762" h="1938992" fill="none" extrusionOk="0">
                            <a:moveTo>
                              <a:pt x="0" y="0"/>
                            </a:moveTo>
                            <a:cubicBezTo>
                              <a:pt x="218214" y="-69095"/>
                              <a:pt x="467465" y="19592"/>
                              <a:pt x="627235" y="0"/>
                            </a:cubicBezTo>
                            <a:cubicBezTo>
                              <a:pt x="787006" y="-19592"/>
                              <a:pt x="956661" y="19857"/>
                              <a:pt x="1211213" y="0"/>
                            </a:cubicBezTo>
                            <a:cubicBezTo>
                              <a:pt x="1465765" y="-19857"/>
                              <a:pt x="1446554" y="34768"/>
                              <a:pt x="1665418" y="0"/>
                            </a:cubicBezTo>
                            <a:cubicBezTo>
                              <a:pt x="1884282" y="-34768"/>
                              <a:pt x="1998493" y="21313"/>
                              <a:pt x="2119623" y="0"/>
                            </a:cubicBezTo>
                            <a:cubicBezTo>
                              <a:pt x="2240754" y="-21313"/>
                              <a:pt x="2536439" y="28489"/>
                              <a:pt x="2660344" y="0"/>
                            </a:cubicBezTo>
                            <a:cubicBezTo>
                              <a:pt x="2784249" y="-28489"/>
                              <a:pt x="3122123" y="50712"/>
                              <a:pt x="3244322" y="0"/>
                            </a:cubicBezTo>
                            <a:cubicBezTo>
                              <a:pt x="3366521" y="-50712"/>
                              <a:pt x="3501409" y="4656"/>
                              <a:pt x="3741784" y="0"/>
                            </a:cubicBezTo>
                            <a:cubicBezTo>
                              <a:pt x="3982159" y="-4656"/>
                              <a:pt x="4071910" y="29500"/>
                              <a:pt x="4325762" y="0"/>
                            </a:cubicBezTo>
                            <a:cubicBezTo>
                              <a:pt x="4381465" y="160400"/>
                              <a:pt x="4273534" y="365251"/>
                              <a:pt x="4325762" y="484748"/>
                            </a:cubicBezTo>
                            <a:cubicBezTo>
                              <a:pt x="4377990" y="604245"/>
                              <a:pt x="4310350" y="856281"/>
                              <a:pt x="4325762" y="950106"/>
                            </a:cubicBezTo>
                            <a:cubicBezTo>
                              <a:pt x="4341174" y="1043931"/>
                              <a:pt x="4299552" y="1286169"/>
                              <a:pt x="4325762" y="1473634"/>
                            </a:cubicBezTo>
                            <a:cubicBezTo>
                              <a:pt x="4351972" y="1661099"/>
                              <a:pt x="4292047" y="1707373"/>
                              <a:pt x="4325762" y="1938992"/>
                            </a:cubicBezTo>
                            <a:cubicBezTo>
                              <a:pt x="4197054" y="1974238"/>
                              <a:pt x="3919809" y="1883651"/>
                              <a:pt x="3785042" y="1938992"/>
                            </a:cubicBezTo>
                            <a:cubicBezTo>
                              <a:pt x="3650275" y="1994333"/>
                              <a:pt x="3453593" y="1923844"/>
                              <a:pt x="3287579" y="1938992"/>
                            </a:cubicBezTo>
                            <a:cubicBezTo>
                              <a:pt x="3121565" y="1954140"/>
                              <a:pt x="2994303" y="1907081"/>
                              <a:pt x="2833374" y="1938992"/>
                            </a:cubicBezTo>
                            <a:cubicBezTo>
                              <a:pt x="2672445" y="1970903"/>
                              <a:pt x="2454831" y="1904176"/>
                              <a:pt x="2292654" y="1938992"/>
                            </a:cubicBezTo>
                            <a:cubicBezTo>
                              <a:pt x="2130477" y="1973808"/>
                              <a:pt x="1968498" y="1919363"/>
                              <a:pt x="1665418" y="1938992"/>
                            </a:cubicBezTo>
                            <a:cubicBezTo>
                              <a:pt x="1362338" y="1958621"/>
                              <a:pt x="1353031" y="1876863"/>
                              <a:pt x="1124698" y="1938992"/>
                            </a:cubicBezTo>
                            <a:cubicBezTo>
                              <a:pt x="896365" y="2001121"/>
                              <a:pt x="795874" y="1926441"/>
                              <a:pt x="670493" y="1938992"/>
                            </a:cubicBezTo>
                            <a:cubicBezTo>
                              <a:pt x="545112" y="1951543"/>
                              <a:pt x="233343" y="1862036"/>
                              <a:pt x="0" y="1938992"/>
                            </a:cubicBezTo>
                            <a:cubicBezTo>
                              <a:pt x="-4582" y="1802729"/>
                              <a:pt x="14331" y="1521542"/>
                              <a:pt x="0" y="1415464"/>
                            </a:cubicBezTo>
                            <a:cubicBezTo>
                              <a:pt x="-14331" y="1309386"/>
                              <a:pt x="48013" y="1058538"/>
                              <a:pt x="0" y="891936"/>
                            </a:cubicBezTo>
                            <a:cubicBezTo>
                              <a:pt x="-48013" y="725334"/>
                              <a:pt x="48781" y="267977"/>
                              <a:pt x="0" y="0"/>
                            </a:cubicBezTo>
                            <a:close/>
                          </a:path>
                          <a:path w="4325762" h="1938992" stroke="0" extrusionOk="0">
                            <a:moveTo>
                              <a:pt x="0" y="0"/>
                            </a:moveTo>
                            <a:cubicBezTo>
                              <a:pt x="130303" y="-15777"/>
                              <a:pt x="314291" y="18981"/>
                              <a:pt x="454205" y="0"/>
                            </a:cubicBezTo>
                            <a:cubicBezTo>
                              <a:pt x="594120" y="-18981"/>
                              <a:pt x="912913" y="3549"/>
                              <a:pt x="1038183" y="0"/>
                            </a:cubicBezTo>
                            <a:cubicBezTo>
                              <a:pt x="1163453" y="-3549"/>
                              <a:pt x="1382594" y="37195"/>
                              <a:pt x="1622161" y="0"/>
                            </a:cubicBezTo>
                            <a:cubicBezTo>
                              <a:pt x="1861728" y="-37195"/>
                              <a:pt x="2010190" y="8724"/>
                              <a:pt x="2119623" y="0"/>
                            </a:cubicBezTo>
                            <a:cubicBezTo>
                              <a:pt x="2229056" y="-8724"/>
                              <a:pt x="2444108" y="68880"/>
                              <a:pt x="2746859" y="0"/>
                            </a:cubicBezTo>
                            <a:cubicBezTo>
                              <a:pt x="3049610" y="-68880"/>
                              <a:pt x="3063912" y="19684"/>
                              <a:pt x="3374094" y="0"/>
                            </a:cubicBezTo>
                            <a:cubicBezTo>
                              <a:pt x="3684277" y="-19684"/>
                              <a:pt x="3908253" y="52141"/>
                              <a:pt x="4325762" y="0"/>
                            </a:cubicBezTo>
                            <a:cubicBezTo>
                              <a:pt x="4356676" y="189620"/>
                              <a:pt x="4294260" y="253926"/>
                              <a:pt x="4325762" y="484748"/>
                            </a:cubicBezTo>
                            <a:cubicBezTo>
                              <a:pt x="4357264" y="715570"/>
                              <a:pt x="4316409" y="773098"/>
                              <a:pt x="4325762" y="911326"/>
                            </a:cubicBezTo>
                            <a:cubicBezTo>
                              <a:pt x="4335115" y="1049554"/>
                              <a:pt x="4269763" y="1189718"/>
                              <a:pt x="4325762" y="1396074"/>
                            </a:cubicBezTo>
                            <a:cubicBezTo>
                              <a:pt x="4381761" y="1602430"/>
                              <a:pt x="4311860" y="1747661"/>
                              <a:pt x="4325762" y="1938992"/>
                            </a:cubicBezTo>
                            <a:cubicBezTo>
                              <a:pt x="4151069" y="1959530"/>
                              <a:pt x="4066156" y="1912809"/>
                              <a:pt x="3828299" y="1938992"/>
                            </a:cubicBezTo>
                            <a:cubicBezTo>
                              <a:pt x="3590442" y="1965175"/>
                              <a:pt x="3551829" y="1881158"/>
                              <a:pt x="3330837" y="1938992"/>
                            </a:cubicBezTo>
                            <a:cubicBezTo>
                              <a:pt x="3109845" y="1996826"/>
                              <a:pt x="2998010" y="1873905"/>
                              <a:pt x="2746859" y="1938992"/>
                            </a:cubicBezTo>
                            <a:cubicBezTo>
                              <a:pt x="2495708" y="2004079"/>
                              <a:pt x="2489917" y="1898120"/>
                              <a:pt x="2335911" y="1938992"/>
                            </a:cubicBezTo>
                            <a:cubicBezTo>
                              <a:pt x="2181905" y="1979864"/>
                              <a:pt x="1984563" y="1927544"/>
                              <a:pt x="1751934" y="1938992"/>
                            </a:cubicBezTo>
                            <a:cubicBezTo>
                              <a:pt x="1519305" y="1950440"/>
                              <a:pt x="1390964" y="1891700"/>
                              <a:pt x="1167956" y="1938992"/>
                            </a:cubicBezTo>
                            <a:cubicBezTo>
                              <a:pt x="944948" y="1986284"/>
                              <a:pt x="847998" y="1927226"/>
                              <a:pt x="757008" y="1938992"/>
                            </a:cubicBezTo>
                            <a:cubicBezTo>
                              <a:pt x="666018" y="1950758"/>
                              <a:pt x="267749" y="1890306"/>
                              <a:pt x="0" y="1938992"/>
                            </a:cubicBezTo>
                            <a:cubicBezTo>
                              <a:pt x="-34450" y="1759376"/>
                              <a:pt x="7492" y="1594995"/>
                              <a:pt x="0" y="1454244"/>
                            </a:cubicBezTo>
                            <a:cubicBezTo>
                              <a:pt x="-7492" y="1313493"/>
                              <a:pt x="14398" y="1158819"/>
                              <a:pt x="0" y="1008276"/>
                            </a:cubicBezTo>
                            <a:cubicBezTo>
                              <a:pt x="-14398" y="857733"/>
                              <a:pt x="53321" y="718596"/>
                              <a:pt x="0" y="542918"/>
                            </a:cubicBezTo>
                            <a:cubicBezTo>
                              <a:pt x="-53321" y="367240"/>
                              <a:pt x="61506" y="253611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/>
              <p:nvPr/>
            </p:nvSpPr>
            <p:spPr>
              <a:xfrm>
                <a:off x="955188" y="4596489"/>
                <a:ext cx="5140811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Conjecture: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infinitely many </a:t>
                </a:r>
                <a:r>
                  <a:rPr lang="en-US" altLang="zh-CN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Mersenne primes</a:t>
                </a: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(primes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45D42DE-0B74-339D-8DBD-E4D50A9CE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88" y="4596489"/>
                <a:ext cx="5140811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FD49C6F-7C33-C2E6-8F5A-D84F12CA7B41}"/>
              </a:ext>
            </a:extLst>
          </p:cNvPr>
          <p:cNvSpPr txBox="1"/>
          <p:nvPr/>
        </p:nvSpPr>
        <p:spPr>
          <a:xfrm>
            <a:off x="6736684" y="4411824"/>
            <a:ext cx="432576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Under this conjecture, </a:t>
            </a:r>
            <a:r>
              <a:rPr lang="en-US" altLang="zh-CN" sz="2400" b="1" u="sng" dirty="0">
                <a:latin typeface="Consolas" panose="020B0609020204030204" pitchFamily="49" charset="0"/>
                <a:cs typeface="Arial" panose="020B0604020202020204" pitchFamily="34" charset="0"/>
              </a:rPr>
              <a:t>Mersenne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infinitely-often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polynomial-time algorithm for generating primes.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5F407-EDFD-9C42-B67D-6615F3D13D2D}"/>
                  </a:ext>
                </a:extLst>
              </p:cNvPr>
              <p:cNvSpPr txBox="1"/>
              <p:nvPr/>
            </p:nvSpPr>
            <p:spPr>
              <a:xfrm>
                <a:off x="955189" y="1934368"/>
                <a:ext cx="5140811" cy="20005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Infinitely-Often Algorithms</a:t>
                </a:r>
              </a:p>
              <a:p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On infinitely many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 algorithm outputs a prime of length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05F407-EDFD-9C42-B67D-6615F3D13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89" y="1934368"/>
                <a:ext cx="5140811" cy="2000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85A78A9-4C5E-7072-55C7-84D02902F4C9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7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C16FC853-262D-19AD-E736-041E9DED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Generalization: Dense Properties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5107" y="1690688"/>
                <a:ext cx="1153882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property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dense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if for every input length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PRIMES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dense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Prime Number Theorem: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there are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primes in [1,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PRIMES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Explicit construction problem: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For a dense property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 length-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time. (Assume that deciding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easy.)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BAE5B7C9-1D16-C49F-F371-60DAAAE0D1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107" y="1690688"/>
                <a:ext cx="11538820" cy="4351338"/>
              </a:xfrm>
              <a:blipFill>
                <a:blip r:embed="rId3"/>
                <a:stretch>
                  <a:fillRect l="-951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/>
              <p:nvPr/>
            </p:nvSpPr>
            <p:spPr>
              <a:xfrm>
                <a:off x="2371823" y="4947635"/>
                <a:ext cx="2826353" cy="1323439"/>
              </a:xfrm>
              <a:custGeom>
                <a:avLst/>
                <a:gdLst>
                  <a:gd name="connsiteX0" fmla="*/ 0 w 2826353"/>
                  <a:gd name="connsiteY0" fmla="*/ 0 h 1323439"/>
                  <a:gd name="connsiteX1" fmla="*/ 565271 w 2826353"/>
                  <a:gd name="connsiteY1" fmla="*/ 0 h 1323439"/>
                  <a:gd name="connsiteX2" fmla="*/ 1074014 w 2826353"/>
                  <a:gd name="connsiteY2" fmla="*/ 0 h 1323439"/>
                  <a:gd name="connsiteX3" fmla="*/ 1695812 w 2826353"/>
                  <a:gd name="connsiteY3" fmla="*/ 0 h 1323439"/>
                  <a:gd name="connsiteX4" fmla="*/ 2317609 w 2826353"/>
                  <a:gd name="connsiteY4" fmla="*/ 0 h 1323439"/>
                  <a:gd name="connsiteX5" fmla="*/ 2826353 w 2826353"/>
                  <a:gd name="connsiteY5" fmla="*/ 0 h 1323439"/>
                  <a:gd name="connsiteX6" fmla="*/ 2826353 w 2826353"/>
                  <a:gd name="connsiteY6" fmla="*/ 414678 h 1323439"/>
                  <a:gd name="connsiteX7" fmla="*/ 2826353 w 2826353"/>
                  <a:gd name="connsiteY7" fmla="*/ 816121 h 1323439"/>
                  <a:gd name="connsiteX8" fmla="*/ 2826353 w 2826353"/>
                  <a:gd name="connsiteY8" fmla="*/ 1323439 h 1323439"/>
                  <a:gd name="connsiteX9" fmla="*/ 2232819 w 2826353"/>
                  <a:gd name="connsiteY9" fmla="*/ 1323439 h 1323439"/>
                  <a:gd name="connsiteX10" fmla="*/ 1752339 w 2826353"/>
                  <a:gd name="connsiteY10" fmla="*/ 1323439 h 1323439"/>
                  <a:gd name="connsiteX11" fmla="*/ 1187068 w 2826353"/>
                  <a:gd name="connsiteY11" fmla="*/ 1323439 h 1323439"/>
                  <a:gd name="connsiteX12" fmla="*/ 650061 w 2826353"/>
                  <a:gd name="connsiteY12" fmla="*/ 1323439 h 1323439"/>
                  <a:gd name="connsiteX13" fmla="*/ 0 w 2826353"/>
                  <a:gd name="connsiteY13" fmla="*/ 1323439 h 1323439"/>
                  <a:gd name="connsiteX14" fmla="*/ 0 w 2826353"/>
                  <a:gd name="connsiteY14" fmla="*/ 855824 h 1323439"/>
                  <a:gd name="connsiteX15" fmla="*/ 0 w 2826353"/>
                  <a:gd name="connsiteY15" fmla="*/ 427912 h 1323439"/>
                  <a:gd name="connsiteX16" fmla="*/ 0 w 2826353"/>
                  <a:gd name="connsiteY16" fmla="*/ 0 h 132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26353" h="1323439" fill="none" extrusionOk="0">
                    <a:moveTo>
                      <a:pt x="0" y="0"/>
                    </a:moveTo>
                    <a:cubicBezTo>
                      <a:pt x="215728" y="-40068"/>
                      <a:pt x="359381" y="61062"/>
                      <a:pt x="565271" y="0"/>
                    </a:cubicBezTo>
                    <a:cubicBezTo>
                      <a:pt x="771161" y="-61062"/>
                      <a:pt x="860585" y="48820"/>
                      <a:pt x="1074014" y="0"/>
                    </a:cubicBezTo>
                    <a:cubicBezTo>
                      <a:pt x="1287443" y="-48820"/>
                      <a:pt x="1503334" y="51846"/>
                      <a:pt x="1695812" y="0"/>
                    </a:cubicBezTo>
                    <a:cubicBezTo>
                      <a:pt x="1888290" y="-51846"/>
                      <a:pt x="2086114" y="16893"/>
                      <a:pt x="2317609" y="0"/>
                    </a:cubicBezTo>
                    <a:cubicBezTo>
                      <a:pt x="2549104" y="-16893"/>
                      <a:pt x="2710379" y="34163"/>
                      <a:pt x="2826353" y="0"/>
                    </a:cubicBezTo>
                    <a:cubicBezTo>
                      <a:pt x="2873686" y="89498"/>
                      <a:pt x="2789956" y="254556"/>
                      <a:pt x="2826353" y="414678"/>
                    </a:cubicBezTo>
                    <a:cubicBezTo>
                      <a:pt x="2862750" y="574800"/>
                      <a:pt x="2805298" y="696139"/>
                      <a:pt x="2826353" y="816121"/>
                    </a:cubicBezTo>
                    <a:cubicBezTo>
                      <a:pt x="2847408" y="936103"/>
                      <a:pt x="2819432" y="1082194"/>
                      <a:pt x="2826353" y="1323439"/>
                    </a:cubicBezTo>
                    <a:cubicBezTo>
                      <a:pt x="2641745" y="1390295"/>
                      <a:pt x="2467219" y="1279082"/>
                      <a:pt x="2232819" y="1323439"/>
                    </a:cubicBezTo>
                    <a:cubicBezTo>
                      <a:pt x="1998419" y="1367796"/>
                      <a:pt x="1862064" y="1322639"/>
                      <a:pt x="1752339" y="1323439"/>
                    </a:cubicBezTo>
                    <a:cubicBezTo>
                      <a:pt x="1642614" y="1324239"/>
                      <a:pt x="1361451" y="1316559"/>
                      <a:pt x="1187068" y="1323439"/>
                    </a:cubicBezTo>
                    <a:cubicBezTo>
                      <a:pt x="1012685" y="1330319"/>
                      <a:pt x="859834" y="1260357"/>
                      <a:pt x="650061" y="1323439"/>
                    </a:cubicBezTo>
                    <a:cubicBezTo>
                      <a:pt x="440288" y="1386521"/>
                      <a:pt x="195860" y="1311115"/>
                      <a:pt x="0" y="1323439"/>
                    </a:cubicBezTo>
                    <a:cubicBezTo>
                      <a:pt x="-15402" y="1194307"/>
                      <a:pt x="39848" y="1027177"/>
                      <a:pt x="0" y="855824"/>
                    </a:cubicBezTo>
                    <a:cubicBezTo>
                      <a:pt x="-39848" y="684471"/>
                      <a:pt x="35068" y="632613"/>
                      <a:pt x="0" y="427912"/>
                    </a:cubicBezTo>
                    <a:cubicBezTo>
                      <a:pt x="-35068" y="223211"/>
                      <a:pt x="22324" y="134429"/>
                      <a:pt x="0" y="0"/>
                    </a:cubicBezTo>
                    <a:close/>
                  </a:path>
                  <a:path w="2826353" h="1323439" stroke="0" extrusionOk="0">
                    <a:moveTo>
                      <a:pt x="0" y="0"/>
                    </a:moveTo>
                    <a:cubicBezTo>
                      <a:pt x="106869" y="-16317"/>
                      <a:pt x="318345" y="36750"/>
                      <a:pt x="508744" y="0"/>
                    </a:cubicBezTo>
                    <a:cubicBezTo>
                      <a:pt x="699143" y="-36750"/>
                      <a:pt x="867047" y="8021"/>
                      <a:pt x="1102278" y="0"/>
                    </a:cubicBezTo>
                    <a:cubicBezTo>
                      <a:pt x="1337509" y="-8021"/>
                      <a:pt x="1484939" y="60647"/>
                      <a:pt x="1695812" y="0"/>
                    </a:cubicBezTo>
                    <a:cubicBezTo>
                      <a:pt x="1906685" y="-60647"/>
                      <a:pt x="2023147" y="10811"/>
                      <a:pt x="2232819" y="0"/>
                    </a:cubicBezTo>
                    <a:cubicBezTo>
                      <a:pt x="2442491" y="-10811"/>
                      <a:pt x="2560248" y="60209"/>
                      <a:pt x="2826353" y="0"/>
                    </a:cubicBezTo>
                    <a:cubicBezTo>
                      <a:pt x="2868986" y="202579"/>
                      <a:pt x="2800933" y="261381"/>
                      <a:pt x="2826353" y="467615"/>
                    </a:cubicBezTo>
                    <a:cubicBezTo>
                      <a:pt x="2851773" y="673849"/>
                      <a:pt x="2787605" y="827971"/>
                      <a:pt x="2826353" y="935230"/>
                    </a:cubicBezTo>
                    <a:cubicBezTo>
                      <a:pt x="2865101" y="1042490"/>
                      <a:pt x="2786495" y="1205869"/>
                      <a:pt x="2826353" y="1323439"/>
                    </a:cubicBezTo>
                    <a:cubicBezTo>
                      <a:pt x="2613805" y="1380668"/>
                      <a:pt x="2565694" y="1298882"/>
                      <a:pt x="2345873" y="1323439"/>
                    </a:cubicBezTo>
                    <a:cubicBezTo>
                      <a:pt x="2126052" y="1347996"/>
                      <a:pt x="1969375" y="1277045"/>
                      <a:pt x="1837129" y="1323439"/>
                    </a:cubicBezTo>
                    <a:cubicBezTo>
                      <a:pt x="1704883" y="1369833"/>
                      <a:pt x="1542224" y="1265428"/>
                      <a:pt x="1271859" y="1323439"/>
                    </a:cubicBezTo>
                    <a:cubicBezTo>
                      <a:pt x="1001494" y="1381450"/>
                      <a:pt x="888547" y="1276034"/>
                      <a:pt x="791379" y="1323439"/>
                    </a:cubicBezTo>
                    <a:cubicBezTo>
                      <a:pt x="694211" y="1370844"/>
                      <a:pt x="286917" y="1242998"/>
                      <a:pt x="0" y="1323439"/>
                    </a:cubicBezTo>
                    <a:cubicBezTo>
                      <a:pt x="-50376" y="1160546"/>
                      <a:pt x="24290" y="979638"/>
                      <a:pt x="0" y="869058"/>
                    </a:cubicBezTo>
                    <a:cubicBezTo>
                      <a:pt x="-24290" y="758478"/>
                      <a:pt x="46739" y="539957"/>
                      <a:pt x="0" y="427912"/>
                    </a:cubicBezTo>
                    <a:cubicBezTo>
                      <a:pt x="-46739" y="315867"/>
                      <a:pt x="16785" y="17085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Algorithm </a:t>
                </a:r>
                <a:r>
                  <a:rPr lang="en-US" altLang="zh-CN" sz="2000" b="1" u="sng" dirty="0">
                    <a:solidFill>
                      <a:srgbClr val="C00000"/>
                    </a:solidFill>
                    <a:latin typeface="Consolas" panose="020B0609020204030204" pitchFamily="49" charset="0"/>
                    <a:cs typeface="Arial" panose="020B0604020202020204" pitchFamily="34" charset="0"/>
                  </a:rPr>
                  <a:t>Random</a:t>
                </a:r>
                <a:r>
                  <a:rPr lang="en-US" altLang="zh-CN" sz="2000" dirty="0">
                    <a:latin typeface="Consolas" panose="020B0609020204030204" pitchFamily="49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  Sample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Consolas" panose="020B0609020204030204" pitchFamily="49" charset="0"/>
                  </a:rPr>
                  <a:t>     	until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sz="2000" dirty="0">
                  <a:latin typeface="Consolas" panose="020B0609020204030204" pitchFamily="49" charset="0"/>
                </a:endParaRPr>
              </a:p>
              <a:p>
                <a:r>
                  <a:rPr lang="en-US" altLang="zh-CN" sz="2000" dirty="0">
                    <a:latin typeface="Consolas" panose="020B0609020204030204" pitchFamily="49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20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4D210BC-EC1B-F63C-410D-76E192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823" y="4947635"/>
                <a:ext cx="2826353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594850627">
                      <a:custGeom>
                        <a:avLst/>
                        <a:gdLst>
                          <a:gd name="connsiteX0" fmla="*/ 0 w 2826353"/>
                          <a:gd name="connsiteY0" fmla="*/ 0 h 1323439"/>
                          <a:gd name="connsiteX1" fmla="*/ 565271 w 2826353"/>
                          <a:gd name="connsiteY1" fmla="*/ 0 h 1323439"/>
                          <a:gd name="connsiteX2" fmla="*/ 1074014 w 2826353"/>
                          <a:gd name="connsiteY2" fmla="*/ 0 h 1323439"/>
                          <a:gd name="connsiteX3" fmla="*/ 1695812 w 2826353"/>
                          <a:gd name="connsiteY3" fmla="*/ 0 h 1323439"/>
                          <a:gd name="connsiteX4" fmla="*/ 2317609 w 2826353"/>
                          <a:gd name="connsiteY4" fmla="*/ 0 h 1323439"/>
                          <a:gd name="connsiteX5" fmla="*/ 2826353 w 2826353"/>
                          <a:gd name="connsiteY5" fmla="*/ 0 h 1323439"/>
                          <a:gd name="connsiteX6" fmla="*/ 2826353 w 2826353"/>
                          <a:gd name="connsiteY6" fmla="*/ 414678 h 1323439"/>
                          <a:gd name="connsiteX7" fmla="*/ 2826353 w 2826353"/>
                          <a:gd name="connsiteY7" fmla="*/ 816121 h 1323439"/>
                          <a:gd name="connsiteX8" fmla="*/ 2826353 w 2826353"/>
                          <a:gd name="connsiteY8" fmla="*/ 1323439 h 1323439"/>
                          <a:gd name="connsiteX9" fmla="*/ 2232819 w 2826353"/>
                          <a:gd name="connsiteY9" fmla="*/ 1323439 h 1323439"/>
                          <a:gd name="connsiteX10" fmla="*/ 1752339 w 2826353"/>
                          <a:gd name="connsiteY10" fmla="*/ 1323439 h 1323439"/>
                          <a:gd name="connsiteX11" fmla="*/ 1187068 w 2826353"/>
                          <a:gd name="connsiteY11" fmla="*/ 1323439 h 1323439"/>
                          <a:gd name="connsiteX12" fmla="*/ 650061 w 2826353"/>
                          <a:gd name="connsiteY12" fmla="*/ 1323439 h 1323439"/>
                          <a:gd name="connsiteX13" fmla="*/ 0 w 2826353"/>
                          <a:gd name="connsiteY13" fmla="*/ 1323439 h 1323439"/>
                          <a:gd name="connsiteX14" fmla="*/ 0 w 2826353"/>
                          <a:gd name="connsiteY14" fmla="*/ 855824 h 1323439"/>
                          <a:gd name="connsiteX15" fmla="*/ 0 w 2826353"/>
                          <a:gd name="connsiteY15" fmla="*/ 427912 h 1323439"/>
                          <a:gd name="connsiteX16" fmla="*/ 0 w 2826353"/>
                          <a:gd name="connsiteY16" fmla="*/ 0 h 1323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826353" h="1323439" fill="none" extrusionOk="0">
                            <a:moveTo>
                              <a:pt x="0" y="0"/>
                            </a:moveTo>
                            <a:cubicBezTo>
                              <a:pt x="215728" y="-40068"/>
                              <a:pt x="359381" y="61062"/>
                              <a:pt x="565271" y="0"/>
                            </a:cubicBezTo>
                            <a:cubicBezTo>
                              <a:pt x="771161" y="-61062"/>
                              <a:pt x="860585" y="48820"/>
                              <a:pt x="1074014" y="0"/>
                            </a:cubicBezTo>
                            <a:cubicBezTo>
                              <a:pt x="1287443" y="-48820"/>
                              <a:pt x="1503334" y="51846"/>
                              <a:pt x="1695812" y="0"/>
                            </a:cubicBezTo>
                            <a:cubicBezTo>
                              <a:pt x="1888290" y="-51846"/>
                              <a:pt x="2086114" y="16893"/>
                              <a:pt x="2317609" y="0"/>
                            </a:cubicBezTo>
                            <a:cubicBezTo>
                              <a:pt x="2549104" y="-16893"/>
                              <a:pt x="2710379" y="34163"/>
                              <a:pt x="2826353" y="0"/>
                            </a:cubicBezTo>
                            <a:cubicBezTo>
                              <a:pt x="2873686" y="89498"/>
                              <a:pt x="2789956" y="254556"/>
                              <a:pt x="2826353" y="414678"/>
                            </a:cubicBezTo>
                            <a:cubicBezTo>
                              <a:pt x="2862750" y="574800"/>
                              <a:pt x="2805298" y="696139"/>
                              <a:pt x="2826353" y="816121"/>
                            </a:cubicBezTo>
                            <a:cubicBezTo>
                              <a:pt x="2847408" y="936103"/>
                              <a:pt x="2819432" y="1082194"/>
                              <a:pt x="2826353" y="1323439"/>
                            </a:cubicBezTo>
                            <a:cubicBezTo>
                              <a:pt x="2641745" y="1390295"/>
                              <a:pt x="2467219" y="1279082"/>
                              <a:pt x="2232819" y="1323439"/>
                            </a:cubicBezTo>
                            <a:cubicBezTo>
                              <a:pt x="1998419" y="1367796"/>
                              <a:pt x="1862064" y="1322639"/>
                              <a:pt x="1752339" y="1323439"/>
                            </a:cubicBezTo>
                            <a:cubicBezTo>
                              <a:pt x="1642614" y="1324239"/>
                              <a:pt x="1361451" y="1316559"/>
                              <a:pt x="1187068" y="1323439"/>
                            </a:cubicBezTo>
                            <a:cubicBezTo>
                              <a:pt x="1012685" y="1330319"/>
                              <a:pt x="859834" y="1260357"/>
                              <a:pt x="650061" y="1323439"/>
                            </a:cubicBezTo>
                            <a:cubicBezTo>
                              <a:pt x="440288" y="1386521"/>
                              <a:pt x="195860" y="1311115"/>
                              <a:pt x="0" y="1323439"/>
                            </a:cubicBezTo>
                            <a:cubicBezTo>
                              <a:pt x="-15402" y="1194307"/>
                              <a:pt x="39848" y="1027177"/>
                              <a:pt x="0" y="855824"/>
                            </a:cubicBezTo>
                            <a:cubicBezTo>
                              <a:pt x="-39848" y="684471"/>
                              <a:pt x="35068" y="632613"/>
                              <a:pt x="0" y="427912"/>
                            </a:cubicBezTo>
                            <a:cubicBezTo>
                              <a:pt x="-35068" y="223211"/>
                              <a:pt x="22324" y="134429"/>
                              <a:pt x="0" y="0"/>
                            </a:cubicBezTo>
                            <a:close/>
                          </a:path>
                          <a:path w="2826353" h="1323439" stroke="0" extrusionOk="0">
                            <a:moveTo>
                              <a:pt x="0" y="0"/>
                            </a:moveTo>
                            <a:cubicBezTo>
                              <a:pt x="106869" y="-16317"/>
                              <a:pt x="318345" y="36750"/>
                              <a:pt x="508744" y="0"/>
                            </a:cubicBezTo>
                            <a:cubicBezTo>
                              <a:pt x="699143" y="-36750"/>
                              <a:pt x="867047" y="8021"/>
                              <a:pt x="1102278" y="0"/>
                            </a:cubicBezTo>
                            <a:cubicBezTo>
                              <a:pt x="1337509" y="-8021"/>
                              <a:pt x="1484939" y="60647"/>
                              <a:pt x="1695812" y="0"/>
                            </a:cubicBezTo>
                            <a:cubicBezTo>
                              <a:pt x="1906685" y="-60647"/>
                              <a:pt x="2023147" y="10811"/>
                              <a:pt x="2232819" y="0"/>
                            </a:cubicBezTo>
                            <a:cubicBezTo>
                              <a:pt x="2442491" y="-10811"/>
                              <a:pt x="2560248" y="60209"/>
                              <a:pt x="2826353" y="0"/>
                            </a:cubicBezTo>
                            <a:cubicBezTo>
                              <a:pt x="2868986" y="202579"/>
                              <a:pt x="2800933" y="261381"/>
                              <a:pt x="2826353" y="467615"/>
                            </a:cubicBezTo>
                            <a:cubicBezTo>
                              <a:pt x="2851773" y="673849"/>
                              <a:pt x="2787605" y="827971"/>
                              <a:pt x="2826353" y="935230"/>
                            </a:cubicBezTo>
                            <a:cubicBezTo>
                              <a:pt x="2865101" y="1042490"/>
                              <a:pt x="2786495" y="1205869"/>
                              <a:pt x="2826353" y="1323439"/>
                            </a:cubicBezTo>
                            <a:cubicBezTo>
                              <a:pt x="2613805" y="1380668"/>
                              <a:pt x="2565694" y="1298882"/>
                              <a:pt x="2345873" y="1323439"/>
                            </a:cubicBezTo>
                            <a:cubicBezTo>
                              <a:pt x="2126052" y="1347996"/>
                              <a:pt x="1969375" y="1277045"/>
                              <a:pt x="1837129" y="1323439"/>
                            </a:cubicBezTo>
                            <a:cubicBezTo>
                              <a:pt x="1704883" y="1369833"/>
                              <a:pt x="1542224" y="1265428"/>
                              <a:pt x="1271859" y="1323439"/>
                            </a:cubicBezTo>
                            <a:cubicBezTo>
                              <a:pt x="1001494" y="1381450"/>
                              <a:pt x="888547" y="1276034"/>
                              <a:pt x="791379" y="1323439"/>
                            </a:cubicBezTo>
                            <a:cubicBezTo>
                              <a:pt x="694211" y="1370844"/>
                              <a:pt x="286917" y="1242998"/>
                              <a:pt x="0" y="1323439"/>
                            </a:cubicBezTo>
                            <a:cubicBezTo>
                              <a:pt x="-50376" y="1160546"/>
                              <a:pt x="24290" y="979638"/>
                              <a:pt x="0" y="869058"/>
                            </a:cubicBezTo>
                            <a:cubicBezTo>
                              <a:pt x="-24290" y="758478"/>
                              <a:pt x="46739" y="539957"/>
                              <a:pt x="0" y="427912"/>
                            </a:cubicBezTo>
                            <a:cubicBezTo>
                              <a:pt x="-46739" y="315867"/>
                              <a:pt x="16785" y="17085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A902773D-F232-1058-0A22-890C986F32B8}"/>
              </a:ext>
            </a:extLst>
          </p:cNvPr>
          <p:cNvSpPr txBox="1"/>
          <p:nvPr/>
        </p:nvSpPr>
        <p:spPr>
          <a:xfrm>
            <a:off x="5531223" y="4947635"/>
            <a:ext cx="510091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Easy with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randomness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730DF68-47E8-0349-C156-9A0786893A31}"/>
              </a:ext>
            </a:extLst>
          </p:cNvPr>
          <p:cNvSpPr txBox="1"/>
          <p:nvPr/>
        </p:nvSpPr>
        <p:spPr>
          <a:xfrm>
            <a:off x="5531223" y="5765349"/>
            <a:ext cx="51009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Deterministic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algorithms are open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さいころ">
            <a:extLst>
              <a:ext uri="{FF2B5EF4-FFF2-40B4-BE49-F238E27FC236}">
                <a16:creationId xmlns:a16="http://schemas.microsoft.com/office/drawing/2014/main" id="{35DC1499-3EFA-A106-E9A7-872DC1E42908}"/>
              </a:ext>
            </a:extLst>
          </p:cNvPr>
          <p:cNvSpPr/>
          <p:nvPr/>
        </p:nvSpPr>
        <p:spPr>
          <a:xfrm rot="1423537">
            <a:off x="1223250" y="4818001"/>
            <a:ext cx="763523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4" name="さいころ">
            <a:extLst>
              <a:ext uri="{FF2B5EF4-FFF2-40B4-BE49-F238E27FC236}">
                <a16:creationId xmlns:a16="http://schemas.microsoft.com/office/drawing/2014/main" id="{02E23512-6E12-B8D0-1627-6AB28FC5BA83}"/>
              </a:ext>
            </a:extLst>
          </p:cNvPr>
          <p:cNvSpPr/>
          <p:nvPr/>
        </p:nvSpPr>
        <p:spPr>
          <a:xfrm rot="12868163">
            <a:off x="467347" y="5396582"/>
            <a:ext cx="741707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9" y="6059"/>
                </a:moveTo>
                <a:cubicBezTo>
                  <a:pt x="20718" y="6056"/>
                  <a:pt x="20581" y="6083"/>
                  <a:pt x="20452" y="6144"/>
                </a:cubicBezTo>
                <a:lnTo>
                  <a:pt x="12929" y="9759"/>
                </a:lnTo>
                <a:cubicBezTo>
                  <a:pt x="11861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4" y="6067"/>
                  <a:pt x="20849" y="6059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81" y="8996"/>
                  <a:pt x="2981" y="9516"/>
                </a:cubicBezTo>
                <a:cubicBezTo>
                  <a:pt x="2981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20000" y="9790"/>
                  <a:pt x="19509" y="10027"/>
                </a:cubicBezTo>
                <a:cubicBezTo>
                  <a:pt x="19018" y="10264"/>
                  <a:pt x="18619" y="10036"/>
                  <a:pt x="18619" y="9516"/>
                </a:cubicBezTo>
                <a:cubicBezTo>
                  <a:pt x="18619" y="8996"/>
                  <a:pt x="19018" y="8385"/>
                  <a:pt x="19509" y="8152"/>
                </a:cubicBezTo>
                <a:cubicBezTo>
                  <a:pt x="19632" y="8093"/>
                  <a:pt x="19749" y="8064"/>
                  <a:pt x="19855" y="8061"/>
                </a:cubicBezTo>
                <a:close/>
                <a:moveTo>
                  <a:pt x="16882" y="12655"/>
                </a:moveTo>
                <a:cubicBezTo>
                  <a:pt x="17201" y="12639"/>
                  <a:pt x="17425" y="12864"/>
                  <a:pt x="17425" y="13256"/>
                </a:cubicBezTo>
                <a:cubicBezTo>
                  <a:pt x="17425" y="13779"/>
                  <a:pt x="17028" y="14404"/>
                  <a:pt x="16536" y="14654"/>
                </a:cubicBezTo>
                <a:cubicBezTo>
                  <a:pt x="16045" y="14905"/>
                  <a:pt x="15646" y="14682"/>
                  <a:pt x="15646" y="14155"/>
                </a:cubicBezTo>
                <a:cubicBezTo>
                  <a:pt x="15646" y="13628"/>
                  <a:pt x="16045" y="13000"/>
                  <a:pt x="16536" y="12754"/>
                </a:cubicBezTo>
                <a:cubicBezTo>
                  <a:pt x="16659" y="12692"/>
                  <a:pt x="16776" y="12660"/>
                  <a:pt x="16882" y="12655"/>
                </a:cubicBezTo>
                <a:close/>
                <a:moveTo>
                  <a:pt x="7689" y="17371"/>
                </a:moveTo>
                <a:cubicBezTo>
                  <a:pt x="7795" y="17379"/>
                  <a:pt x="7914" y="17414"/>
                  <a:pt x="8036" y="17478"/>
                </a:cubicBezTo>
                <a:cubicBezTo>
                  <a:pt x="8528" y="17738"/>
                  <a:pt x="8925" y="18381"/>
                  <a:pt x="8925" y="18915"/>
                </a:cubicBezTo>
                <a:cubicBezTo>
                  <a:pt x="8925" y="19448"/>
                  <a:pt x="8528" y="19665"/>
                  <a:pt x="8036" y="19402"/>
                </a:cubicBezTo>
                <a:cubicBezTo>
                  <a:pt x="7545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4" y="17572"/>
                  <a:pt x="14454" y="17969"/>
                </a:cubicBezTo>
                <a:cubicBezTo>
                  <a:pt x="14454" y="18498"/>
                  <a:pt x="14055" y="19139"/>
                  <a:pt x="13564" y="19402"/>
                </a:cubicBezTo>
                <a:cubicBezTo>
                  <a:pt x="13072" y="19665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AF491-C595-F958-EA90-9FD66BC63D58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51197"/>
  <p:tag name="ORIGINALWIDTH" val="3286.208"/>
  <p:tag name="LATEXADDIN" val="\documentclass{article}&#10;\usepackage{amsmath}&#10;\pagestyle{empty}&#10;\begin{document}&#10;&#10;$00101010010010010010010010100001001011001010101010101$&#10;&#10;&#10;\end{document}"/>
  <p:tag name="IGUANATEXSIZE" val="20"/>
  <p:tag name="IGUANATEXCURSOR" val="13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6228"/>
  <p:tag name="ORIGINALWIDTH" val="538.5752"/>
  <p:tag name="LATEXADDIN" val="\documentclass{article}&#10;\usepackage{amsmath}&#10;\pagestyle{empty}&#10;\begin{document}&#10;&#10;\noindent $\mathsf{Kt} ~\approx~ \mathsf{rKt}$&#10;&#10;&#10;\end{document}"/>
  <p:tag name="IGUANATEXSIZE" val="20"/>
  <p:tag name="IGUANATEXCURSOR" val="11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092.902"/>
  <p:tag name="LATEXADDIN" val="\documentclass{article}&#10;\usepackage{amsmath}&#10;\pagestyle{empty}&#10;\begin{document}&#10;&#10;\noindent (under assumptions)&#10;&#10;&#10;\end{document}"/>
  <p:tag name="IGUANATEXSIZE" val="20"/>
  <p:tag name="IGUANATEXCURSOR" val="8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658"/>
  <p:tag name="ORIGINALWIDTH" val="4151.829"/>
  <p:tag name="LATEXADDIN" val="\documentclass{article}&#10;\usepackage{amsmath}&#10;\pagestyle{empty}&#10;\begin{document}&#10;&#10;\noindent Prove that for every large $n$, there is an $n$-bit prime of $\mathsf{rKt}$ complexity $\leq \varepsilon n$.&#10;&#10;&#10;\end{document}"/>
  <p:tag name="IGUANATEXSIZE" val="20"/>
  <p:tag name="IGUANATEXCURSOR" val="18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.0369"/>
  <p:tag name="ORIGINALWIDTH" val="1529.464"/>
  <p:tag name="LATEXADDIN" val="\documentclass{article}&#10;\usepackage{amsmath}&#10;\pagestyle{empty}&#10;\begin{document}&#10;&#10;\noindent An object $x$ can be sampled\\with probability $\delta$&#10;&#10;&#10;\end{document}"/>
  <p:tag name="IGUANATEXSIZE" val="20"/>
  <p:tag name="IGUANATEXCURSOR" val="12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1393.694"/>
  <p:tag name="LATEXADDIN" val="\documentclass{article}&#10;\usepackage{amsmath}&#10;\pagestyle{empty}&#10;\begin{document}&#10;&#10;\noindent $x$ admits a representation\\of length $\approx \log(1/\delta)$&#10;&#10;&#10;\end{document}"/>
  <p:tag name="IGUANATEXSIZE" val="20"/>
  <p:tag name="IGUANATEXCURSOR" val="15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.25953"/>
  <p:tag name="ORIGINALWIDTH" val="187.5261"/>
  <p:tag name="LATEXADDIN" val="\documentclass{article}&#10;\usepackage{amsmath}&#10;\pagestyle{empty}&#10;\begin{document}&#10;&#10;$\Longrightarrow$&#10;&#10;&#10;\end{document}"/>
  <p:tag name="IGUANATEXSIZE" val="20"/>
  <p:tag name="IGUANATEXCURSOR" val="9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872"/>
  <p:tag name="ORIGINALWIDTH" val="4292.099"/>
  <p:tag name="LATEXADDIN" val="\documentclass{article}&#10;\usepackage{amsmath}&#10;\pagestyle{empty}&#10;\begin{document}&#10;&#10;&#10;\noindent \textbf{Problem.} Is there a probabilistic algorithm that, given $n$ as input, runs in time $2^{\varepsilon n}$ and outputs some fixed $n$-bit prime&#10;with probability at least $1/2^{\varepsilon n}$?&#10;&#10;\end{document}"/>
  <p:tag name="IGUANATEXSIZE" val="20"/>
  <p:tag name="IGUANATEXCURSOR" val="2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2945</Words>
  <Application>Microsoft Office PowerPoint</Application>
  <PresentationFormat>Widescreen</PresentationFormat>
  <Paragraphs>523</Paragraphs>
  <Slides>47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arial</vt:lpstr>
      <vt:lpstr>Calibri</vt:lpstr>
      <vt:lpstr>Calibri Light</vt:lpstr>
      <vt:lpstr>Calisto MT</vt:lpstr>
      <vt:lpstr>Cambria Math</vt:lpstr>
      <vt:lpstr>Consolas</vt:lpstr>
      <vt:lpstr>Office Theme</vt:lpstr>
      <vt:lpstr>PowerPoint Presentation</vt:lpstr>
      <vt:lpstr>PowerPoint Presentation</vt:lpstr>
      <vt:lpstr>Primes</vt:lpstr>
      <vt:lpstr>Challenge</vt:lpstr>
      <vt:lpstr>Levin Complexity</vt:lpstr>
      <vt:lpstr>Optimal Search: Kt and Constructing Primes</vt:lpstr>
      <vt:lpstr>A simple approach: Cramér</vt:lpstr>
      <vt:lpstr>Infinitely Often</vt:lpstr>
      <vt:lpstr>Generalization: Dense Properties</vt:lpstr>
      <vt:lpstr>Complexity Theory and Pseudorandomness</vt:lpstr>
      <vt:lpstr>Algorithm IW</vt:lpstr>
      <vt:lpstr>Summary</vt:lpstr>
      <vt:lpstr>Relaxing our goal: Pseudodeterminism</vt:lpstr>
      <vt:lpstr>PowerPoint Presentation</vt:lpstr>
      <vt:lpstr>Literature</vt:lpstr>
      <vt:lpstr>PowerPoint Presentation</vt:lpstr>
      <vt:lpstr>Infinitely-often poly-time pseudodeterministic constructions</vt:lpstr>
      <vt:lpstr>Consequence: primes with simple descriptions</vt:lpstr>
      <vt:lpstr>PowerPoint Presentation</vt:lpstr>
      <vt:lpstr>PowerPoint Presentation</vt:lpstr>
      <vt:lpstr>  Sub-exponential time construction [OS17]</vt:lpstr>
      <vt:lpstr>PowerPoint Presentation</vt:lpstr>
      <vt:lpstr>The approach from [OS17]</vt:lpstr>
      <vt:lpstr>The approach from [OS17]</vt:lpstr>
      <vt:lpstr>The approach from [OS17]</vt:lpstr>
      <vt:lpstr>Digest:</vt:lpstr>
      <vt:lpstr>Ideas from the polynomial time algorithm [CLORS23]</vt:lpstr>
      <vt:lpstr>PowerPoint Presentation</vt:lpstr>
      <vt:lpstr>PowerPoint Presentation</vt:lpstr>
      <vt:lpstr>PowerPoint Presentation</vt:lpstr>
      <vt:lpstr>PowerPoint Presentation</vt:lpstr>
      <vt:lpstr>Towards almost-everywhere bounds on rKt ?</vt:lpstr>
      <vt:lpstr>Coding Theorems</vt:lpstr>
      <vt:lpstr>Back to Primes</vt:lpstr>
      <vt:lpstr>Summary</vt:lpstr>
      <vt:lpstr>Thank You</vt:lpstr>
      <vt:lpstr>State of the Art</vt:lpstr>
      <vt:lpstr>The (ideal) Chen-Tell generator (2021)</vt:lpstr>
      <vt:lpstr>PowerPoint Presentation</vt:lpstr>
      <vt:lpstr>PowerPoint Presentation</vt:lpstr>
      <vt:lpstr>The iterated win-win argument</vt:lpstr>
      <vt:lpstr>PowerPoint Presentation</vt:lpstr>
      <vt:lpstr>PowerPoint Presentation</vt:lpstr>
      <vt:lpstr>Omitted Technical Details</vt:lpstr>
      <vt:lpstr>The Chen-Tell Generator</vt:lpstr>
      <vt:lpstr>PowerPoint Presentation</vt:lpstr>
      <vt:lpstr>GKR – Delegation of Computation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Carboni Oliveira, Igor</dc:creator>
  <cp:lastModifiedBy>Carboni Oliveira, Igor</cp:lastModifiedBy>
  <cp:revision>394</cp:revision>
  <dcterms:created xsi:type="dcterms:W3CDTF">2023-09-20T13:53:01Z</dcterms:created>
  <dcterms:modified xsi:type="dcterms:W3CDTF">2024-07-10T22:22:31Z</dcterms:modified>
</cp:coreProperties>
</file>