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302" r:id="rId6"/>
    <p:sldId id="260" r:id="rId7"/>
    <p:sldId id="304" r:id="rId8"/>
    <p:sldId id="261" r:id="rId9"/>
    <p:sldId id="262" r:id="rId10"/>
    <p:sldId id="264" r:id="rId11"/>
    <p:sldId id="284" r:id="rId12"/>
    <p:sldId id="285" r:id="rId13"/>
    <p:sldId id="286" r:id="rId14"/>
    <p:sldId id="287" r:id="rId15"/>
    <p:sldId id="288" r:id="rId16"/>
    <p:sldId id="289" r:id="rId17"/>
    <p:sldId id="305" r:id="rId18"/>
    <p:sldId id="271" r:id="rId19"/>
    <p:sldId id="291" r:id="rId20"/>
    <p:sldId id="282" r:id="rId21"/>
    <p:sldId id="292" r:id="rId22"/>
    <p:sldId id="293" r:id="rId23"/>
    <p:sldId id="294" r:id="rId24"/>
    <p:sldId id="306" r:id="rId25"/>
    <p:sldId id="295" r:id="rId26"/>
    <p:sldId id="296" r:id="rId27"/>
    <p:sldId id="297" r:id="rId28"/>
    <p:sldId id="278" r:id="rId29"/>
    <p:sldId id="283" r:id="rId30"/>
    <p:sldId id="300" r:id="rId31"/>
    <p:sldId id="265" r:id="rId32"/>
    <p:sldId id="30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9D4B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9" autoAdjust="0"/>
    <p:restoredTop sz="94660"/>
  </p:normalViewPr>
  <p:slideViewPr>
    <p:cSldViewPr>
      <p:cViewPr varScale="1">
        <p:scale>
          <a:sx n="76" d="100"/>
          <a:sy n="76" d="100"/>
        </p:scale>
        <p:origin x="106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28208-076D-46FF-A05C-2D4F60E8C6E2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001D2-463D-4A5E-A097-1D606B7B8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304800"/>
            <a:ext cx="85344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Algorithms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vs. Circuit Lower Bounds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3124200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Igor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Carboni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Oliveira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29000" y="38862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Columbia University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55626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CCI Meeting – Princeton,  February 2014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Nontrivial proofs imply CLBs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304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[Williams’10] 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dirty="0" smtClean="0"/>
              <a:t> = </a:t>
            </a:r>
            <a:r>
              <a:rPr lang="en-US" sz="2000" b="1" dirty="0" smtClean="0">
                <a:solidFill>
                  <a:schemeClr val="tx2"/>
                </a:solidFill>
              </a:rPr>
              <a:t>C</a:t>
            </a:r>
            <a:r>
              <a:rPr lang="en-US" sz="2000" b="1" dirty="0" smtClean="0"/>
              <a:t> = P/poly.</a:t>
            </a: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[Williams’11] 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b="1" dirty="0" smtClean="0"/>
              <a:t>  contains AC0, closed under composition.  Proofs for </a:t>
            </a:r>
          </a:p>
          <a:p>
            <a:pPr>
              <a:buNone/>
            </a:pPr>
            <a:r>
              <a:rPr lang="en-US" sz="2000" b="1" dirty="0" smtClean="0"/>
              <a:t>tautologies in depth 2d + O(1) imply CLBs for depth d.  ACC lower bound.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600" y="3886200"/>
            <a:ext cx="86106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[O’13] Relax assumptions on </a:t>
            </a:r>
            <a:r>
              <a:rPr lang="en-US" sz="2000" b="1" dirty="0" smtClean="0">
                <a:solidFill>
                  <a:srgbClr val="FF0000"/>
                </a:solidFill>
              </a:rPr>
              <a:t>C</a:t>
            </a:r>
            <a:r>
              <a:rPr lang="en-US" sz="2000" dirty="0" smtClean="0"/>
              <a:t> + tighter connection + simpler proof:</a:t>
            </a:r>
          </a:p>
          <a:p>
            <a:endParaRPr lang="en-US" sz="2000" dirty="0" smtClean="0"/>
          </a:p>
          <a:p>
            <a:pPr algn="ctr"/>
            <a:r>
              <a:rPr lang="en-US" sz="2400" b="1" dirty="0" smtClean="0"/>
              <a:t>“Proofs for depth d + 2 yield circuit lower bounds against depth d”.</a:t>
            </a:r>
          </a:p>
          <a:p>
            <a:pPr algn="ctr"/>
            <a:r>
              <a:rPr lang="en-US" sz="2000" b="1" dirty="0" smtClean="0"/>
              <a:t>     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200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Next step: lower bounds against classes such as depth-two TC0?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28800" y="5486400"/>
            <a:ext cx="5334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NEXP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Arial Unicode MS"/>
                <a:cs typeface="Arial Unicode MS"/>
              </a:rPr>
              <a:t>⊈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 o TH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[Willliams’14].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Proof explores trick introduced in [O’13].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457200"/>
            <a:ext cx="6096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Def. </a:t>
            </a:r>
            <a:r>
              <a:rPr lang="en-US" sz="2000" dirty="0" smtClean="0"/>
              <a:t>A circuit class </a:t>
            </a:r>
            <a:r>
              <a:rPr lang="en-US" sz="2000" b="1" dirty="0" smtClean="0"/>
              <a:t>C</a:t>
            </a:r>
            <a:r>
              <a:rPr lang="en-US" sz="2000" dirty="0" smtClean="0"/>
              <a:t> is </a:t>
            </a:r>
            <a:r>
              <a:rPr lang="en-US" sz="2000" i="1" dirty="0" smtClean="0"/>
              <a:t>reasonable</a:t>
            </a:r>
            <a:r>
              <a:rPr lang="en-US" sz="2000" dirty="0" smtClean="0"/>
              <a:t>  if:</a:t>
            </a:r>
          </a:p>
          <a:p>
            <a:endParaRPr lang="en-U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The constant function 0 is in </a:t>
            </a:r>
            <a:r>
              <a:rPr lang="en-US" sz="2000" b="1" dirty="0" smtClean="0"/>
              <a:t>C</a:t>
            </a:r>
            <a:r>
              <a:rPr lang="en-US" sz="20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C</a:t>
            </a:r>
            <a:r>
              <a:rPr lang="en-US" sz="2000" dirty="0" smtClean="0"/>
              <a:t> is (effectively) closed under complementation;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 Gates may have direct access to constant inputs 0/1;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C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⊆ </a:t>
            </a:r>
            <a:r>
              <a:rPr lang="en-US" sz="2000" b="1" dirty="0" smtClean="0">
                <a:latin typeface="+mj-lt"/>
                <a:ea typeface="Arial Unicode MS"/>
                <a:cs typeface="Arial Unicode MS"/>
              </a:rPr>
              <a:t>P/poly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.</a:t>
            </a:r>
            <a:endParaRPr lang="en-US" sz="20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609600"/>
            <a:ext cx="2057400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</a:rPr>
              <a:t>Examples: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depth-d TC0, AC0, NC1, P/poly.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28600" y="2286000"/>
            <a:ext cx="8610600" cy="2819400"/>
            <a:chOff x="228600" y="2286000"/>
            <a:chExt cx="8610600" cy="2819400"/>
          </a:xfrm>
        </p:grpSpPr>
        <p:sp>
          <p:nvSpPr>
            <p:cNvPr id="7" name="TextBox 6"/>
            <p:cNvSpPr txBox="1"/>
            <p:nvPr/>
          </p:nvSpPr>
          <p:spPr>
            <a:xfrm>
              <a:off x="228600" y="2667000"/>
              <a:ext cx="556260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Computational Problem: </a:t>
              </a:r>
              <a:r>
                <a:rPr lang="en-US" b="1" dirty="0" smtClean="0">
                  <a:solidFill>
                    <a:srgbClr val="FF0000"/>
                  </a:solidFill>
                </a:rPr>
                <a:t>Equiv-AND-C</a:t>
              </a:r>
            </a:p>
            <a:p>
              <a:r>
                <a:rPr lang="en-US" b="1" dirty="0" smtClean="0"/>
                <a:t>Def.</a:t>
              </a:r>
              <a:r>
                <a:rPr lang="en-US" b="1" dirty="0" smtClean="0">
                  <a:solidFill>
                    <a:srgbClr val="FF0000"/>
                  </a:solidFill>
                </a:rPr>
                <a:t>  </a:t>
              </a:r>
              <a:r>
                <a:rPr lang="en-US" dirty="0" smtClean="0"/>
                <a:t>Given circuits </a:t>
              </a:r>
              <a:r>
                <a:rPr lang="en-US" b="1" dirty="0" smtClean="0"/>
                <a:t>f, g, h  </a:t>
              </a:r>
              <a:r>
                <a:rPr lang="en-US" dirty="0" smtClean="0"/>
                <a:t>from  </a:t>
              </a:r>
              <a:r>
                <a:rPr lang="en-US" b="1" dirty="0" smtClean="0"/>
                <a:t>C</a:t>
              </a:r>
              <a:r>
                <a:rPr lang="en-US" dirty="0" smtClean="0"/>
                <a:t>, check if:</a:t>
              </a:r>
            </a:p>
            <a:p>
              <a:pPr algn="ctr"/>
              <a:endParaRPr lang="en-US" dirty="0" smtClean="0"/>
            </a:p>
            <a:p>
              <a:r>
                <a:rPr lang="en-US" sz="2400" dirty="0" smtClean="0"/>
                <a:t>f (x) </a:t>
              </a:r>
              <a:r>
                <a:rPr lang="en-US" sz="2400" b="1" dirty="0" smtClean="0"/>
                <a:t>AND</a:t>
              </a:r>
              <a:r>
                <a:rPr lang="en-US" sz="2400" dirty="0" smtClean="0"/>
                <a:t> g(x) = h(x), for every x in {0,1}</a:t>
              </a:r>
              <a:r>
                <a:rPr lang="en-US" sz="2400" baseline="30000" dirty="0" smtClean="0"/>
                <a:t>n</a:t>
              </a:r>
              <a:r>
                <a:rPr lang="en-US" sz="2400" dirty="0" smtClean="0"/>
                <a:t>.</a:t>
              </a:r>
              <a:endParaRPr lang="en-US" sz="2400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6248400" y="2286000"/>
              <a:ext cx="2590800" cy="2819400"/>
              <a:chOff x="6248400" y="1981200"/>
              <a:chExt cx="2590800" cy="28194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6248400" y="1981200"/>
                <a:ext cx="2590800" cy="2819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6400800" y="1981200"/>
                <a:ext cx="2057400" cy="2152710"/>
                <a:chOff x="6629400" y="3581400"/>
                <a:chExt cx="2057400" cy="2152710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6858000" y="4572000"/>
                  <a:ext cx="685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/>
                    <a:t>AND</a:t>
                  </a:r>
                  <a:endParaRPr lang="en-US" b="1" dirty="0"/>
                </a:p>
              </p:txBody>
            </p:sp>
            <p:grpSp>
              <p:nvGrpSpPr>
                <p:cNvPr id="39" name="Group 38"/>
                <p:cNvGrpSpPr/>
                <p:nvPr/>
              </p:nvGrpSpPr>
              <p:grpSpPr>
                <a:xfrm>
                  <a:off x="6629400" y="3581400"/>
                  <a:ext cx="2057400" cy="2152710"/>
                  <a:chOff x="6629400" y="3581400"/>
                  <a:chExt cx="2057400" cy="2152710"/>
                </a:xfrm>
              </p:grpSpPr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6629400" y="5334000"/>
                    <a:ext cx="304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/>
                      <a:t>f</a:t>
                    </a:r>
                    <a:endParaRPr lang="en-US" sz="2000" b="1" dirty="0"/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7391400" y="5334000"/>
                    <a:ext cx="304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/>
                      <a:t>g</a:t>
                    </a:r>
                    <a:endParaRPr lang="en-US" sz="2000" b="1" dirty="0"/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8458200" y="5029200"/>
                    <a:ext cx="2286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/>
                      <a:t>h</a:t>
                    </a:r>
                    <a:endParaRPr lang="en-US" sz="2000" b="1" dirty="0"/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7620000" y="3581400"/>
                    <a:ext cx="304800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b="1" dirty="0" smtClean="0"/>
                      <a:t>=</a:t>
                    </a:r>
                    <a:endParaRPr lang="en-US" sz="2800" b="1" dirty="0"/>
                  </a:p>
                </p:txBody>
              </p:sp>
              <p:cxnSp>
                <p:nvCxnSpPr>
                  <p:cNvPr id="18" name="Straight Arrow Connector 17"/>
                  <p:cNvCxnSpPr>
                    <a:stCxn id="8" idx="0"/>
                    <a:endCxn id="12" idx="2"/>
                  </p:cNvCxnSpPr>
                  <p:nvPr/>
                </p:nvCxnSpPr>
                <p:spPr>
                  <a:xfrm flipV="1">
                    <a:off x="7200900" y="4104620"/>
                    <a:ext cx="571500" cy="46738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>
                    <a:stCxn id="11" idx="0"/>
                    <a:endCxn id="12" idx="2"/>
                  </p:cNvCxnSpPr>
                  <p:nvPr/>
                </p:nvCxnSpPr>
                <p:spPr>
                  <a:xfrm flipH="1" flipV="1">
                    <a:off x="7772400" y="4104620"/>
                    <a:ext cx="800100" cy="92458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Arrow Connector 21"/>
                  <p:cNvCxnSpPr>
                    <a:stCxn id="9" idx="0"/>
                    <a:endCxn id="8" idx="2"/>
                  </p:cNvCxnSpPr>
                  <p:nvPr/>
                </p:nvCxnSpPr>
                <p:spPr>
                  <a:xfrm flipV="1">
                    <a:off x="6781800" y="4941332"/>
                    <a:ext cx="419100" cy="39266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Straight Arrow Connector 25"/>
                  <p:cNvCxnSpPr>
                    <a:stCxn id="10" idx="0"/>
                    <a:endCxn id="8" idx="2"/>
                  </p:cNvCxnSpPr>
                  <p:nvPr/>
                </p:nvCxnSpPr>
                <p:spPr>
                  <a:xfrm flipH="1" flipV="1">
                    <a:off x="7200900" y="4941332"/>
                    <a:ext cx="342900" cy="39266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1" name="TextBox 40"/>
              <p:cNvSpPr txBox="1"/>
              <p:nvPr/>
            </p:nvSpPr>
            <p:spPr>
              <a:xfrm>
                <a:off x="6705600" y="4191000"/>
                <a:ext cx="1828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</a:rPr>
                  <a:t>Tautology?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228600" y="5486400"/>
            <a:ext cx="8686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Proposition [O’13]. </a:t>
            </a:r>
            <a:r>
              <a:rPr lang="en-US" sz="2400" dirty="0" smtClean="0"/>
              <a:t>If </a:t>
            </a:r>
            <a:r>
              <a:rPr lang="en-US" sz="2400" b="1" dirty="0" smtClean="0"/>
              <a:t>C</a:t>
            </a:r>
            <a:r>
              <a:rPr lang="en-US" sz="2400" dirty="0" smtClean="0"/>
              <a:t> is reasonable and polynomial size </a:t>
            </a:r>
            <a:br>
              <a:rPr lang="en-US" sz="2400" dirty="0" smtClean="0"/>
            </a:br>
            <a:r>
              <a:rPr lang="en-US" sz="2400" dirty="0" smtClean="0"/>
              <a:t>“</a:t>
            </a:r>
            <a:r>
              <a:rPr lang="en-US" sz="2400" b="1" dirty="0" smtClean="0"/>
              <a:t>EQUIV-AND-C</a:t>
            </a:r>
            <a:r>
              <a:rPr lang="en-US" sz="2400" dirty="0" smtClean="0"/>
              <a:t> tautologies” admit nontrivial proofs, 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C</a:t>
            </a:r>
            <a:r>
              <a:rPr lang="en-US" sz="2400" dirty="0" smtClean="0">
                <a:ea typeface="Arial Unicode MS"/>
                <a:cs typeface="Arial Unicode MS"/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228600" y="4343400"/>
            <a:ext cx="533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Def.  </a:t>
            </a:r>
            <a:r>
              <a:rPr lang="en-US" i="1" dirty="0" smtClean="0"/>
              <a:t>Nontrivial proofs</a:t>
            </a:r>
            <a:r>
              <a:rPr lang="en-US" dirty="0" smtClean="0"/>
              <a:t>:  can be checked by a uniform algorithm in time 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/s(n)</a:t>
            </a:r>
            <a:r>
              <a:rPr lang="en-US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Proposition [O’13]. </a:t>
            </a:r>
            <a:r>
              <a:rPr lang="en-US" sz="2400" dirty="0" smtClean="0"/>
              <a:t>If </a:t>
            </a:r>
            <a:r>
              <a:rPr lang="en-US" sz="2400" b="1" dirty="0" smtClean="0"/>
              <a:t>C</a:t>
            </a:r>
            <a:r>
              <a:rPr lang="en-US" sz="2400" dirty="0" smtClean="0"/>
              <a:t> is reasonable and polynomial size </a:t>
            </a:r>
            <a:br>
              <a:rPr lang="en-US" sz="2400" dirty="0" smtClean="0"/>
            </a:br>
            <a:r>
              <a:rPr lang="en-US" sz="2400" b="1" dirty="0" smtClean="0"/>
              <a:t>EQUIV-AND-C</a:t>
            </a:r>
            <a:r>
              <a:rPr lang="en-US" sz="2400" dirty="0" smtClean="0"/>
              <a:t> tautologies admit nontrivial proofs, 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C</a:t>
            </a:r>
            <a:r>
              <a:rPr lang="en-US" sz="2400" dirty="0" smtClean="0">
                <a:ea typeface="Arial Unicode MS"/>
                <a:cs typeface="Arial Unicode MS"/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 (following [Williams’10]).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8288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</a:t>
            </a:r>
            <a:r>
              <a:rPr lang="en-US" sz="2000" dirty="0" smtClean="0">
                <a:latin typeface="+mj-lt"/>
              </a:rPr>
              <a:t>ume:  	</a:t>
            </a:r>
            <a:r>
              <a:rPr lang="en-US" sz="2000" b="1" dirty="0" smtClean="0">
                <a:latin typeface="+mj-lt"/>
              </a:rPr>
              <a:t>(1)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NEXP </a:t>
            </a:r>
            <a:r>
              <a:rPr lang="en-US" sz="2000" b="1" dirty="0" smtClean="0">
                <a:latin typeface="+mj-lt"/>
                <a:ea typeface="Arial Unicode MS"/>
                <a:cs typeface="Arial Unicode MS"/>
              </a:rPr>
              <a:t>⊆ C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 </a:t>
            </a:r>
          </a:p>
          <a:p>
            <a:r>
              <a:rPr lang="en-US" sz="2000" b="1" dirty="0" smtClean="0">
                <a:latin typeface="+mj-lt"/>
                <a:ea typeface="Arial Unicode MS"/>
                <a:cs typeface="Arial Unicode MS"/>
              </a:rPr>
              <a:t>		(2)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∃</a:t>
            </a:r>
            <a:r>
              <a:rPr lang="en-US" sz="2000" b="1" dirty="0" smtClean="0"/>
              <a:t> </a:t>
            </a:r>
            <a:r>
              <a:rPr lang="en-US" sz="2000" b="1" dirty="0" smtClean="0">
                <a:latin typeface="+mj-lt"/>
                <a:ea typeface="Arial Unicode MS"/>
                <a:cs typeface="Arial Unicode MS"/>
              </a:rPr>
              <a:t>n</a:t>
            </a:r>
            <a:r>
              <a:rPr lang="en-US" sz="2000" b="1" dirty="0" smtClean="0">
                <a:latin typeface="+mj-lt"/>
              </a:rPr>
              <a:t>ontri</a:t>
            </a:r>
            <a:r>
              <a:rPr lang="en-US" sz="2000" b="1" dirty="0" smtClean="0"/>
              <a:t>vial proofs</a:t>
            </a:r>
            <a:r>
              <a:rPr lang="en-US" sz="2000" dirty="0" smtClean="0"/>
              <a:t>. </a:t>
            </a:r>
          </a:p>
          <a:p>
            <a:endParaRPr lang="en-US" sz="2000" dirty="0" smtClean="0"/>
          </a:p>
          <a:p>
            <a:r>
              <a:rPr lang="en-US" sz="2000" dirty="0" smtClean="0"/>
              <a:t>We contradict  the </a:t>
            </a:r>
            <a:r>
              <a:rPr lang="en-US" sz="2000" b="1" dirty="0" smtClean="0"/>
              <a:t>Nondeterministic Time Hierarchy Theorem</a:t>
            </a:r>
            <a:r>
              <a:rPr lang="en-US" sz="2000" dirty="0" smtClean="0"/>
              <a:t>.   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57200" y="3352800"/>
            <a:ext cx="8229600" cy="3139321"/>
            <a:chOff x="457200" y="3048000"/>
            <a:chExt cx="8229600" cy="3139321"/>
          </a:xfrm>
        </p:grpSpPr>
        <p:sp>
          <p:nvSpPr>
            <p:cNvPr id="8" name="TextBox 7"/>
            <p:cNvSpPr txBox="1"/>
            <p:nvPr/>
          </p:nvSpPr>
          <p:spPr>
            <a:xfrm>
              <a:off x="457200" y="3048000"/>
              <a:ext cx="8229600" cy="313932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>Lemma 1 (</a:t>
              </a:r>
              <a:r>
                <a:rPr lang="en-US" b="1" dirty="0" smtClean="0">
                  <a:solidFill>
                    <a:srgbClr val="C00000"/>
                  </a:solidFill>
                </a:rPr>
                <a:t>Tourlakis’01, FLvMV’05: </a:t>
              </a:r>
              <a:r>
                <a:rPr lang="en-US" b="1" dirty="0" smtClean="0"/>
                <a:t>“tight Cook-Levin reduction”).</a:t>
              </a:r>
              <a:br>
                <a:rPr lang="en-US" b="1" dirty="0" smtClean="0"/>
              </a:br>
              <a:r>
                <a:rPr lang="en-US" dirty="0" smtClean="0"/>
                <a:t>Every language </a:t>
              </a:r>
              <a:r>
                <a:rPr lang="en-US" b="1" dirty="0" smtClean="0"/>
                <a:t>L </a:t>
              </a:r>
              <a:r>
                <a:rPr lang="en-US" b="1" dirty="0" smtClean="0">
                  <a:latin typeface="Arial Unicode MS"/>
                  <a:ea typeface="Arial Unicode MS"/>
                  <a:cs typeface="Arial Unicode MS"/>
                </a:rPr>
                <a:t>∈ </a:t>
              </a:r>
              <a:r>
                <a:rPr lang="en-US" b="1" dirty="0" smtClean="0"/>
                <a:t>NTIME[2</a:t>
              </a:r>
              <a:r>
                <a:rPr lang="en-US" b="1" baseline="30000" dirty="0" smtClean="0"/>
                <a:t>n</a:t>
              </a:r>
              <a:r>
                <a:rPr lang="en-US" b="1" dirty="0" smtClean="0"/>
                <a:t>] </a:t>
              </a:r>
              <a:r>
                <a:rPr lang="en-US" dirty="0" smtClean="0"/>
                <a:t>can be reduced to </a:t>
              </a:r>
              <a:r>
                <a:rPr lang="en-US" b="1" dirty="0" smtClean="0"/>
                <a:t>(succinct)</a:t>
              </a:r>
              <a:r>
                <a:rPr lang="en-US" dirty="0" smtClean="0"/>
                <a:t> </a:t>
              </a:r>
              <a:r>
                <a:rPr lang="en-US" b="1" dirty="0" smtClean="0"/>
                <a:t>3SAT </a:t>
              </a:r>
              <a:r>
                <a:rPr lang="en-US" dirty="0" smtClean="0"/>
                <a:t>instances of size </a:t>
              </a:r>
              <a:r>
                <a:rPr lang="en-US" b="1" dirty="0" smtClean="0"/>
                <a:t>poly(n)2</a:t>
              </a:r>
              <a:r>
                <a:rPr lang="en-US" b="1" baseline="30000" dirty="0" smtClean="0"/>
                <a:t>n</a:t>
              </a:r>
              <a:r>
                <a:rPr lang="en-US" dirty="0" smtClean="0"/>
                <a:t>. </a:t>
              </a:r>
            </a:p>
            <a:p>
              <a:endParaRPr lang="en-US" dirty="0" smtClean="0"/>
            </a:p>
            <a:p>
              <a:r>
                <a:rPr lang="en-US" dirty="0" smtClean="0"/>
                <a:t>There is a </a:t>
              </a:r>
              <a:r>
                <a:rPr lang="en-US" i="1" dirty="0" smtClean="0"/>
                <a:t>polynomial time</a:t>
              </a:r>
              <a:r>
                <a:rPr lang="en-US" dirty="0" smtClean="0"/>
                <a:t> algorithm that, given </a:t>
              </a:r>
              <a:r>
                <a:rPr lang="en-US" b="1" dirty="0" smtClean="0"/>
                <a:t>x</a:t>
              </a:r>
              <a:r>
                <a:rPr lang="en-US" dirty="0" smtClean="0"/>
                <a:t> (instance of L), outputs a circuit </a:t>
              </a:r>
              <a:r>
                <a:rPr lang="en-US" b="1" dirty="0" err="1" smtClean="0"/>
                <a:t>C</a:t>
              </a:r>
              <a:r>
                <a:rPr lang="en-US" sz="2000" b="1" cap="small" baseline="-25000" dirty="0" err="1" smtClean="0"/>
                <a:t>x</a:t>
              </a:r>
              <a:r>
                <a:rPr lang="en-US" b="1" dirty="0" smtClean="0"/>
                <a:t> </a:t>
              </a:r>
              <a:r>
                <a:rPr lang="en-US" dirty="0" smtClean="0"/>
                <a:t>from</a:t>
              </a:r>
              <a:r>
                <a:rPr lang="en-US" b="1" dirty="0" smtClean="0"/>
                <a:t> P/poly</a:t>
              </a:r>
              <a:r>
                <a:rPr lang="en-US" dirty="0" smtClean="0"/>
                <a:t> over </a:t>
              </a:r>
              <a:r>
                <a:rPr lang="en-US" b="1" dirty="0" smtClean="0"/>
                <a:t>n + O(log n)</a:t>
              </a:r>
              <a:r>
                <a:rPr lang="en-US" dirty="0" smtClean="0"/>
                <a:t> inputs that:</a:t>
              </a:r>
            </a:p>
            <a:p>
              <a:endParaRPr lang="en-US" dirty="0" smtClean="0"/>
            </a:p>
            <a:p>
              <a:r>
                <a:rPr lang="en-US" b="1" dirty="0" smtClean="0">
                  <a:latin typeface="+mj-lt"/>
                </a:rPr>
                <a:t>1)</a:t>
              </a:r>
              <a:r>
                <a:rPr lang="en-US" dirty="0" smtClean="0">
                  <a:latin typeface="+mj-lt"/>
                </a:rPr>
                <a:t>    Given an index </a:t>
              </a:r>
              <a:r>
                <a:rPr lang="en-US" b="1" dirty="0" err="1" smtClean="0">
                  <a:latin typeface="+mj-lt"/>
                </a:rPr>
                <a:t>i</a:t>
              </a:r>
              <a:r>
                <a:rPr lang="en-US" dirty="0" smtClean="0">
                  <a:latin typeface="+mj-lt"/>
                </a:rPr>
                <a:t> </a:t>
              </a:r>
              <a:r>
                <a:rPr lang="en-US" b="1" dirty="0" smtClean="0">
                  <a:latin typeface="+mj-lt"/>
                  <a:ea typeface="Arial Unicode MS"/>
                  <a:cs typeface="Arial Unicode MS"/>
                </a:rPr>
                <a:t>∈ {0,1}</a:t>
              </a:r>
              <a:r>
                <a:rPr lang="en-US" b="1" baseline="30000" dirty="0" smtClean="0">
                  <a:latin typeface="+mj-lt"/>
                  <a:ea typeface="Arial Unicode MS"/>
                  <a:cs typeface="Arial Unicode MS"/>
                </a:rPr>
                <a:t>n + O(log n)</a:t>
              </a:r>
              <a:r>
                <a:rPr lang="en-US" b="1" dirty="0" smtClean="0">
                  <a:latin typeface="+mj-lt"/>
                </a:rPr>
                <a:t> </a:t>
              </a:r>
              <a:r>
                <a:rPr lang="en-US" dirty="0" smtClean="0">
                  <a:latin typeface="+mj-lt"/>
                  <a:ea typeface="Arial Unicode MS"/>
                  <a:cs typeface="Arial Unicode MS"/>
                </a:rPr>
                <a:t>, </a:t>
              </a:r>
              <a:r>
                <a:rPr lang="en-US" b="1" dirty="0" err="1" smtClean="0"/>
                <a:t>C</a:t>
              </a:r>
              <a:r>
                <a:rPr lang="en-US" sz="2000" b="1" cap="small" baseline="-25000" dirty="0" err="1" smtClean="0"/>
                <a:t>x</a:t>
              </a:r>
              <a:r>
                <a:rPr lang="en-US" dirty="0" smtClean="0">
                  <a:latin typeface="+mj-lt"/>
                  <a:ea typeface="Arial Unicode MS"/>
                  <a:cs typeface="Arial Unicode MS"/>
                </a:rPr>
                <a:t> prints the </a:t>
              </a:r>
              <a:r>
                <a:rPr lang="en-US" i="1" dirty="0" err="1" smtClean="0">
                  <a:latin typeface="+mj-lt"/>
                  <a:ea typeface="Arial Unicode MS"/>
                  <a:cs typeface="Arial Unicode MS"/>
                </a:rPr>
                <a:t>i</a:t>
              </a:r>
              <a:r>
                <a:rPr lang="en-US" dirty="0" err="1" smtClean="0">
                  <a:latin typeface="+mj-lt"/>
                  <a:ea typeface="Arial Unicode MS"/>
                  <a:cs typeface="Arial Unicode MS"/>
                </a:rPr>
                <a:t>-th</a:t>
              </a:r>
              <a:r>
                <a:rPr lang="en-US" dirty="0" smtClean="0">
                  <a:latin typeface="+mj-lt"/>
                  <a:ea typeface="Arial Unicode MS"/>
                  <a:cs typeface="Arial Unicode MS"/>
                </a:rPr>
                <a:t> clause of formula </a:t>
              </a:r>
              <a:r>
                <a:rPr lang="en-US" b="1" dirty="0" err="1" smtClean="0">
                  <a:latin typeface="+mj-lt"/>
                  <a:ea typeface="Arial Unicode MS"/>
                  <a:cs typeface="Arial Unicode MS"/>
                </a:rPr>
                <a:t>F</a:t>
              </a:r>
              <a:r>
                <a:rPr lang="en-US" b="1" cap="small" baseline="-25000" dirty="0" err="1" smtClean="0"/>
                <a:t>x</a:t>
              </a:r>
              <a:r>
                <a:rPr lang="en-US" dirty="0" smtClean="0">
                  <a:latin typeface="+mj-lt"/>
                  <a:ea typeface="Arial Unicode MS"/>
                  <a:cs typeface="Arial Unicode MS"/>
                </a:rPr>
                <a:t>.</a:t>
              </a:r>
              <a:r>
                <a:rPr lang="en-US" dirty="0" smtClean="0">
                  <a:latin typeface="+mj-lt"/>
                </a:rPr>
                <a:t> </a:t>
              </a:r>
              <a:br>
                <a:rPr lang="en-US" dirty="0" smtClean="0">
                  <a:latin typeface="+mj-lt"/>
                </a:rPr>
              </a:br>
              <a:endParaRPr lang="en-US" dirty="0" smtClean="0">
                <a:latin typeface="+mj-lt"/>
              </a:endParaRPr>
            </a:p>
            <a:p>
              <a:r>
                <a:rPr lang="en-US" b="1" dirty="0" smtClean="0">
                  <a:latin typeface="+mj-lt"/>
                </a:rPr>
                <a:t>2)</a:t>
              </a:r>
              <a:r>
                <a:rPr lang="en-US" dirty="0" smtClean="0">
                  <a:latin typeface="+mj-lt"/>
                </a:rPr>
                <a:t>    </a:t>
              </a:r>
              <a:r>
                <a:rPr lang="en-US" b="1" dirty="0" err="1" smtClean="0">
                  <a:latin typeface="+mj-lt"/>
                </a:rPr>
                <a:t>F</a:t>
              </a:r>
              <a:r>
                <a:rPr lang="en-US" b="1" cap="small" baseline="-25000" dirty="0" err="1" smtClean="0"/>
                <a:t>x</a:t>
              </a:r>
              <a:r>
                <a:rPr lang="en-US" dirty="0" smtClean="0">
                  <a:latin typeface="+mj-lt"/>
                </a:rPr>
                <a:t> is </a:t>
              </a:r>
              <a:r>
                <a:rPr lang="en-US" i="1" dirty="0" err="1" smtClean="0">
                  <a:latin typeface="+mj-lt"/>
                </a:rPr>
                <a:t>satisfiable</a:t>
              </a:r>
              <a:r>
                <a:rPr lang="en-US" dirty="0" smtClean="0">
                  <a:latin typeface="+mj-lt"/>
                </a:rPr>
                <a:t>  	    </a:t>
              </a:r>
              <a:r>
                <a:rPr lang="en-US" b="1" dirty="0" smtClean="0">
                  <a:latin typeface="+mj-lt"/>
                </a:rPr>
                <a:t>x </a:t>
              </a:r>
              <a:r>
                <a:rPr lang="en-US" b="1" dirty="0" smtClean="0">
                  <a:latin typeface="+mj-lt"/>
                  <a:ea typeface="Arial Unicode MS"/>
                  <a:cs typeface="Arial Unicode MS"/>
                </a:rPr>
                <a:t>∈ L.</a:t>
              </a:r>
              <a:br>
                <a:rPr lang="en-US" b="1" dirty="0" smtClean="0">
                  <a:latin typeface="+mj-lt"/>
                  <a:ea typeface="Arial Unicode MS"/>
                  <a:cs typeface="Arial Unicode MS"/>
                </a:rPr>
              </a:br>
              <a:endParaRPr lang="en-US" dirty="0">
                <a:latin typeface="+mj-lt"/>
              </a:endParaRPr>
            </a:p>
          </p:txBody>
        </p:sp>
        <p:sp>
          <p:nvSpPr>
            <p:cNvPr id="9" name="Left-Right Arrow 8"/>
            <p:cNvSpPr/>
            <p:nvPr/>
          </p:nvSpPr>
          <p:spPr>
            <a:xfrm>
              <a:off x="2590800" y="5562600"/>
              <a:ext cx="685800" cy="228600"/>
            </a:xfrm>
            <a:prstGeom prst="leftRightArrow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ounded Rectangular Callout 10"/>
          <p:cNvSpPr/>
          <p:nvPr/>
        </p:nvSpPr>
        <p:spPr>
          <a:xfrm>
            <a:off x="4953000" y="1447800"/>
            <a:ext cx="3733800" cy="990600"/>
          </a:xfrm>
          <a:prstGeom prst="wedgeRoundRectCallout">
            <a:avLst>
              <a:gd name="adj1" fmla="val -37690"/>
              <a:gd name="adj2" fmla="val 7903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NTIME[2</a:t>
            </a:r>
            <a:r>
              <a:rPr lang="en-US" sz="2000" b="1" baseline="30000" dirty="0" smtClean="0">
                <a:solidFill>
                  <a:schemeClr val="bg1"/>
                </a:solidFill>
              </a:rPr>
              <a:t>n</a:t>
            </a:r>
            <a:r>
              <a:rPr lang="en-US" sz="2000" b="1" dirty="0" smtClean="0">
                <a:solidFill>
                  <a:schemeClr val="bg1"/>
                </a:solidFill>
              </a:rPr>
              <a:t>] </a:t>
            </a:r>
            <a:r>
              <a:rPr lang="en-US" sz="2000" b="1" dirty="0" smtClean="0">
                <a:solidFill>
                  <a:schemeClr val="bg1"/>
                </a:solidFill>
                <a:ea typeface="Arial Unicode MS"/>
                <a:cs typeface="Arial Unicode MS"/>
              </a:rPr>
              <a:t>⊈ NTIME[2</a:t>
            </a:r>
            <a:r>
              <a:rPr lang="en-US" sz="2000" b="1" baseline="30000" dirty="0" smtClean="0">
                <a:solidFill>
                  <a:schemeClr val="bg1"/>
                </a:solidFill>
                <a:ea typeface="Arial Unicode MS"/>
                <a:cs typeface="Arial Unicode MS"/>
              </a:rPr>
              <a:t>n</a:t>
            </a:r>
            <a:r>
              <a:rPr lang="en-US" sz="2000" b="1" dirty="0" smtClean="0">
                <a:solidFill>
                  <a:schemeClr val="bg1"/>
                </a:solidFill>
                <a:ea typeface="Arial Unicode MS"/>
                <a:cs typeface="Arial Unicode MS"/>
              </a:rPr>
              <a:t>/n</a:t>
            </a:r>
            <a:r>
              <a:rPr lang="en-US" sz="2000" b="1" baseline="30000" dirty="0" smtClean="0">
                <a:solidFill>
                  <a:schemeClr val="bg1"/>
                </a:solidFill>
                <a:ea typeface="Arial Unicode MS"/>
                <a:cs typeface="Arial Unicode MS"/>
              </a:rPr>
              <a:t>100</a:t>
            </a:r>
            <a:r>
              <a:rPr lang="en-US" sz="2000" b="1" dirty="0" smtClean="0">
                <a:solidFill>
                  <a:schemeClr val="bg1"/>
                </a:solidFill>
                <a:ea typeface="Arial Unicode MS"/>
                <a:cs typeface="Arial Unicode MS"/>
              </a:rPr>
              <a:t>]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267200" y="5867400"/>
            <a:ext cx="4724400" cy="838200"/>
          </a:xfrm>
          <a:prstGeom prst="wedgeRoundRectCallout">
            <a:avLst>
              <a:gd name="adj1" fmla="val 18966"/>
              <a:gd name="adj2" fmla="val -72642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ea typeface="Arial Unicode MS"/>
                <a:cs typeface="Arial Unicode MS"/>
              </a:rPr>
              <a:t>F</a:t>
            </a:r>
            <a:r>
              <a:rPr lang="en-US" b="1" cap="small" baseline="-25000" dirty="0" err="1" smtClean="0"/>
              <a:t>x</a:t>
            </a:r>
            <a:r>
              <a:rPr lang="en-US" b="1" cap="small" dirty="0" smtClean="0"/>
              <a:t> : </a:t>
            </a:r>
            <a:r>
              <a:rPr lang="en-US" b="1" dirty="0" smtClean="0"/>
              <a:t>exponentially many clauses and variables.</a:t>
            </a:r>
            <a:br>
              <a:rPr lang="en-US" b="1" dirty="0" smtClean="0"/>
            </a:br>
            <a:r>
              <a:rPr lang="en-US" b="1" smtClean="0"/>
              <a:t>Succinct </a:t>
            </a:r>
            <a:r>
              <a:rPr lang="en-US" b="1" dirty="0" smtClean="0"/>
              <a:t>representation given by circuit </a:t>
            </a:r>
            <a:r>
              <a:rPr lang="en-US" b="1" dirty="0" err="1" smtClean="0"/>
              <a:t>C</a:t>
            </a:r>
            <a:r>
              <a:rPr lang="en-US" sz="2000" b="1" cap="small" baseline="-25000" dirty="0" err="1" smtClean="0"/>
              <a:t>x</a:t>
            </a:r>
            <a:r>
              <a:rPr lang="en-US" b="1" dirty="0" smtClean="0"/>
              <a:t>. </a:t>
            </a:r>
            <a:r>
              <a:rPr lang="en-US" b="1" cap="small" baseline="-25000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Proposition [O’13]. </a:t>
            </a:r>
            <a:r>
              <a:rPr lang="en-US" sz="2400" dirty="0" smtClean="0"/>
              <a:t>If </a:t>
            </a:r>
            <a:r>
              <a:rPr lang="en-US" sz="2400" b="1" dirty="0" smtClean="0"/>
              <a:t>C</a:t>
            </a:r>
            <a:r>
              <a:rPr lang="en-US" sz="2400" dirty="0" smtClean="0"/>
              <a:t> is reasonable and polynomial size </a:t>
            </a:r>
            <a:br>
              <a:rPr lang="en-US" sz="2400" dirty="0" smtClean="0"/>
            </a:br>
            <a:r>
              <a:rPr lang="en-US" sz="2400" b="1" dirty="0" smtClean="0"/>
              <a:t>EQUIV-AND-C</a:t>
            </a:r>
            <a:r>
              <a:rPr lang="en-US" sz="2400" dirty="0" smtClean="0"/>
              <a:t> tautologies admit nontrivial proofs, 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C</a:t>
            </a:r>
            <a:r>
              <a:rPr lang="en-US" sz="2400" dirty="0" smtClean="0">
                <a:ea typeface="Arial Unicode MS"/>
                <a:cs typeface="Arial Unicode MS"/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905000"/>
            <a:ext cx="8229600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Lemma 2 (</a:t>
            </a:r>
            <a:r>
              <a:rPr lang="en-US" b="1" dirty="0" smtClean="0">
                <a:solidFill>
                  <a:srgbClr val="C00000"/>
                </a:solidFill>
              </a:rPr>
              <a:t>IKW’02, </a:t>
            </a:r>
            <a:r>
              <a:rPr lang="en-US" b="1" dirty="0" smtClean="0">
                <a:solidFill>
                  <a:schemeClr val="tx1"/>
                </a:solidFill>
              </a:rPr>
              <a:t>“</a:t>
            </a:r>
            <a:r>
              <a:rPr lang="en-US" b="1" dirty="0" smtClean="0"/>
              <a:t>hardness vs. randomness, easy witness, </a:t>
            </a:r>
            <a:r>
              <a:rPr lang="en-US" b="1" dirty="0" err="1" smtClean="0"/>
              <a:t>diagonalization</a:t>
            </a:r>
            <a:r>
              <a:rPr lang="en-US" b="1" dirty="0" smtClean="0"/>
              <a:t>”).</a:t>
            </a:r>
            <a:br>
              <a:rPr lang="en-US" b="1" dirty="0" smtClean="0"/>
            </a:br>
            <a:r>
              <a:rPr lang="en-US" dirty="0" smtClean="0">
                <a:latin typeface="+mj-lt"/>
              </a:rPr>
              <a:t>If </a:t>
            </a:r>
            <a:r>
              <a:rPr lang="en-US" b="1" dirty="0" smtClean="0">
                <a:latin typeface="+mj-lt"/>
              </a:rPr>
              <a:t>NEXP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⊆ P/poly 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then every NEXP-verifier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V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 admits  </a:t>
            </a:r>
            <a:r>
              <a:rPr lang="en-US" i="1" dirty="0" smtClean="0">
                <a:latin typeface="+mj-lt"/>
                <a:ea typeface="Arial Unicode MS"/>
                <a:cs typeface="Arial Unicode MS"/>
              </a:rPr>
              <a:t>succinct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  witnesses:</a:t>
            </a:r>
            <a:br>
              <a:rPr lang="en-US" dirty="0" smtClean="0">
                <a:latin typeface="+mj-lt"/>
                <a:ea typeface="Arial Unicode MS"/>
                <a:cs typeface="Arial Unicode MS"/>
              </a:rPr>
            </a:br>
            <a:r>
              <a:rPr lang="en-US" dirty="0" smtClean="0">
                <a:latin typeface="+mj-lt"/>
                <a:ea typeface="Arial Unicode MS"/>
                <a:cs typeface="Arial Unicode MS"/>
              </a:rPr>
              <a:t/>
            </a:r>
            <a:br>
              <a:rPr lang="en-US" dirty="0" smtClean="0">
                <a:latin typeface="+mj-lt"/>
                <a:ea typeface="Arial Unicode MS"/>
                <a:cs typeface="Arial Unicode MS"/>
              </a:rPr>
            </a:br>
            <a:r>
              <a:rPr lang="en-US" dirty="0" smtClean="0">
                <a:latin typeface="+mj-lt"/>
                <a:ea typeface="Arial Unicode MS"/>
                <a:cs typeface="Arial Unicode MS"/>
              </a:rPr>
              <a:t>If 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V(</a:t>
            </a:r>
            <a:r>
              <a:rPr lang="en-US" b="1" dirty="0" err="1" smtClean="0">
                <a:latin typeface="+mj-lt"/>
                <a:ea typeface="Arial Unicode MS"/>
                <a:cs typeface="Arial Unicode MS"/>
              </a:rPr>
              <a:t>x,w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) = 1 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for some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w 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(of exponential length), then there is some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w*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 such that: </a:t>
            </a:r>
          </a:p>
          <a:p>
            <a:endParaRPr lang="en-US" dirty="0" smtClean="0">
              <a:latin typeface="+mj-lt"/>
              <a:ea typeface="Arial Unicode MS"/>
              <a:cs typeface="Arial Unicode MS"/>
            </a:endParaRPr>
          </a:p>
          <a:p>
            <a:pPr marL="342900" indent="-342900">
              <a:buAutoNum type="arabicParenR"/>
            </a:pPr>
            <a:r>
              <a:rPr lang="en-US" b="1" dirty="0" smtClean="0">
                <a:latin typeface="+mj-lt"/>
                <a:ea typeface="Arial Unicode MS"/>
                <a:cs typeface="Arial Unicode MS"/>
              </a:rPr>
              <a:t>V(</a:t>
            </a:r>
            <a:r>
              <a:rPr lang="en-US" b="1" dirty="0" err="1" smtClean="0">
                <a:latin typeface="+mj-lt"/>
                <a:ea typeface="Arial Unicode MS"/>
                <a:cs typeface="Arial Unicode MS"/>
              </a:rPr>
              <a:t>x,w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*) = 1;</a:t>
            </a:r>
          </a:p>
          <a:p>
            <a:pPr marL="342900" indent="-342900">
              <a:buAutoNum type="arabicParenR"/>
            </a:pPr>
            <a:r>
              <a:rPr lang="en-US" b="1" dirty="0" smtClean="0">
                <a:latin typeface="+mj-lt"/>
                <a:ea typeface="Arial Unicode MS"/>
                <a:cs typeface="Arial Unicode MS"/>
              </a:rPr>
              <a:t>w* 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is the truth table of some polynomial size circuit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D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. </a:t>
            </a:r>
            <a:endParaRPr lang="en-US" dirty="0" smtClean="0">
              <a:latin typeface="+mj-lt"/>
            </a:endParaRPr>
          </a:p>
          <a:p>
            <a:pPr marL="342900" indent="-342900"/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495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Lemma 2 implies that: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04800" y="5181600"/>
            <a:ext cx="8229600" cy="707886"/>
            <a:chOff x="304800" y="2133600"/>
            <a:chExt cx="8229600" cy="707886"/>
          </a:xfrm>
        </p:grpSpPr>
        <p:sp>
          <p:nvSpPr>
            <p:cNvPr id="24" name="TextBox 23"/>
            <p:cNvSpPr txBox="1"/>
            <p:nvPr/>
          </p:nvSpPr>
          <p:spPr>
            <a:xfrm>
              <a:off x="304800" y="2133600"/>
              <a:ext cx="8229600" cy="70788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err="1" smtClean="0">
                  <a:ea typeface="Arial Unicode MS"/>
                  <a:cs typeface="Arial Unicode MS"/>
                </a:rPr>
                <a:t>F</a:t>
              </a:r>
              <a:r>
                <a:rPr lang="en-US" sz="2000" b="1" cap="small" baseline="-25000" dirty="0" err="1" smtClean="0"/>
                <a:t>x</a:t>
              </a:r>
              <a:r>
                <a:rPr lang="en-US" sz="2000" b="1" dirty="0" smtClean="0"/>
                <a:t> is </a:t>
              </a:r>
              <a:r>
                <a:rPr lang="en-US" sz="2000" b="1" dirty="0" err="1" smtClean="0"/>
                <a:t>satisfiable</a:t>
              </a:r>
              <a:r>
                <a:rPr lang="en-US" sz="2000" b="1" dirty="0" smtClean="0"/>
                <a:t> 		 </a:t>
              </a:r>
              <a:r>
                <a:rPr lang="en-US" sz="2000" b="1" dirty="0" err="1" smtClean="0">
                  <a:ea typeface="Arial Unicode MS"/>
                  <a:cs typeface="Arial Unicode MS"/>
                </a:rPr>
                <a:t>F</a:t>
              </a:r>
              <a:r>
                <a:rPr lang="en-US" sz="2000" b="1" cap="small" baseline="-25000" dirty="0" err="1" smtClean="0"/>
                <a:t>x</a:t>
              </a:r>
              <a:r>
                <a:rPr lang="en-US" sz="2000" b="1" dirty="0" smtClean="0"/>
                <a:t>(</a:t>
              </a:r>
              <a:r>
                <a:rPr lang="en-US" sz="2000" b="1" dirty="0" err="1" smtClean="0"/>
                <a:t>tt</a:t>
              </a:r>
              <a:r>
                <a:rPr lang="en-US" sz="2000" b="1" dirty="0" smtClean="0"/>
                <a:t>(D)) = 1,</a:t>
              </a:r>
              <a:br>
                <a:rPr lang="en-US" sz="2000" b="1" dirty="0" smtClean="0"/>
              </a:br>
              <a:r>
                <a:rPr lang="en-US" sz="2000" b="1" dirty="0" smtClean="0"/>
                <a:t>for some circuit D from P/poly over n + O(log n) variables.</a:t>
              </a:r>
              <a:endParaRPr lang="en-US" sz="2000" b="1" dirty="0"/>
            </a:p>
          </p:txBody>
        </p:sp>
        <p:sp>
          <p:nvSpPr>
            <p:cNvPr id="25" name="Left-Right Arrow 24"/>
            <p:cNvSpPr/>
            <p:nvPr/>
          </p:nvSpPr>
          <p:spPr>
            <a:xfrm>
              <a:off x="4191000" y="2209800"/>
              <a:ext cx="685800" cy="228600"/>
            </a:xfrm>
            <a:prstGeom prst="left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ular Callout 11"/>
          <p:cNvSpPr/>
          <p:nvPr/>
        </p:nvSpPr>
        <p:spPr>
          <a:xfrm>
            <a:off x="228600" y="152400"/>
            <a:ext cx="3657600" cy="1524000"/>
          </a:xfrm>
          <a:prstGeom prst="wedgeRectCallout">
            <a:avLst>
              <a:gd name="adj1" fmla="val -21952"/>
              <a:gd name="adj2" fmla="val 616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Recall:  NEXP </a:t>
            </a:r>
            <a:r>
              <a:rPr lang="en-US" sz="2000" b="1" dirty="0" smtClean="0">
                <a:ea typeface="Arial Unicode MS"/>
                <a:cs typeface="Arial Unicode MS"/>
              </a:rPr>
              <a:t>⊆ C ⊆ P/poly </a:t>
            </a:r>
          </a:p>
          <a:p>
            <a:pPr algn="ctr"/>
            <a:r>
              <a:rPr lang="en-US" sz="2000" b="1" dirty="0" smtClean="0">
                <a:ea typeface="Arial Unicode MS"/>
                <a:cs typeface="Arial Unicode MS"/>
              </a:rPr>
              <a:t/>
            </a:r>
            <a:br>
              <a:rPr lang="en-US" sz="2000" b="1" dirty="0" smtClean="0">
                <a:ea typeface="Arial Unicode MS"/>
                <a:cs typeface="Arial Unicode MS"/>
              </a:rPr>
            </a:br>
            <a:r>
              <a:rPr lang="en-US" sz="2000" b="1" dirty="0" smtClean="0">
                <a:ea typeface="Arial Unicode MS"/>
                <a:cs typeface="Arial Unicode MS"/>
              </a:rPr>
              <a:t>(C is “reasonable”)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04800"/>
            <a:ext cx="8686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Proposition [O’13]. </a:t>
            </a:r>
            <a:r>
              <a:rPr lang="en-US" sz="2400" dirty="0" smtClean="0"/>
              <a:t>If </a:t>
            </a:r>
            <a:r>
              <a:rPr lang="en-US" sz="2400" b="1" dirty="0" smtClean="0"/>
              <a:t>C</a:t>
            </a:r>
            <a:r>
              <a:rPr lang="en-US" sz="2400" dirty="0" smtClean="0"/>
              <a:t> is reasonable and polynomial size </a:t>
            </a:r>
            <a:br>
              <a:rPr lang="en-US" sz="2400" dirty="0" smtClean="0"/>
            </a:br>
            <a:r>
              <a:rPr lang="en-US" sz="2400" b="1" dirty="0" smtClean="0"/>
              <a:t>EQUIV-AND-C</a:t>
            </a:r>
            <a:r>
              <a:rPr lang="en-US" sz="2400" dirty="0" smtClean="0"/>
              <a:t> tautologies admit nontrivial proofs, 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C</a:t>
            </a:r>
            <a:r>
              <a:rPr lang="en-US" sz="2400" dirty="0" smtClean="0">
                <a:ea typeface="Arial Unicode MS"/>
                <a:cs typeface="Arial Unicode MS"/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1524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Recall: </a:t>
            </a:r>
            <a:r>
              <a:rPr lang="en-US" dirty="0" smtClean="0"/>
              <a:t>Trying to decide </a:t>
            </a:r>
            <a:r>
              <a:rPr lang="en-US" b="1" dirty="0" smtClean="0"/>
              <a:t>L</a:t>
            </a:r>
            <a:r>
              <a:rPr lang="en-US" dirty="0" smtClean="0"/>
              <a:t> </a:t>
            </a:r>
            <a:r>
              <a:rPr lang="en-US" b="1" dirty="0" smtClean="0">
                <a:ea typeface="Arial Unicode MS"/>
                <a:cs typeface="Arial Unicode MS"/>
              </a:rPr>
              <a:t>∈ </a:t>
            </a:r>
            <a:r>
              <a:rPr lang="en-US" b="1" dirty="0" smtClean="0"/>
              <a:t>NTIME[2^n]</a:t>
            </a:r>
            <a:r>
              <a:rPr lang="en-US" dirty="0" smtClean="0"/>
              <a:t> in less (nondeterministic) time.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19812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instance </a:t>
            </a:r>
            <a:r>
              <a:rPr lang="en-US" b="1" dirty="0" smtClean="0"/>
              <a:t>x</a:t>
            </a:r>
            <a:r>
              <a:rPr lang="en-US" dirty="0" smtClean="0"/>
              <a:t>, poly size circuit </a:t>
            </a:r>
            <a:r>
              <a:rPr lang="en-US" b="1" dirty="0" err="1" smtClean="0"/>
              <a:t>C</a:t>
            </a:r>
            <a:r>
              <a:rPr lang="en-US" sz="2000" b="1" cap="small" baseline="-25000" dirty="0" err="1" smtClean="0"/>
              <a:t>x</a:t>
            </a:r>
            <a:r>
              <a:rPr lang="en-US" dirty="0" smtClean="0"/>
              <a:t> prints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clause of 3-CNF </a:t>
            </a:r>
            <a:r>
              <a:rPr lang="en-US" b="1" dirty="0" err="1" smtClean="0">
                <a:ea typeface="Arial Unicode MS"/>
                <a:cs typeface="Arial Unicode MS"/>
              </a:rPr>
              <a:t>F</a:t>
            </a:r>
            <a:r>
              <a:rPr lang="en-US" b="1" cap="small" baseline="-25000" dirty="0" err="1" smtClean="0"/>
              <a:t>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" y="2590800"/>
            <a:ext cx="853440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(Nondeterministic) Algorithm for L: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Guess circuit </a:t>
            </a:r>
            <a:r>
              <a:rPr lang="en-US" b="1" dirty="0" smtClean="0"/>
              <a:t>D</a:t>
            </a:r>
            <a:r>
              <a:rPr lang="en-US" dirty="0" smtClean="0"/>
              <a:t> that outputs assignment for </a:t>
            </a:r>
            <a:r>
              <a:rPr lang="en-US" b="1" dirty="0" err="1" smtClean="0">
                <a:ea typeface="Arial Unicode MS"/>
                <a:cs typeface="Arial Unicode MS"/>
              </a:rPr>
              <a:t>F</a:t>
            </a:r>
            <a:r>
              <a:rPr lang="en-US" b="1" cap="small" baseline="-25000" dirty="0" err="1" smtClean="0"/>
              <a:t>x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Combines circuits </a:t>
            </a:r>
            <a:r>
              <a:rPr lang="en-US" b="1" dirty="0" err="1" smtClean="0"/>
              <a:t>C</a:t>
            </a:r>
            <a:r>
              <a:rPr lang="en-US" sz="2000" b="1" cap="small" baseline="-25000" dirty="0" err="1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D</a:t>
            </a:r>
            <a:r>
              <a:rPr lang="en-US" dirty="0" smtClean="0"/>
              <a:t> into a new circuit </a:t>
            </a:r>
            <a:r>
              <a:rPr lang="en-US" b="1" dirty="0" smtClean="0"/>
              <a:t>E</a:t>
            </a:r>
            <a:r>
              <a:rPr lang="en-US" sz="2000" b="1" cap="small" baseline="-25000" dirty="0" smtClean="0"/>
              <a:t>x</a:t>
            </a:r>
            <a:r>
              <a:rPr lang="en-US" dirty="0" smtClean="0"/>
              <a:t> over </a:t>
            </a:r>
            <a:r>
              <a:rPr lang="en-US" b="1" dirty="0" smtClean="0"/>
              <a:t>n + O(log n) </a:t>
            </a:r>
            <a:r>
              <a:rPr lang="en-US" dirty="0" smtClean="0"/>
              <a:t>variables such that: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E</a:t>
            </a:r>
            <a:r>
              <a:rPr lang="en-US" sz="2000" b="1" cap="small" baseline="-25000" dirty="0" smtClean="0"/>
              <a:t>x </a:t>
            </a:r>
            <a:r>
              <a:rPr lang="en-US" b="1" dirty="0" smtClean="0"/>
              <a:t>:</a:t>
            </a:r>
            <a:r>
              <a:rPr lang="en-US" dirty="0" smtClean="0"/>
              <a:t>  Given input </a:t>
            </a:r>
            <a:r>
              <a:rPr lang="en-US" b="1" dirty="0" err="1" smtClean="0"/>
              <a:t>i</a:t>
            </a:r>
            <a:r>
              <a:rPr lang="en-US" dirty="0" smtClean="0"/>
              <a:t> (index of a clause), use  </a:t>
            </a:r>
            <a:r>
              <a:rPr lang="en-US" b="1" dirty="0" err="1" smtClean="0"/>
              <a:t>C</a:t>
            </a:r>
            <a:r>
              <a:rPr lang="en-US" sz="2000" b="1" cap="small" baseline="-25000" dirty="0" err="1" smtClean="0"/>
              <a:t>x</a:t>
            </a:r>
            <a:r>
              <a:rPr lang="en-US" dirty="0" smtClean="0"/>
              <a:t> to print this clause, and three copies of </a:t>
            </a:r>
            <a:r>
              <a:rPr lang="en-US" b="1" dirty="0" smtClean="0"/>
              <a:t>D</a:t>
            </a:r>
            <a:r>
              <a:rPr lang="en-US" dirty="0" smtClean="0"/>
              <a:t> to obtain values for variables in this clause. </a:t>
            </a:r>
          </a:p>
          <a:p>
            <a:endParaRPr lang="en-US" dirty="0" smtClean="0"/>
          </a:p>
          <a:p>
            <a:pPr algn="ctr"/>
            <a:r>
              <a:rPr lang="en-US" b="1" dirty="0" smtClean="0"/>
              <a:t>E</a:t>
            </a:r>
            <a:r>
              <a:rPr lang="en-US" b="1" cap="small" baseline="-25000" dirty="0" smtClean="0"/>
              <a:t>x  </a:t>
            </a:r>
            <a:r>
              <a:rPr lang="en-US" b="1" dirty="0" smtClean="0"/>
              <a:t>outputs 1</a:t>
            </a:r>
            <a:r>
              <a:rPr lang="en-US" dirty="0" smtClean="0"/>
              <a:t> </a:t>
            </a:r>
            <a:r>
              <a:rPr lang="en-US" b="1" dirty="0" smtClean="0"/>
              <a:t>on input </a:t>
            </a:r>
            <a:r>
              <a:rPr lang="en-US" b="1" dirty="0" err="1" smtClean="0"/>
              <a:t>i</a:t>
            </a:r>
            <a:r>
              <a:rPr lang="en-US" dirty="0" smtClean="0"/>
              <a:t> </a:t>
            </a:r>
            <a:r>
              <a:rPr lang="en-US" b="1" dirty="0" smtClean="0">
                <a:ea typeface="Arial Unicode MS"/>
                <a:cs typeface="Arial Unicode MS"/>
              </a:rPr>
              <a:t>∈ {0,1}</a:t>
            </a:r>
            <a:r>
              <a:rPr lang="en-US" b="1" baseline="30000" dirty="0" smtClean="0">
                <a:ea typeface="Arial Unicode MS"/>
                <a:cs typeface="Arial Unicode MS"/>
              </a:rPr>
              <a:t>n + O(log n)</a:t>
            </a:r>
            <a:r>
              <a:rPr lang="en-US" b="1" dirty="0" smtClean="0"/>
              <a:t> </a:t>
            </a:r>
            <a:r>
              <a:rPr lang="en-US" dirty="0" smtClean="0"/>
              <a:t>		</a:t>
            </a:r>
            <a:r>
              <a:rPr lang="en-US" b="1" dirty="0" err="1" smtClean="0"/>
              <a:t>i-th</a:t>
            </a:r>
            <a:r>
              <a:rPr lang="en-US" b="1" dirty="0" smtClean="0"/>
              <a:t> clause is satisfied by “D”</a:t>
            </a:r>
          </a:p>
          <a:p>
            <a:pPr algn="ctr"/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>
            <a:off x="4648200" y="5105400"/>
            <a:ext cx="685800" cy="2286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28600" y="5867400"/>
            <a:ext cx="8763000" cy="826532"/>
            <a:chOff x="228600" y="5638800"/>
            <a:chExt cx="8763000" cy="826532"/>
          </a:xfrm>
        </p:grpSpPr>
        <p:sp>
          <p:nvSpPr>
            <p:cNvPr id="12" name="TextBox 11"/>
            <p:cNvSpPr txBox="1"/>
            <p:nvPr/>
          </p:nvSpPr>
          <p:spPr>
            <a:xfrm>
              <a:off x="228600" y="5638800"/>
              <a:ext cx="876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Therefore: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4800" y="6096000"/>
              <a:ext cx="853440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x in L</a:t>
              </a:r>
              <a:r>
                <a:rPr lang="en-US" dirty="0" smtClean="0"/>
                <a:t>   </a:t>
              </a:r>
              <a:r>
                <a:rPr lang="en-US" b="1" dirty="0" err="1" smtClean="0"/>
                <a:t>iff</a:t>
              </a:r>
              <a:r>
                <a:rPr lang="en-US" b="1" dirty="0" smtClean="0"/>
                <a:t>  </a:t>
              </a:r>
              <a:r>
                <a:rPr lang="en-US" b="1" dirty="0" err="1" smtClean="0">
                  <a:solidFill>
                    <a:schemeClr val="tx2"/>
                  </a:solidFill>
                  <a:ea typeface="Arial Unicode MS"/>
                  <a:cs typeface="Arial Unicode MS"/>
                </a:rPr>
                <a:t>F</a:t>
              </a:r>
              <a:r>
                <a:rPr lang="en-US" b="1" cap="small" baseline="-25000" dirty="0" err="1" smtClean="0">
                  <a:solidFill>
                    <a:schemeClr val="tx2"/>
                  </a:solidFill>
                </a:rPr>
                <a:t>x</a:t>
              </a:r>
              <a:r>
                <a:rPr lang="en-US" b="1" dirty="0" smtClean="0">
                  <a:solidFill>
                    <a:schemeClr val="tx2"/>
                  </a:solidFill>
                </a:rPr>
                <a:t> </a:t>
              </a:r>
              <a:r>
                <a:rPr lang="en-US" b="1" dirty="0" err="1" smtClean="0">
                  <a:solidFill>
                    <a:schemeClr val="tx2"/>
                  </a:solidFill>
                </a:rPr>
                <a:t>satisfiable</a:t>
              </a:r>
              <a:r>
                <a:rPr lang="en-US" dirty="0" smtClean="0"/>
                <a:t>   </a:t>
              </a:r>
              <a:r>
                <a:rPr lang="en-US" b="1" dirty="0" err="1" smtClean="0"/>
                <a:t>iff</a:t>
              </a:r>
              <a:r>
                <a:rPr lang="en-US" b="1" dirty="0" smtClean="0"/>
                <a:t> </a:t>
              </a:r>
              <a:r>
                <a:rPr lang="en-US" dirty="0" smtClean="0"/>
                <a:t>  </a:t>
              </a:r>
              <a:r>
                <a:rPr lang="en-US" b="1" dirty="0" smtClean="0">
                  <a:solidFill>
                    <a:srgbClr val="003300"/>
                  </a:solidFill>
                  <a:sym typeface="Symbol" pitchFamily="1" charset="2"/>
                </a:rPr>
                <a:t> </a:t>
              </a:r>
              <a:r>
                <a:rPr lang="en-US" b="1" dirty="0" smtClean="0">
                  <a:solidFill>
                    <a:srgbClr val="003300"/>
                  </a:solidFill>
                </a:rPr>
                <a:t>P/poly circuit D with </a:t>
              </a:r>
              <a:r>
                <a:rPr lang="en-US" b="1" dirty="0" err="1" smtClean="0">
                  <a:solidFill>
                    <a:srgbClr val="003300"/>
                  </a:solidFill>
                  <a:ea typeface="Arial Unicode MS"/>
                  <a:cs typeface="Arial Unicode MS"/>
                </a:rPr>
                <a:t>F</a:t>
              </a:r>
              <a:r>
                <a:rPr lang="en-US" b="1" cap="small" baseline="-25000" dirty="0" err="1" smtClean="0">
                  <a:solidFill>
                    <a:srgbClr val="003300"/>
                  </a:solidFill>
                </a:rPr>
                <a:t>x</a:t>
              </a:r>
              <a:r>
                <a:rPr lang="en-US" b="1" dirty="0" smtClean="0">
                  <a:solidFill>
                    <a:srgbClr val="003300"/>
                  </a:solidFill>
                </a:rPr>
                <a:t>(</a:t>
              </a:r>
              <a:r>
                <a:rPr lang="en-US" b="1" dirty="0" err="1" smtClean="0">
                  <a:solidFill>
                    <a:srgbClr val="003300"/>
                  </a:solidFill>
                </a:rPr>
                <a:t>tt</a:t>
              </a:r>
              <a:r>
                <a:rPr lang="en-US" b="1" dirty="0" smtClean="0">
                  <a:solidFill>
                    <a:srgbClr val="003300"/>
                  </a:solidFill>
                </a:rPr>
                <a:t>(D)) = 1</a:t>
              </a:r>
              <a:r>
                <a:rPr lang="en-US" dirty="0" smtClean="0"/>
                <a:t>   </a:t>
              </a:r>
              <a:r>
                <a:rPr lang="en-US" b="1" dirty="0" err="1" smtClean="0"/>
                <a:t>iff</a:t>
              </a:r>
              <a:r>
                <a:rPr lang="en-US" b="1" dirty="0" smtClean="0"/>
                <a:t>  </a:t>
              </a:r>
              <a:r>
                <a:rPr lang="en-US" dirty="0" smtClean="0"/>
                <a:t> </a:t>
              </a:r>
              <a:r>
                <a:rPr lang="en-US" b="1" dirty="0" smtClean="0">
                  <a:solidFill>
                    <a:srgbClr val="C00000"/>
                  </a:solidFill>
                </a:rPr>
                <a:t>E</a:t>
              </a:r>
              <a:r>
                <a:rPr lang="en-US" sz="2000" b="1" cap="small" baseline="-25000" dirty="0" smtClean="0">
                  <a:solidFill>
                    <a:srgbClr val="C00000"/>
                  </a:solidFill>
                </a:rPr>
                <a:t>x</a:t>
              </a:r>
              <a:r>
                <a:rPr lang="en-US" b="1" dirty="0" smtClean="0">
                  <a:solidFill>
                    <a:srgbClr val="C00000"/>
                  </a:solidFill>
                </a:rPr>
                <a:t> is a tautology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4" name="Cloud Callout 13"/>
          <p:cNvSpPr/>
          <p:nvPr/>
        </p:nvSpPr>
        <p:spPr>
          <a:xfrm>
            <a:off x="6400800" y="0"/>
            <a:ext cx="3276600" cy="1981200"/>
          </a:xfrm>
          <a:prstGeom prst="cloudCallout">
            <a:avLst>
              <a:gd name="adj1" fmla="val -33692"/>
              <a:gd name="adj2" fmla="val 67322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How to check whether </a:t>
            </a:r>
            <a:r>
              <a:rPr lang="en-US" sz="2000" b="1" dirty="0" err="1" smtClean="0">
                <a:solidFill>
                  <a:srgbClr val="FFFF00"/>
                </a:solidFill>
                <a:ea typeface="Arial Unicode MS"/>
                <a:cs typeface="Arial Unicode MS"/>
              </a:rPr>
              <a:t>F</a:t>
            </a:r>
            <a:r>
              <a:rPr lang="en-US" sz="2000" b="1" cap="small" baseline="-25000" dirty="0" err="1" smtClean="0">
                <a:solidFill>
                  <a:srgbClr val="FFFF00"/>
                </a:solidFill>
              </a:rPr>
              <a:t>x</a:t>
            </a:r>
            <a:r>
              <a:rPr lang="en-US" b="1" dirty="0" smtClean="0">
                <a:solidFill>
                  <a:schemeClr val="bg1"/>
                </a:solidFill>
              </a:rPr>
              <a:t> is </a:t>
            </a:r>
            <a:r>
              <a:rPr lang="en-US" b="1" dirty="0" err="1" smtClean="0">
                <a:solidFill>
                  <a:schemeClr val="bg1"/>
                </a:solidFill>
              </a:rPr>
              <a:t>satisfiable</a:t>
            </a:r>
            <a:r>
              <a:rPr lang="en-US" b="1" dirty="0" smtClean="0">
                <a:solidFill>
                  <a:schemeClr val="bg1"/>
                </a:solidFill>
              </a:rPr>
              <a:t>?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Build a new circuit.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60960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tx2"/>
                </a:solidFill>
              </a:rPr>
              <a:t>We describe next the method from [O’13].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8686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Proposition [O’13]. </a:t>
            </a:r>
            <a:r>
              <a:rPr lang="en-US" sz="2400" dirty="0" smtClean="0"/>
              <a:t>If </a:t>
            </a:r>
            <a:r>
              <a:rPr lang="en-US" sz="2400" b="1" dirty="0" smtClean="0"/>
              <a:t>C</a:t>
            </a:r>
            <a:r>
              <a:rPr lang="en-US" sz="2400" dirty="0" smtClean="0"/>
              <a:t> is reasonable and polynomial size </a:t>
            </a:r>
            <a:br>
              <a:rPr lang="en-US" sz="2400" dirty="0" smtClean="0"/>
            </a:br>
            <a:r>
              <a:rPr lang="en-US" sz="2400" b="1" dirty="0" smtClean="0"/>
              <a:t>EQUIV-AND-C</a:t>
            </a:r>
            <a:r>
              <a:rPr lang="en-US" sz="2400" dirty="0" smtClean="0"/>
              <a:t> tautologies admit nontrivial proofs, 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C</a:t>
            </a:r>
            <a:r>
              <a:rPr lang="en-US" sz="2400" dirty="0" smtClean="0">
                <a:ea typeface="Arial Unicode MS"/>
                <a:cs typeface="Arial Unicode MS"/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276600"/>
            <a:ext cx="83058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Problem:</a:t>
            </a:r>
            <a:r>
              <a:rPr lang="en-US" sz="2400" dirty="0" smtClean="0"/>
              <a:t> How to prove that </a:t>
            </a:r>
            <a:r>
              <a:rPr lang="en-US" sz="2400" b="1" dirty="0" smtClean="0"/>
              <a:t>E</a:t>
            </a:r>
            <a:r>
              <a:rPr lang="en-US" sz="2800" b="1" cap="small" baseline="-25000" dirty="0" smtClean="0"/>
              <a:t>x</a:t>
            </a:r>
            <a:r>
              <a:rPr lang="en-US" sz="2400" dirty="0" smtClean="0"/>
              <a:t> is a tautology and put L in NTIME[&lt;&lt;2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]?   </a:t>
            </a:r>
            <a:r>
              <a:rPr lang="en-US" sz="2400" b="1" dirty="0" smtClean="0"/>
              <a:t>E</a:t>
            </a:r>
            <a:r>
              <a:rPr lang="en-US" sz="2800" b="1" cap="small" baseline="-25000" dirty="0" smtClean="0"/>
              <a:t>x</a:t>
            </a:r>
            <a:r>
              <a:rPr lang="en-US" sz="2400" dirty="0" smtClean="0"/>
              <a:t> is a “</a:t>
            </a:r>
            <a:r>
              <a:rPr lang="en-US" sz="2400" b="1" dirty="0" smtClean="0"/>
              <a:t>P/poly-circuit</a:t>
            </a:r>
            <a:r>
              <a:rPr lang="en-US" sz="2400" dirty="0" smtClean="0"/>
              <a:t>”.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25908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So far:</a:t>
            </a:r>
            <a:r>
              <a:rPr lang="en-US" sz="2000" dirty="0" smtClean="0"/>
              <a:t> poly time computation + guessing </a:t>
            </a:r>
            <a:r>
              <a:rPr lang="en-US" sz="2000" b="1" dirty="0" smtClean="0"/>
              <a:t>D</a:t>
            </a:r>
            <a:r>
              <a:rPr lang="en-US" sz="2000" dirty="0" smtClean="0"/>
              <a:t> (poly size string) = </a:t>
            </a:r>
            <a:r>
              <a:rPr lang="en-US" sz="2000" b="1" dirty="0" smtClean="0"/>
              <a:t>NP computation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905000" y="1828800"/>
            <a:ext cx="5105400" cy="461665"/>
            <a:chOff x="2286000" y="1981200"/>
            <a:chExt cx="5105400" cy="461665"/>
          </a:xfrm>
        </p:grpSpPr>
        <p:sp>
          <p:nvSpPr>
            <p:cNvPr id="11" name="TextBox 10"/>
            <p:cNvSpPr txBox="1"/>
            <p:nvPr/>
          </p:nvSpPr>
          <p:spPr>
            <a:xfrm>
              <a:off x="2286000" y="1981200"/>
              <a:ext cx="510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x in L		 E</a:t>
              </a:r>
              <a:r>
                <a:rPr lang="en-US" sz="2800" b="1" cap="small" baseline="-25000" dirty="0" smtClean="0"/>
                <a:t>x</a:t>
              </a:r>
              <a:r>
                <a:rPr lang="en-US" sz="2400" b="1" dirty="0" smtClean="0"/>
                <a:t> is a tautology</a:t>
              </a:r>
              <a:endParaRPr lang="en-US" sz="2400" b="1" dirty="0"/>
            </a:p>
          </p:txBody>
        </p:sp>
        <p:sp>
          <p:nvSpPr>
            <p:cNvPr id="12" name="Left-Right Arrow 11"/>
            <p:cNvSpPr/>
            <p:nvPr/>
          </p:nvSpPr>
          <p:spPr>
            <a:xfrm>
              <a:off x="3810000" y="2133600"/>
              <a:ext cx="685800" cy="228600"/>
            </a:xfrm>
            <a:prstGeom prst="left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58000" y="4343400"/>
            <a:ext cx="7848600" cy="1588532"/>
            <a:chOff x="457200" y="4419600"/>
            <a:chExt cx="7848600" cy="1588532"/>
          </a:xfrm>
        </p:grpSpPr>
        <p:sp>
          <p:nvSpPr>
            <p:cNvPr id="15" name="TextBox 14"/>
            <p:cNvSpPr txBox="1"/>
            <p:nvPr/>
          </p:nvSpPr>
          <p:spPr>
            <a:xfrm>
              <a:off x="457200" y="4724400"/>
              <a:ext cx="784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[Williams’11]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" y="5029200"/>
              <a:ext cx="701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[SW’12]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7200" y="5334000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[JMV’13]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200" y="5638800"/>
              <a:ext cx="7467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[SV’14]</a:t>
              </a:r>
              <a:endParaRPr lang="en-US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" y="4419600"/>
              <a:ext cx="784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[Williams’10]</a:t>
              </a:r>
              <a:endParaRPr lang="en-US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04800" y="4724400"/>
            <a:ext cx="655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to obtain an equivalent circuit from circuit class C?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86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Proposition [O’13]. </a:t>
            </a:r>
            <a:r>
              <a:rPr lang="en-US" sz="2400" dirty="0" smtClean="0"/>
              <a:t>If </a:t>
            </a:r>
            <a:r>
              <a:rPr lang="en-US" sz="2400" b="1" dirty="0" smtClean="0"/>
              <a:t>C</a:t>
            </a:r>
            <a:r>
              <a:rPr lang="en-US" sz="2400" dirty="0" smtClean="0"/>
              <a:t> is reasonable and polynomial size </a:t>
            </a:r>
            <a:br>
              <a:rPr lang="en-US" sz="2400" dirty="0" smtClean="0"/>
            </a:br>
            <a:r>
              <a:rPr lang="en-US" sz="2400" b="1" dirty="0" smtClean="0"/>
              <a:t>EQUIV-AND-C</a:t>
            </a:r>
            <a:r>
              <a:rPr lang="en-US" sz="2400" dirty="0" smtClean="0"/>
              <a:t> tautologies admit nontrivial proofs, 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C</a:t>
            </a:r>
            <a:r>
              <a:rPr lang="en-US" sz="2400" dirty="0" smtClean="0">
                <a:ea typeface="Arial Unicode MS"/>
                <a:cs typeface="Arial Unicode MS"/>
              </a:rPr>
              <a:t>.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828800"/>
            <a:ext cx="7924800" cy="677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Fact. </a:t>
            </a:r>
            <a:r>
              <a:rPr lang="en-US" dirty="0" smtClean="0"/>
              <a:t>By assumption </a:t>
            </a:r>
            <a:r>
              <a:rPr lang="en-US" b="1" dirty="0" smtClean="0"/>
              <a:t>P </a:t>
            </a:r>
            <a:r>
              <a:rPr lang="en-US" b="1" dirty="0" smtClean="0">
                <a:ea typeface="Arial Unicode MS"/>
                <a:cs typeface="Arial Unicode MS"/>
              </a:rPr>
              <a:t>⊆ </a:t>
            </a:r>
            <a:r>
              <a:rPr lang="en-US" b="1" dirty="0" smtClean="0"/>
              <a:t>NEXP </a:t>
            </a:r>
            <a:r>
              <a:rPr lang="en-US" b="1" dirty="0" smtClean="0">
                <a:ea typeface="Arial Unicode MS"/>
                <a:cs typeface="Arial Unicode MS"/>
              </a:rPr>
              <a:t>⊆ C. </a:t>
            </a:r>
            <a:r>
              <a:rPr lang="en-US" dirty="0" smtClean="0">
                <a:ea typeface="Arial Unicode MS"/>
                <a:cs typeface="Arial Unicode MS"/>
              </a:rPr>
              <a:t>Therefore any function f: {0,1}</a:t>
            </a:r>
            <a:r>
              <a:rPr lang="en-US" baseline="30000" dirty="0" smtClean="0">
                <a:ea typeface="Arial Unicode MS"/>
                <a:cs typeface="Arial Unicode MS"/>
              </a:rPr>
              <a:t>n</a:t>
            </a:r>
            <a:r>
              <a:rPr lang="en-US" dirty="0" smtClean="0">
                <a:ea typeface="Arial Unicode MS"/>
                <a:cs typeface="Arial Unicode MS"/>
              </a:rPr>
              <a:t> to {0,1} computed by a “P/poly” circuit </a:t>
            </a:r>
            <a:r>
              <a:rPr lang="en-US" b="1" dirty="0" smtClean="0">
                <a:solidFill>
                  <a:schemeClr val="accent1"/>
                </a:solidFill>
                <a:ea typeface="Arial Unicode MS"/>
                <a:cs typeface="Arial Unicode MS"/>
              </a:rPr>
              <a:t>A</a:t>
            </a:r>
            <a:r>
              <a:rPr lang="en-US" dirty="0" smtClean="0">
                <a:ea typeface="Arial Unicode MS"/>
                <a:cs typeface="Arial Unicode MS"/>
              </a:rPr>
              <a:t> of size </a:t>
            </a:r>
            <a:r>
              <a:rPr lang="en-US" sz="2000" dirty="0" err="1" smtClean="0">
                <a:ea typeface="Arial Unicode MS"/>
                <a:cs typeface="Arial Unicode MS"/>
              </a:rPr>
              <a:t>n</a:t>
            </a:r>
            <a:r>
              <a:rPr lang="en-US" sz="2000" baseline="30000" dirty="0" err="1" smtClean="0">
                <a:ea typeface="Arial Unicode MS"/>
                <a:cs typeface="Arial Unicode MS"/>
              </a:rPr>
              <a:t>a</a:t>
            </a:r>
            <a:r>
              <a:rPr lang="en-US" dirty="0" smtClean="0">
                <a:ea typeface="Arial Unicode MS"/>
                <a:cs typeface="Arial Unicode MS"/>
              </a:rPr>
              <a:t> admits a circuit from </a:t>
            </a:r>
            <a:r>
              <a:rPr lang="en-US" b="1" dirty="0" smtClean="0">
                <a:ea typeface="Arial Unicode MS"/>
                <a:cs typeface="Arial Unicode MS"/>
              </a:rPr>
              <a:t>C</a:t>
            </a:r>
            <a:r>
              <a:rPr lang="en-US" dirty="0" smtClean="0">
                <a:ea typeface="Arial Unicode MS"/>
                <a:cs typeface="Arial Unicode MS"/>
              </a:rPr>
              <a:t> of size </a:t>
            </a:r>
            <a:r>
              <a:rPr lang="en-US" sz="2000" dirty="0" err="1" smtClean="0">
                <a:ea typeface="Arial Unicode MS"/>
                <a:cs typeface="Arial Unicode MS"/>
              </a:rPr>
              <a:t>n</a:t>
            </a:r>
            <a:r>
              <a:rPr lang="en-US" sz="2000" baseline="30000" dirty="0" err="1" smtClean="0">
                <a:ea typeface="Arial Unicode MS"/>
                <a:cs typeface="Arial Unicode MS"/>
              </a:rPr>
              <a:t>b</a:t>
            </a:r>
            <a:r>
              <a:rPr lang="en-US" dirty="0" smtClean="0">
                <a:ea typeface="Arial Unicode MS"/>
                <a:cs typeface="Arial Unicode MS"/>
              </a:rPr>
              <a:t>.</a:t>
            </a:r>
            <a:r>
              <a:rPr lang="en-US" b="1" dirty="0" smtClean="0">
                <a:ea typeface="Arial Unicode MS"/>
                <a:cs typeface="Arial Unicode MS"/>
              </a:rPr>
              <a:t>  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5908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Why?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“Circuit evaluation” </a:t>
            </a:r>
            <a:r>
              <a:rPr lang="en-US" dirty="0" smtClean="0"/>
              <a:t>problem is in </a:t>
            </a:r>
            <a:r>
              <a:rPr lang="en-US" b="1" dirty="0" smtClean="0"/>
              <a:t>P</a:t>
            </a:r>
            <a:r>
              <a:rPr lang="en-US" dirty="0" smtClean="0"/>
              <a:t> (instances: &lt;</a:t>
            </a:r>
            <a:r>
              <a:rPr lang="en-US" b="1" dirty="0" smtClean="0">
                <a:solidFill>
                  <a:srgbClr val="0070C0"/>
                </a:solidFill>
              </a:rPr>
              <a:t>circuit</a:t>
            </a:r>
            <a:r>
              <a:rPr lang="en-US" dirty="0" smtClean="0"/>
              <a:t>, input&gt;), and </a:t>
            </a:r>
            <a:r>
              <a:rPr lang="en-US" b="1" dirty="0" smtClean="0"/>
              <a:t>P </a:t>
            </a:r>
            <a:r>
              <a:rPr lang="en-US" b="1" dirty="0" smtClean="0">
                <a:ea typeface="Arial Unicode MS"/>
                <a:cs typeface="Arial Unicode MS"/>
              </a:rPr>
              <a:t>⊆ C. </a:t>
            </a:r>
            <a:br>
              <a:rPr lang="en-US" b="1" dirty="0" smtClean="0">
                <a:ea typeface="Arial Unicode MS"/>
                <a:cs typeface="Arial Unicode MS"/>
              </a:rPr>
            </a:br>
            <a:endParaRPr lang="en-US" b="1" dirty="0" smtClean="0">
              <a:ea typeface="Arial Unicode MS"/>
              <a:cs typeface="Arial Unicode MS"/>
            </a:endParaRPr>
          </a:p>
          <a:p>
            <a:r>
              <a:rPr lang="en-US" dirty="0" smtClean="0">
                <a:ea typeface="Arial Unicode MS"/>
                <a:cs typeface="Arial Unicode MS"/>
              </a:rPr>
              <a:t>Hardwire</a:t>
            </a:r>
            <a:r>
              <a:rPr lang="en-US" b="1" dirty="0" smtClean="0">
                <a:ea typeface="Arial Unicode MS"/>
                <a:cs typeface="Arial Unicode MS"/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A’s </a:t>
            </a:r>
            <a:r>
              <a:rPr lang="en-US" dirty="0" smtClean="0">
                <a:ea typeface="Arial Unicode MS"/>
                <a:cs typeface="Arial Unicode MS"/>
              </a:rPr>
              <a:t>description in new circuit from </a:t>
            </a:r>
            <a:r>
              <a:rPr lang="en-US" b="1" dirty="0" smtClean="0">
                <a:ea typeface="Arial Unicode MS"/>
                <a:cs typeface="Arial Unicode MS"/>
              </a:rPr>
              <a:t>C</a:t>
            </a:r>
            <a:r>
              <a:rPr lang="en-US" dirty="0" smtClean="0">
                <a:ea typeface="Arial Unicode MS"/>
                <a:cs typeface="Arial Unicode MS"/>
              </a:rPr>
              <a:t> computing </a:t>
            </a:r>
            <a:r>
              <a:rPr lang="en-US" dirty="0" smtClean="0">
                <a:solidFill>
                  <a:srgbClr val="C00000"/>
                </a:solidFill>
                <a:ea typeface="Arial Unicode MS"/>
                <a:cs typeface="Arial Unicode MS"/>
              </a:rPr>
              <a:t>“Circuit evaluation”</a:t>
            </a:r>
            <a:r>
              <a:rPr lang="en-US" dirty="0" smtClean="0">
                <a:ea typeface="Arial Unicode MS"/>
                <a:cs typeface="Arial Unicode MS"/>
              </a:rPr>
              <a:t>.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04800" y="3657600"/>
            <a:ext cx="8382000" cy="7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304800" y="3886200"/>
            <a:ext cx="2590800" cy="2971800"/>
            <a:chOff x="304800" y="3886200"/>
            <a:chExt cx="2590800" cy="2971800"/>
          </a:xfrm>
        </p:grpSpPr>
        <p:cxnSp>
          <p:nvCxnSpPr>
            <p:cNvPr id="34" name="Straight Arrow Connector 33"/>
            <p:cNvCxnSpPr>
              <a:endCxn id="12" idx="2"/>
            </p:cNvCxnSpPr>
            <p:nvPr/>
          </p:nvCxnSpPr>
          <p:spPr>
            <a:xfrm flipV="1">
              <a:off x="381000" y="6389132"/>
              <a:ext cx="381000" cy="4688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endCxn id="12" idx="2"/>
            </p:cNvCxnSpPr>
            <p:nvPr/>
          </p:nvCxnSpPr>
          <p:spPr>
            <a:xfrm flipH="1" flipV="1">
              <a:off x="762000" y="6389132"/>
              <a:ext cx="228600" cy="4688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15" idx="2"/>
            </p:cNvCxnSpPr>
            <p:nvPr/>
          </p:nvCxnSpPr>
          <p:spPr>
            <a:xfrm flipH="1" flipV="1">
              <a:off x="2590800" y="6465332"/>
              <a:ext cx="152400" cy="3926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524000" y="4572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AND</a:t>
              </a:r>
              <a:endParaRPr lang="en-US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90600" y="52578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NOT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1000" y="60198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AND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81200" y="52578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AND</a:t>
              </a:r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00200" y="38862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NOT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0" y="6096000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NOT</a:t>
              </a:r>
              <a:endParaRPr lang="en-US" b="1" dirty="0"/>
            </a:p>
          </p:txBody>
        </p:sp>
        <p:cxnSp>
          <p:nvCxnSpPr>
            <p:cNvPr id="17" name="Straight Arrow Connector 16"/>
            <p:cNvCxnSpPr>
              <a:stCxn id="14" idx="2"/>
              <a:endCxn id="14" idx="2"/>
            </p:cNvCxnSpPr>
            <p:nvPr/>
          </p:nvCxnSpPr>
          <p:spPr>
            <a:xfrm>
              <a:off x="1905000" y="4255532"/>
              <a:ext cx="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0" idx="0"/>
              <a:endCxn id="14" idx="2"/>
            </p:cNvCxnSpPr>
            <p:nvPr/>
          </p:nvCxnSpPr>
          <p:spPr>
            <a:xfrm flipV="1">
              <a:off x="1866900" y="4255532"/>
              <a:ext cx="38100" cy="3164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1" idx="0"/>
              <a:endCxn id="10" idx="2"/>
            </p:cNvCxnSpPr>
            <p:nvPr/>
          </p:nvCxnSpPr>
          <p:spPr>
            <a:xfrm flipV="1">
              <a:off x="1295400" y="4941332"/>
              <a:ext cx="571500" cy="3164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3" idx="0"/>
              <a:endCxn id="10" idx="2"/>
            </p:cNvCxnSpPr>
            <p:nvPr/>
          </p:nvCxnSpPr>
          <p:spPr>
            <a:xfrm flipH="1" flipV="1">
              <a:off x="1866900" y="4941332"/>
              <a:ext cx="571500" cy="3164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2" idx="0"/>
              <a:endCxn id="13" idx="2"/>
            </p:cNvCxnSpPr>
            <p:nvPr/>
          </p:nvCxnSpPr>
          <p:spPr>
            <a:xfrm flipV="1">
              <a:off x="762000" y="5627132"/>
              <a:ext cx="1676400" cy="3926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5" idx="0"/>
              <a:endCxn id="13" idx="2"/>
            </p:cNvCxnSpPr>
            <p:nvPr/>
          </p:nvCxnSpPr>
          <p:spPr>
            <a:xfrm flipH="1" flipV="1">
              <a:off x="2438400" y="5627132"/>
              <a:ext cx="152400" cy="4688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0"/>
              <a:endCxn id="11" idx="2"/>
            </p:cNvCxnSpPr>
            <p:nvPr/>
          </p:nvCxnSpPr>
          <p:spPr>
            <a:xfrm flipV="1">
              <a:off x="762000" y="5627132"/>
              <a:ext cx="533400" cy="3926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304800" y="3886200"/>
              <a:ext cx="1219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Circuit E</a:t>
              </a:r>
              <a:r>
                <a:rPr lang="en-US" sz="2400" b="1" cap="small" baseline="-25000" dirty="0" smtClean="0"/>
                <a:t>x</a:t>
              </a:r>
              <a:r>
                <a:rPr lang="en-US" sz="2400" b="1" dirty="0" smtClean="0"/>
                <a:t>:</a:t>
              </a:r>
              <a:endParaRPr lang="en-US" sz="2400" b="1" dirty="0"/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3200400" y="44196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</a:t>
            </a:r>
            <a:r>
              <a:rPr lang="en-US" dirty="0" err="1" smtClean="0"/>
              <a:t>subcircuit</a:t>
            </a:r>
            <a:r>
              <a:rPr lang="en-US" dirty="0" smtClean="0"/>
              <a:t> of </a:t>
            </a:r>
            <a:r>
              <a:rPr lang="en-US" b="1" dirty="0" smtClean="0"/>
              <a:t>E</a:t>
            </a:r>
            <a:r>
              <a:rPr lang="en-US" b="1" cap="small" baseline="-25000" dirty="0" smtClean="0"/>
              <a:t>x</a:t>
            </a:r>
            <a:r>
              <a:rPr lang="en-US" dirty="0" smtClean="0"/>
              <a:t> has size </a:t>
            </a:r>
            <a:r>
              <a:rPr lang="en-US" b="1" dirty="0" err="1" smtClean="0"/>
              <a:t>n</a:t>
            </a:r>
            <a:r>
              <a:rPr lang="en-US" b="1" baseline="30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/>
              <a:t>. Guess equivalent C-circuits of size </a:t>
            </a:r>
            <a:r>
              <a:rPr lang="en-US" b="1" dirty="0" err="1" smtClean="0"/>
              <a:t>n</a:t>
            </a:r>
            <a:r>
              <a:rPr lang="en-US" b="1" baseline="30000" dirty="0" err="1" smtClean="0"/>
              <a:t>b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3200400" y="51054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nontrivial </a:t>
            </a:r>
            <a:r>
              <a:rPr lang="en-US" b="1" dirty="0" smtClean="0"/>
              <a:t>EQUIV-AND_C</a:t>
            </a:r>
            <a:r>
              <a:rPr lang="en-US" dirty="0" smtClean="0"/>
              <a:t> proofs to check that these circuits are equivalent. 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3200400" y="39624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can assume </a:t>
            </a:r>
            <a:r>
              <a:rPr lang="en-US" b="1" dirty="0" smtClean="0"/>
              <a:t>E</a:t>
            </a:r>
            <a:r>
              <a:rPr lang="en-US" b="1" cap="small" baseline="-25000" dirty="0" smtClean="0"/>
              <a:t>x</a:t>
            </a:r>
            <a:r>
              <a:rPr lang="en-US" dirty="0" smtClean="0"/>
              <a:t> uses </a:t>
            </a:r>
            <a:r>
              <a:rPr lang="en-US" b="1" dirty="0" smtClean="0"/>
              <a:t>AND</a:t>
            </a:r>
            <a:r>
              <a:rPr lang="en-US" dirty="0" smtClean="0"/>
              <a:t> (fan-in two), </a:t>
            </a:r>
            <a:r>
              <a:rPr lang="en-US" b="1" dirty="0" smtClean="0"/>
              <a:t>NOT</a:t>
            </a:r>
            <a:r>
              <a:rPr lang="en-US" dirty="0" smtClean="0"/>
              <a:t> gates only.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3200400" y="58674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Obtain final C-circuit </a:t>
            </a:r>
            <a:r>
              <a:rPr lang="en-US" b="1" dirty="0" smtClean="0"/>
              <a:t>H</a:t>
            </a:r>
            <a:r>
              <a:rPr lang="en-US" dirty="0" smtClean="0"/>
              <a:t> equivalent to </a:t>
            </a:r>
            <a:r>
              <a:rPr lang="en-US" b="1" dirty="0" smtClean="0"/>
              <a:t>E</a:t>
            </a:r>
            <a:r>
              <a:rPr lang="en-US" b="1" cap="small" baseline="-25000" dirty="0" smtClean="0"/>
              <a:t>x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Finally, guess a proof that </a:t>
            </a:r>
            <a:r>
              <a:rPr lang="en-US" b="1" dirty="0" smtClean="0"/>
              <a:t>H</a:t>
            </a:r>
            <a:r>
              <a:rPr lang="en-US" dirty="0" smtClean="0"/>
              <a:t> is a tautology. </a:t>
            </a:r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8763000" y="6477000"/>
            <a:ext cx="228600" cy="228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2895600" y="2667000"/>
            <a:ext cx="60960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3200400" y="3505200"/>
            <a:ext cx="3276600" cy="2667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5" name="Group 154"/>
          <p:cNvGrpSpPr/>
          <p:nvPr/>
        </p:nvGrpSpPr>
        <p:grpSpPr>
          <a:xfrm>
            <a:off x="3124200" y="2819400"/>
            <a:ext cx="5791200" cy="3200400"/>
            <a:chOff x="3048000" y="1447800"/>
            <a:chExt cx="5791200" cy="32004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3276600" y="2286000"/>
              <a:ext cx="3352800" cy="2286000"/>
              <a:chOff x="3276600" y="2286000"/>
              <a:chExt cx="3352800" cy="2286000"/>
            </a:xfrm>
          </p:grpSpPr>
          <p:sp>
            <p:nvSpPr>
              <p:cNvPr id="108" name="Flowchart: Extract 107"/>
              <p:cNvSpPr/>
              <p:nvPr/>
            </p:nvSpPr>
            <p:spPr>
              <a:xfrm>
                <a:off x="3276600" y="3429000"/>
                <a:ext cx="1143000" cy="1143000"/>
              </a:xfrm>
              <a:prstGeom prst="flowChartExtra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Flowchart: Extract 108"/>
              <p:cNvSpPr/>
              <p:nvPr/>
            </p:nvSpPr>
            <p:spPr>
              <a:xfrm>
                <a:off x="5105400" y="3429000"/>
                <a:ext cx="1143000" cy="1143000"/>
              </a:xfrm>
              <a:prstGeom prst="flowChartExtra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4419600" y="2286000"/>
                <a:ext cx="68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AND</a:t>
                </a:r>
                <a:endParaRPr lang="en-US" b="1" dirty="0"/>
              </a:p>
            </p:txBody>
          </p:sp>
          <p:cxnSp>
            <p:nvCxnSpPr>
              <p:cNvPr id="112" name="Straight Arrow Connector 111"/>
              <p:cNvCxnSpPr>
                <a:stCxn id="108" idx="0"/>
                <a:endCxn id="110" idx="2"/>
              </p:cNvCxnSpPr>
              <p:nvPr/>
            </p:nvCxnSpPr>
            <p:spPr>
              <a:xfrm flipV="1">
                <a:off x="3848100" y="2655332"/>
                <a:ext cx="914400" cy="773668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/>
              <p:cNvCxnSpPr>
                <a:stCxn id="109" idx="0"/>
                <a:endCxn id="110" idx="2"/>
              </p:cNvCxnSpPr>
              <p:nvPr/>
            </p:nvCxnSpPr>
            <p:spPr>
              <a:xfrm flipH="1" flipV="1">
                <a:off x="4762500" y="2655332"/>
                <a:ext cx="914400" cy="773668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TextBox 124"/>
              <p:cNvSpPr txBox="1"/>
              <p:nvPr/>
            </p:nvSpPr>
            <p:spPr>
              <a:xfrm>
                <a:off x="3505200" y="403860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f in C</a:t>
                </a:r>
                <a:endParaRPr lang="en-US" b="1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334000" y="4038600"/>
                <a:ext cx="1295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g in C</a:t>
                </a:r>
                <a:endParaRPr lang="en-US" b="1" dirty="0"/>
              </a:p>
            </p:txBody>
          </p:sp>
        </p:grpSp>
        <p:sp>
          <p:nvSpPr>
            <p:cNvPr id="127" name="Flowchart: Extract 126"/>
            <p:cNvSpPr/>
            <p:nvPr/>
          </p:nvSpPr>
          <p:spPr>
            <a:xfrm>
              <a:off x="7086600" y="2590800"/>
              <a:ext cx="1600200" cy="2057400"/>
            </a:xfrm>
            <a:prstGeom prst="flowChartExtract">
              <a:avLst/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467600" y="4038600"/>
              <a:ext cx="13716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h in C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629400" y="3657600"/>
              <a:ext cx="38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=</a:t>
              </a:r>
              <a:endParaRPr lang="en-US" sz="3600" b="1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553200" y="2971800"/>
              <a:ext cx="5334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smtClean="0">
                  <a:solidFill>
                    <a:srgbClr val="FF0000"/>
                  </a:solidFill>
                </a:rPr>
                <a:t>?</a:t>
              </a:r>
              <a:endParaRPr lang="en-US" sz="6000" b="1" dirty="0">
                <a:solidFill>
                  <a:srgbClr val="FF0000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048000" y="1447800"/>
              <a:ext cx="30480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Equiv-AND-C</a:t>
              </a:r>
              <a:endParaRPr lang="en-US" sz="2800" dirty="0"/>
            </a:p>
          </p:txBody>
        </p:sp>
        <p:sp>
          <p:nvSpPr>
            <p:cNvPr id="154" name="Oval Callout 153"/>
            <p:cNvSpPr/>
            <p:nvPr/>
          </p:nvSpPr>
          <p:spPr>
            <a:xfrm>
              <a:off x="5181600" y="1447800"/>
              <a:ext cx="3048000" cy="1524000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IMPORTANT:</a:t>
              </a:r>
              <a:r>
                <a:rPr lang="en-US" dirty="0" smtClean="0"/>
                <a:t> function computed at this AND gate admits C-circuits of size </a:t>
              </a:r>
              <a:r>
                <a:rPr lang="en-US" sz="2000" dirty="0" err="1" smtClean="0"/>
                <a:t>n</a:t>
              </a:r>
              <a:r>
                <a:rPr lang="en-US" sz="2000" baseline="30000" dirty="0" err="1" smtClean="0"/>
                <a:t>b</a:t>
              </a:r>
              <a:r>
                <a:rPr lang="en-US" dirty="0" smtClean="0"/>
                <a:t>. 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83" grpId="0"/>
      <p:bldP spid="84" grpId="0"/>
      <p:bldP spid="103" grpId="0"/>
      <p:bldP spid="104" grpId="0"/>
      <p:bldP spid="105" grpId="0" animBg="1"/>
      <p:bldP spid="107" grpId="0" animBg="1"/>
      <p:bldP spid="1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8956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An example from </a:t>
            </a:r>
            <a:r>
              <a:rPr lang="en-US" sz="3600" b="1" dirty="0" err="1" smtClean="0">
                <a:solidFill>
                  <a:srgbClr val="C00000"/>
                </a:solidFill>
              </a:rPr>
              <a:t>derandomization</a:t>
            </a:r>
            <a:r>
              <a:rPr lang="en-US" sz="3600" b="1" dirty="0" smtClean="0">
                <a:solidFill>
                  <a:srgbClr val="C00000"/>
                </a:solidFill>
              </a:rPr>
              <a:t>: PIT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Derandomization</a:t>
            </a:r>
            <a:r>
              <a:rPr lang="en-US" dirty="0" smtClean="0"/>
              <a:t> implies CLBs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447800"/>
            <a:ext cx="861060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[KI’04] 	PIT </a:t>
            </a:r>
            <a:r>
              <a:rPr lang="en-US" dirty="0" smtClean="0"/>
              <a:t>= language of all arithmetic circuits computing zero polynomial over Z.</a:t>
            </a:r>
          </a:p>
          <a:p>
            <a:r>
              <a:rPr lang="en-US" b="1" dirty="0" smtClean="0"/>
              <a:t>	PERM </a:t>
            </a:r>
            <a:r>
              <a:rPr lang="en-US" dirty="0" smtClean="0"/>
              <a:t> = problem of computing the permanent over integer matrices.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Proposition. </a:t>
            </a:r>
            <a:r>
              <a:rPr lang="en-US" dirty="0" smtClean="0"/>
              <a:t> If  </a:t>
            </a:r>
            <a:r>
              <a:rPr lang="en-US" b="1" dirty="0" smtClean="0"/>
              <a:t>PIT ∈</a:t>
            </a:r>
            <a:r>
              <a:rPr lang="en-US" dirty="0" smtClean="0"/>
              <a:t> </a:t>
            </a:r>
            <a:r>
              <a:rPr lang="en-US" b="1" dirty="0" smtClean="0"/>
              <a:t>NSUBEXP</a:t>
            </a:r>
            <a:r>
              <a:rPr lang="en-US" dirty="0" smtClean="0"/>
              <a:t>, then at least one of the following results hold:</a:t>
            </a:r>
          </a:p>
          <a:p>
            <a:r>
              <a:rPr lang="en-US" b="1" dirty="0" smtClean="0"/>
              <a:t>		(1) NEXP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ea typeface="Arial Unicode MS"/>
                <a:cs typeface="Arial Unicode MS"/>
              </a:rPr>
              <a:t>⊈ P/poly; </a:t>
            </a:r>
            <a:r>
              <a:rPr lang="en-US" dirty="0" smtClean="0">
                <a:solidFill>
                  <a:schemeClr val="tx1"/>
                </a:solidFill>
                <a:ea typeface="Arial Unicode MS"/>
                <a:cs typeface="Arial Unicode MS"/>
              </a:rPr>
              <a:t>or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/>
              <a:t>		(2) PERM ∉</a:t>
            </a:r>
            <a:r>
              <a:rPr lang="en-US" dirty="0" smtClean="0"/>
              <a:t> </a:t>
            </a:r>
            <a:r>
              <a:rPr lang="en-US" b="1" dirty="0" err="1" smtClean="0"/>
              <a:t>AlgP</a:t>
            </a:r>
            <a:r>
              <a:rPr lang="en-US" b="1" dirty="0" smtClean="0"/>
              <a:t>/poly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en-US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304800" y="3657600"/>
            <a:ext cx="8534400" cy="2363926"/>
            <a:chOff x="228600" y="4343400"/>
            <a:chExt cx="8534400" cy="2363926"/>
          </a:xfrm>
        </p:grpSpPr>
        <p:sp>
          <p:nvSpPr>
            <p:cNvPr id="12" name="TextBox 11"/>
            <p:cNvSpPr txBox="1"/>
            <p:nvPr/>
          </p:nvSpPr>
          <p:spPr>
            <a:xfrm>
              <a:off x="228600" y="4343400"/>
              <a:ext cx="6477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Let’s derive it from William’s theorem.</a:t>
              </a:r>
              <a:endParaRPr lang="en-US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" y="4953000"/>
              <a:ext cx="8534400" cy="17543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Lemma [KI’04], [AvM’11]. </a:t>
              </a: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dirty="0" smtClean="0"/>
                <a:t>There exists an efficient algorithm such that:</a:t>
              </a:r>
              <a:r>
                <a:rPr lang="en-US" b="1" dirty="0" smtClean="0"/>
                <a:t>  </a:t>
              </a:r>
              <a:br>
                <a:rPr lang="en-US" b="1" dirty="0" smtClean="0"/>
              </a:br>
              <a:r>
                <a:rPr lang="en-US" dirty="0" smtClean="0"/>
                <a:t> </a:t>
              </a:r>
            </a:p>
            <a:p>
              <a:r>
                <a:rPr lang="en-US" b="1" dirty="0" smtClean="0"/>
                <a:t>Input:</a:t>
              </a:r>
              <a:r>
                <a:rPr lang="en-US" dirty="0" smtClean="0"/>
                <a:t> Arithmetic Circuit </a:t>
              </a:r>
              <a:r>
                <a:rPr lang="en-US" b="1" dirty="0" smtClean="0"/>
                <a:t>A</a:t>
              </a:r>
              <a:r>
                <a:rPr lang="en-US" b="1" baseline="-25000" dirty="0" smtClean="0"/>
                <a:t>n</a:t>
              </a:r>
              <a:r>
                <a:rPr lang="en-US" dirty="0" smtClean="0"/>
                <a:t>.</a:t>
              </a:r>
              <a:br>
                <a:rPr lang="en-US" dirty="0" smtClean="0"/>
              </a:br>
              <a:r>
                <a:rPr lang="en-US" b="1" dirty="0" smtClean="0"/>
                <a:t>Output:</a:t>
              </a:r>
              <a:r>
                <a:rPr lang="en-US" dirty="0" smtClean="0"/>
                <a:t> Arithmetic Circuit </a:t>
              </a:r>
              <a:r>
                <a:rPr lang="en-US" b="1" dirty="0" smtClean="0"/>
                <a:t>C</a:t>
              </a:r>
              <a:r>
                <a:rPr lang="en-US" b="1" baseline="-25000" dirty="0" smtClean="0"/>
                <a:t>m</a:t>
              </a:r>
              <a:r>
                <a:rPr lang="en-US" dirty="0" smtClean="0"/>
                <a:t>.</a:t>
              </a:r>
              <a:br>
                <a:rPr lang="en-US" dirty="0" smtClean="0"/>
              </a:br>
              <a:r>
                <a:rPr lang="en-US" dirty="0" smtClean="0"/>
                <a:t>		       </a:t>
              </a:r>
              <a:r>
                <a:rPr lang="en-US" b="1" dirty="0" smtClean="0"/>
                <a:t>Guarantee:</a:t>
              </a:r>
              <a:r>
                <a:rPr lang="en-US" dirty="0" smtClean="0"/>
                <a:t>  </a:t>
              </a:r>
              <a:r>
                <a:rPr lang="en-US" b="1" dirty="0" smtClean="0"/>
                <a:t>A</a:t>
              </a:r>
              <a:r>
                <a:rPr lang="en-US" b="1" baseline="-25000" dirty="0" smtClean="0"/>
                <a:t>n</a:t>
              </a:r>
              <a:r>
                <a:rPr lang="en-US" dirty="0" smtClean="0"/>
                <a:t> computes </a:t>
              </a:r>
              <a:r>
                <a:rPr lang="en-US" b="1" dirty="0" smtClean="0"/>
                <a:t>PERM</a:t>
              </a:r>
              <a:r>
                <a:rPr lang="en-US" dirty="0" smtClean="0"/>
                <a:t> of n x n matrices   </a:t>
              </a:r>
              <a:r>
                <a:rPr lang="en-US" b="1" dirty="0" err="1" smtClean="0"/>
                <a:t>iff</a:t>
              </a:r>
              <a:r>
                <a:rPr lang="en-US" dirty="0" smtClean="0"/>
                <a:t>   </a:t>
              </a:r>
              <a:r>
                <a:rPr lang="en-US" b="1" dirty="0" smtClean="0"/>
                <a:t>C</a:t>
              </a:r>
              <a:r>
                <a:rPr lang="en-US" b="1" baseline="-25000" dirty="0" smtClean="0"/>
                <a:t>m</a:t>
              </a:r>
              <a:r>
                <a:rPr lang="en-US" dirty="0" smtClean="0"/>
                <a:t> </a:t>
              </a:r>
              <a:r>
                <a:rPr lang="en-US" b="1" dirty="0" smtClean="0"/>
                <a:t>∈ PIT.</a:t>
              </a:r>
              <a:r>
                <a:rPr lang="en-US" dirty="0" smtClean="0"/>
                <a:t> </a:t>
              </a:r>
            </a:p>
          </p:txBody>
        </p:sp>
      </p:grpSp>
      <p:sp>
        <p:nvSpPr>
          <p:cNvPr id="14" name="Rounded Rectangular Callout 13"/>
          <p:cNvSpPr/>
          <p:nvPr/>
        </p:nvSpPr>
        <p:spPr>
          <a:xfrm>
            <a:off x="5791200" y="3429000"/>
            <a:ext cx="2895600" cy="12192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Follows from</a:t>
            </a:r>
            <a:br>
              <a:rPr lang="en-US" b="1" dirty="0" smtClean="0"/>
            </a:br>
            <a:r>
              <a:rPr lang="en-US" b="1" dirty="0" smtClean="0"/>
              <a:t>downward reducibility of Permanent!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28600"/>
            <a:ext cx="86106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Proposition [KI’04] . </a:t>
            </a:r>
            <a:r>
              <a:rPr lang="en-US" dirty="0" smtClean="0"/>
              <a:t> If  </a:t>
            </a:r>
            <a:r>
              <a:rPr lang="en-US" b="1" dirty="0" smtClean="0"/>
              <a:t>PIT ∈</a:t>
            </a:r>
            <a:r>
              <a:rPr lang="en-US" dirty="0" smtClean="0"/>
              <a:t> </a:t>
            </a:r>
            <a:r>
              <a:rPr lang="en-US" b="1" dirty="0" smtClean="0"/>
              <a:t>NSUBEXP</a:t>
            </a:r>
            <a:r>
              <a:rPr lang="en-US" dirty="0" smtClean="0"/>
              <a:t>, then at least one of the following results hold:</a:t>
            </a:r>
          </a:p>
          <a:p>
            <a:r>
              <a:rPr lang="en-US" b="1" dirty="0" smtClean="0"/>
              <a:t>(1) NEXP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  <a:ea typeface="Arial Unicode MS"/>
                <a:cs typeface="Arial Unicode MS"/>
              </a:rPr>
              <a:t>⊈ P/poly; </a:t>
            </a:r>
            <a:r>
              <a:rPr lang="en-US" dirty="0" smtClean="0">
                <a:solidFill>
                  <a:schemeClr val="tx1"/>
                </a:solidFill>
                <a:ea typeface="Arial Unicode MS"/>
                <a:cs typeface="Arial Unicode MS"/>
              </a:rPr>
              <a:t>or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/>
              <a:t>(2) PERM ∉</a:t>
            </a:r>
            <a:r>
              <a:rPr lang="en-US" dirty="0" smtClean="0"/>
              <a:t> </a:t>
            </a:r>
            <a:r>
              <a:rPr lang="en-US" b="1" dirty="0" err="1" smtClean="0"/>
              <a:t>AlgP</a:t>
            </a:r>
            <a:r>
              <a:rPr lang="en-US" b="1" dirty="0" smtClean="0"/>
              <a:t>/poly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1981200"/>
            <a:ext cx="85344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[Williams’10] (</a:t>
            </a:r>
            <a:r>
              <a:rPr lang="en-US" b="1" dirty="0" err="1" smtClean="0"/>
              <a:t>contrapositive</a:t>
            </a:r>
            <a:r>
              <a:rPr lang="en-US" b="1" dirty="0" smtClean="0"/>
              <a:t>): </a:t>
            </a:r>
            <a:br>
              <a:rPr lang="en-US" b="1" dirty="0" smtClean="0"/>
            </a:br>
            <a:r>
              <a:rPr lang="en-US" dirty="0" smtClean="0">
                <a:latin typeface="+mj-lt"/>
              </a:rPr>
              <a:t>If  </a:t>
            </a:r>
            <a:r>
              <a:rPr lang="en-US" b="1" dirty="0" smtClean="0">
                <a:solidFill>
                  <a:srgbClr val="00B050"/>
                </a:solidFill>
                <a:latin typeface="+mj-lt"/>
              </a:rPr>
              <a:t>NEXP </a:t>
            </a:r>
            <a:r>
              <a:rPr lang="en-US" b="1" dirty="0" smtClean="0">
                <a:solidFill>
                  <a:srgbClr val="00B050"/>
                </a:solidFill>
                <a:latin typeface="+mj-lt"/>
                <a:ea typeface="Arial Unicode MS"/>
                <a:cs typeface="Arial Unicode MS"/>
              </a:rPr>
              <a:t>⊆ P/poly</a:t>
            </a:r>
            <a:r>
              <a:rPr lang="en-US" dirty="0" smtClean="0">
                <a:solidFill>
                  <a:srgbClr val="00B050"/>
                </a:solidFill>
                <a:latin typeface="+mj-lt"/>
                <a:ea typeface="Arial Unicode MS"/>
                <a:cs typeface="Arial Unicode MS"/>
              </a:rPr>
              <a:t>  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then </a:t>
            </a:r>
            <a:r>
              <a:rPr lang="en-US" b="1" dirty="0" smtClean="0">
                <a:latin typeface="+mj-lt"/>
                <a:ea typeface="Arial Unicode MS"/>
                <a:cs typeface="Arial Unicode MS"/>
              </a:rPr>
              <a:t>P/poly</a:t>
            </a:r>
            <a:r>
              <a:rPr lang="en-US" dirty="0" smtClean="0">
                <a:latin typeface="+mj-lt"/>
                <a:ea typeface="Arial Unicode MS"/>
                <a:cs typeface="Arial Unicode MS"/>
              </a:rPr>
              <a:t> tautologies admit only trivial proofs.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3716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by contradiction.</a:t>
            </a:r>
            <a:r>
              <a:rPr lang="en-US" dirty="0" smtClean="0"/>
              <a:t> Assume </a:t>
            </a:r>
            <a:r>
              <a:rPr lang="en-US" b="1" dirty="0" smtClean="0">
                <a:solidFill>
                  <a:schemeClr val="tx2"/>
                </a:solidFill>
              </a:rPr>
              <a:t>PIT ∈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NSUBEXP</a:t>
            </a:r>
            <a:r>
              <a:rPr lang="en-US" b="1" dirty="0" smtClean="0"/>
              <a:t>,   </a:t>
            </a:r>
            <a:r>
              <a:rPr lang="en-US" b="1" dirty="0" smtClean="0">
                <a:solidFill>
                  <a:srgbClr val="00B050"/>
                </a:solidFill>
              </a:rPr>
              <a:t>NEXP </a:t>
            </a:r>
            <a:r>
              <a:rPr lang="en-US" b="1" dirty="0" smtClean="0">
                <a:solidFill>
                  <a:srgbClr val="00B05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b="1" dirty="0" smtClean="0">
                <a:solidFill>
                  <a:srgbClr val="00B050"/>
                </a:solidFill>
                <a:ea typeface="Arial Unicode MS"/>
                <a:cs typeface="Arial Unicode MS"/>
              </a:rPr>
              <a:t> P/poly</a:t>
            </a:r>
            <a:r>
              <a:rPr lang="en-US" b="1" dirty="0" smtClean="0">
                <a:ea typeface="Arial Unicode MS"/>
                <a:cs typeface="Arial Unicode MS"/>
              </a:rPr>
              <a:t>,   </a:t>
            </a:r>
            <a:r>
              <a:rPr lang="en-US" b="1" dirty="0" smtClean="0">
                <a:solidFill>
                  <a:schemeClr val="accent6"/>
                </a:solidFill>
              </a:rPr>
              <a:t>PERM ∈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</a:rPr>
              <a:t>AlgP</a:t>
            </a:r>
            <a:r>
              <a:rPr lang="en-US" b="1" dirty="0" smtClean="0">
                <a:solidFill>
                  <a:schemeClr val="accent6"/>
                </a:solidFill>
              </a:rPr>
              <a:t>/poly</a:t>
            </a:r>
            <a:r>
              <a:rPr lang="en-US" b="1" dirty="0" smtClean="0"/>
              <a:t>.</a:t>
            </a:r>
            <a:r>
              <a:rPr lang="en-US" b="1" dirty="0" smtClean="0">
                <a:ea typeface="Arial Unicode MS"/>
                <a:cs typeface="Arial Unicode MS"/>
              </a:rPr>
              <a:t> 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3124200"/>
            <a:ext cx="8534400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/>
              <a:t>Subexponential</a:t>
            </a:r>
            <a:r>
              <a:rPr lang="en-US" b="1" dirty="0" smtClean="0"/>
              <a:t> size proofs for P/poly tautologies: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Given poly size circuit C, is C a tautology?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Problem in PH.</a:t>
            </a:r>
            <a:br>
              <a:rPr lang="en-US" dirty="0" smtClean="0"/>
            </a:br>
            <a:r>
              <a:rPr lang="en-US" dirty="0" smtClean="0"/>
              <a:t>     By Toda’s </a:t>
            </a:r>
            <a:r>
              <a:rPr lang="en-US" dirty="0" err="1" smtClean="0"/>
              <a:t>Thm</a:t>
            </a:r>
            <a:r>
              <a:rPr lang="en-US" dirty="0" smtClean="0"/>
              <a:t>, reduces to P</a:t>
            </a:r>
            <a:r>
              <a:rPr lang="en-US" sz="2000" baseline="30000" dirty="0" smtClean="0"/>
              <a:t>#P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         By Valiant’s </a:t>
            </a:r>
            <a:r>
              <a:rPr lang="en-US" dirty="0" err="1" smtClean="0"/>
              <a:t>Thm</a:t>
            </a:r>
            <a:r>
              <a:rPr lang="en-US" dirty="0" smtClean="0"/>
              <a:t>, reduces to PERM.</a:t>
            </a:r>
            <a:br>
              <a:rPr lang="en-US" dirty="0" smtClean="0"/>
            </a:br>
            <a:r>
              <a:rPr lang="en-US" dirty="0" smtClean="0"/>
              <a:t>               Since </a:t>
            </a:r>
            <a:r>
              <a:rPr lang="en-US" b="1" dirty="0" smtClean="0">
                <a:solidFill>
                  <a:schemeClr val="accent6"/>
                </a:solidFill>
              </a:rPr>
              <a:t>PERM ∈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b="1" dirty="0" err="1" smtClean="0">
                <a:solidFill>
                  <a:schemeClr val="accent6"/>
                </a:solidFill>
              </a:rPr>
              <a:t>AlgP</a:t>
            </a:r>
            <a:r>
              <a:rPr lang="en-US" b="1" dirty="0" smtClean="0">
                <a:solidFill>
                  <a:schemeClr val="accent6"/>
                </a:solidFill>
              </a:rPr>
              <a:t>/poly</a:t>
            </a:r>
            <a:r>
              <a:rPr lang="en-US" b="1" dirty="0" smtClean="0"/>
              <a:t>,</a:t>
            </a:r>
            <a:r>
              <a:rPr lang="en-US" dirty="0" smtClean="0"/>
              <a:t>  can guess a small arithmetic circuit A for PERM.</a:t>
            </a:r>
            <a:br>
              <a:rPr lang="en-US" dirty="0" smtClean="0"/>
            </a:br>
            <a:r>
              <a:rPr lang="en-US" dirty="0" smtClean="0"/>
              <a:t>                    Using previous </a:t>
            </a:r>
            <a:r>
              <a:rPr lang="en-US" b="1" dirty="0" smtClean="0">
                <a:solidFill>
                  <a:srgbClr val="FF0000"/>
                </a:solidFill>
              </a:rPr>
              <a:t>Lemma</a:t>
            </a:r>
            <a:r>
              <a:rPr lang="en-US" dirty="0" smtClean="0"/>
              <a:t>,  can check if A is correct by solving </a:t>
            </a:r>
            <a:r>
              <a:rPr lang="en-US" b="1" dirty="0" smtClean="0">
                <a:solidFill>
                  <a:schemeClr val="tx2"/>
                </a:solidFill>
              </a:rPr>
              <a:t>PIT (in NSUBEXP)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                        Answer initial query (</a:t>
            </a:r>
            <a:r>
              <a:rPr lang="en-US" b="1" dirty="0" smtClean="0"/>
              <a:t>correctly!)</a:t>
            </a:r>
            <a:r>
              <a:rPr lang="en-US" dirty="0" smtClean="0"/>
              <a:t>.		</a:t>
            </a:r>
            <a:br>
              <a:rPr lang="en-US" dirty="0" smtClean="0"/>
            </a:b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34400" y="6477000"/>
            <a:ext cx="228600" cy="228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276600" y="2590800"/>
            <a:ext cx="5410200" cy="2971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</a:rPr>
              <a:t>MetaMetaTheorem</a:t>
            </a:r>
            <a:r>
              <a:rPr lang="en-US" sz="2400" b="1" dirty="0" smtClean="0">
                <a:solidFill>
                  <a:srgbClr val="FFFF00"/>
                </a:solidFill>
              </a:rPr>
              <a:t> [O’13]: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Proof shows that these meta results are in fact </a:t>
            </a:r>
            <a:r>
              <a:rPr lang="en-US" sz="2400" b="1" i="1" dirty="0" smtClean="0">
                <a:solidFill>
                  <a:srgbClr val="FFFF00"/>
                </a:solidFill>
              </a:rPr>
              <a:t>connected</a:t>
            </a:r>
            <a:r>
              <a:rPr lang="en-US" sz="2400" b="1" dirty="0" smtClean="0"/>
              <a:t>:</a:t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Improvements in Williams’ framework propagate to [KI’04].</a:t>
            </a:r>
            <a:endParaRPr lang="en-US" sz="2400" b="1" dirty="0"/>
          </a:p>
        </p:txBody>
      </p:sp>
      <p:sp>
        <p:nvSpPr>
          <p:cNvPr id="17" name="Rectangular Callout 16"/>
          <p:cNvSpPr/>
          <p:nvPr/>
        </p:nvSpPr>
        <p:spPr>
          <a:xfrm>
            <a:off x="457200" y="2743200"/>
            <a:ext cx="2362200" cy="838200"/>
          </a:xfrm>
          <a:prstGeom prst="wedgeRectCallout">
            <a:avLst>
              <a:gd name="adj1" fmla="val -20063"/>
              <a:gd name="adj2" fmla="val -90669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EXP </a:t>
            </a:r>
            <a:r>
              <a:rPr lang="en-US" sz="2800" b="1" dirty="0" smtClean="0">
                <a:solidFill>
                  <a:srgbClr val="FFFF00"/>
                </a:solidFill>
                <a:ea typeface="Arial Unicode MS"/>
                <a:cs typeface="Arial Unicode MS"/>
              </a:rPr>
              <a:t>⊆ P/poly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2667000" y="457200"/>
            <a:ext cx="2362200" cy="838200"/>
          </a:xfrm>
          <a:prstGeom prst="wedgeRectCallout">
            <a:avLst>
              <a:gd name="adj1" fmla="val -72639"/>
              <a:gd name="adj2" fmla="val -1902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EXP </a:t>
            </a:r>
            <a:r>
              <a:rPr lang="en-US" sz="2800" b="1" dirty="0" smtClean="0">
                <a:solidFill>
                  <a:srgbClr val="FFFF00"/>
                </a:solidFill>
                <a:ea typeface="Arial Unicode MS"/>
                <a:cs typeface="Arial Unicode MS"/>
              </a:rPr>
              <a:t>⊈ P/poly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152400" y="4343400"/>
            <a:ext cx="3886200" cy="2057400"/>
          </a:xfrm>
          <a:prstGeom prst="cloudCallout">
            <a:avLst>
              <a:gd name="adj1" fmla="val -47396"/>
              <a:gd name="adj2" fmla="val 63426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Connection may even improve </a:t>
            </a:r>
            <a:r>
              <a:rPr lang="en-US" sz="2000" b="1" dirty="0" smtClean="0"/>
              <a:t>[KI’04]</a:t>
            </a:r>
          </a:p>
          <a:p>
            <a:pPr algn="ctr"/>
            <a:r>
              <a:rPr lang="en-US" sz="2000" dirty="0" smtClean="0"/>
              <a:t>(</a:t>
            </a:r>
            <a:r>
              <a:rPr lang="en-US" sz="2000" b="1" dirty="0" smtClean="0"/>
              <a:t>work in progress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7" grpId="0" animBg="1"/>
      <p:bldP spid="18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What this talk is about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495800"/>
            <a:ext cx="8229600" cy="144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/>
              <a:t>Sketch some proof techniques used in different contexts  </a:t>
            </a:r>
          </a:p>
          <a:p>
            <a:pPr>
              <a:buNone/>
            </a:pPr>
            <a:r>
              <a:rPr lang="en-US" sz="2800" dirty="0" smtClean="0"/>
              <a:t>+ point out some observations from [O’13]</a:t>
            </a:r>
          </a:p>
          <a:p>
            <a:pPr>
              <a:buNone/>
            </a:pPr>
            <a:r>
              <a:rPr lang="en-US" sz="2800" dirty="0" smtClean="0"/>
              <a:t>+ mention some directions.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81000" y="2133600"/>
            <a:ext cx="8305800" cy="1600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-228600" y="25146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Algorithm for hard 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computational problem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352800" y="2667000"/>
            <a:ext cx="1295400" cy="3810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76800" y="2438400"/>
            <a:ext cx="39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“Explicit”</a:t>
            </a:r>
            <a:r>
              <a:rPr lang="en-US" sz="2000" dirty="0" smtClean="0">
                <a:solidFill>
                  <a:schemeClr val="bg1"/>
                </a:solidFill>
              </a:rPr>
              <a:t> function </a:t>
            </a:r>
            <a:r>
              <a:rPr lang="en-US" sz="2000" b="1" dirty="0" smtClean="0">
                <a:solidFill>
                  <a:schemeClr val="bg1"/>
                </a:solidFill>
              </a:rPr>
              <a:t>f</a:t>
            </a:r>
            <a:r>
              <a:rPr lang="en-US" sz="2000" dirty="0" smtClean="0">
                <a:solidFill>
                  <a:schemeClr val="bg1"/>
                </a:solidFill>
              </a:rPr>
              <a:t> (P, EXP, NP, …)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not in </a:t>
            </a:r>
            <a:r>
              <a:rPr lang="en-US" sz="2000" b="1" dirty="0" err="1" smtClean="0">
                <a:solidFill>
                  <a:schemeClr val="bg1"/>
                </a:solidFill>
              </a:rPr>
              <a:t>nonuniform</a:t>
            </a:r>
            <a:r>
              <a:rPr lang="en-US" sz="2000" dirty="0" smtClean="0">
                <a:solidFill>
                  <a:schemeClr val="bg1"/>
                </a:solidFill>
              </a:rPr>
              <a:t>  circuit class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(ACC, TC0,  NC1, …).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isplaying chec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isplaying chec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533400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Easier way to prove meta theorems of the form 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		“algorithm implies circuit lower bounds”?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800" y="1752600"/>
            <a:ext cx="8610600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Useful Properties [Williams’13]:  </a:t>
            </a:r>
            <a:r>
              <a:rPr lang="en-US" sz="2000" b="1" dirty="0" smtClean="0"/>
              <a:t>“</a:t>
            </a:r>
            <a:r>
              <a:rPr lang="en-US" sz="2000" dirty="0" smtClean="0"/>
              <a:t>Characterizing CLBs around NEXP”.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b="1" dirty="0" smtClean="0"/>
              <a:t>Def.</a:t>
            </a:r>
            <a:r>
              <a:rPr lang="en-US" dirty="0" smtClean="0"/>
              <a:t>  </a:t>
            </a:r>
            <a:r>
              <a:rPr lang="en-US" i="1" dirty="0" smtClean="0"/>
              <a:t>Property of Boolean functions</a:t>
            </a:r>
            <a:r>
              <a:rPr lang="en-US" dirty="0" smtClean="0"/>
              <a:t>  =  subset of all Boolean functions.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property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/>
              <a:t> is useful against circuit class </a:t>
            </a:r>
            <a:r>
              <a:rPr lang="en-US" b="1" dirty="0" smtClean="0"/>
              <a:t>C[poly]</a:t>
            </a:r>
            <a:r>
              <a:rPr lang="en-US" dirty="0" smtClean="0"/>
              <a:t> if:    ∀ k  ∃ infinitely many </a:t>
            </a:r>
            <a:r>
              <a:rPr lang="en-US" dirty="0" err="1" smtClean="0"/>
              <a:t>n’s</a:t>
            </a:r>
            <a:r>
              <a:rPr lang="en-US" dirty="0" smtClean="0"/>
              <a:t>  such that:</a:t>
            </a:r>
          </a:p>
          <a:p>
            <a:endParaRPr lang="en-US" dirty="0" smtClean="0"/>
          </a:p>
          <a:p>
            <a:r>
              <a:rPr lang="en-US" dirty="0" smtClean="0"/>
              <a:t>1)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/>
              <a:t>(f</a:t>
            </a:r>
            <a:r>
              <a:rPr lang="en-US" baseline="-25000" dirty="0" smtClean="0"/>
              <a:t>n</a:t>
            </a:r>
            <a:r>
              <a:rPr lang="en-US" dirty="0" smtClean="0"/>
              <a:t>)  = 1  for at least one function f</a:t>
            </a:r>
            <a:r>
              <a:rPr lang="en-US" baseline="-25000" dirty="0" smtClean="0"/>
              <a:t>n</a:t>
            </a:r>
            <a:r>
              <a:rPr lang="en-US" dirty="0" smtClean="0"/>
              <a:t>: {0,1}</a:t>
            </a:r>
            <a:r>
              <a:rPr lang="en-US" baseline="30000" dirty="0" smtClean="0"/>
              <a:t>n</a:t>
            </a:r>
            <a:r>
              <a:rPr lang="en-US" dirty="0" smtClean="0"/>
              <a:t> to {0,1}</a:t>
            </a:r>
            <a:br>
              <a:rPr lang="en-US" dirty="0" smtClean="0"/>
            </a:br>
            <a:r>
              <a:rPr lang="en-US" dirty="0" smtClean="0"/>
              <a:t>2)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/>
              <a:t>(</a:t>
            </a:r>
            <a:r>
              <a:rPr lang="en-US" dirty="0" err="1" smtClean="0"/>
              <a:t>g</a:t>
            </a:r>
            <a:r>
              <a:rPr lang="en-US" baseline="-25000" dirty="0" err="1" smtClean="0"/>
              <a:t>n</a:t>
            </a:r>
            <a:r>
              <a:rPr lang="en-US" dirty="0" smtClean="0"/>
              <a:t>) = 0  for all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n</a:t>
            </a:r>
            <a:r>
              <a:rPr lang="en-US" dirty="0" smtClean="0"/>
              <a:t> : {0,1}</a:t>
            </a:r>
            <a:r>
              <a:rPr lang="en-US" baseline="30000" dirty="0" smtClean="0"/>
              <a:t>n</a:t>
            </a:r>
            <a:r>
              <a:rPr lang="en-US" dirty="0" smtClean="0"/>
              <a:t> to {0,1} computed by circuits from </a:t>
            </a:r>
            <a:r>
              <a:rPr lang="en-US" b="1" dirty="0" smtClean="0"/>
              <a:t>C</a:t>
            </a:r>
            <a:r>
              <a:rPr lang="en-US" dirty="0" smtClean="0"/>
              <a:t> of size </a:t>
            </a:r>
            <a:r>
              <a:rPr lang="en-US" sz="2400" dirty="0" err="1" smtClean="0"/>
              <a:t>n</a:t>
            </a:r>
            <a:r>
              <a:rPr lang="en-US" sz="2400" baseline="30000" dirty="0" err="1" smtClean="0"/>
              <a:t>k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say that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dirty="0" smtClean="0"/>
              <a:t> is a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/>
              <a:t>-</a:t>
            </a:r>
            <a:r>
              <a:rPr lang="en-US" i="1" dirty="0" smtClean="0"/>
              <a:t>Property</a:t>
            </a:r>
            <a:r>
              <a:rPr lang="en-US" dirty="0" smtClean="0"/>
              <a:t> if it can be decided in </a:t>
            </a:r>
            <a:br>
              <a:rPr lang="en-US" dirty="0" smtClean="0"/>
            </a:br>
            <a:r>
              <a:rPr lang="en-US" dirty="0" smtClean="0"/>
              <a:t>complexity class  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dirty="0" smtClean="0"/>
              <a:t>  (on inputs of size </a:t>
            </a:r>
            <a:r>
              <a:rPr lang="en-US" b="1" dirty="0" smtClean="0"/>
              <a:t>N = 2</a:t>
            </a:r>
            <a:r>
              <a:rPr lang="en-US" sz="2400" b="1" baseline="30000" dirty="0" smtClean="0"/>
              <a:t>n</a:t>
            </a:r>
            <a:r>
              <a:rPr lang="en-US" dirty="0" smtClean="0"/>
              <a:t>).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715000" y="4267200"/>
            <a:ext cx="2819400" cy="2393245"/>
            <a:chOff x="4419600" y="4419600"/>
            <a:chExt cx="3124200" cy="2084439"/>
          </a:xfrm>
        </p:grpSpPr>
        <p:grpSp>
          <p:nvGrpSpPr>
            <p:cNvPr id="16" name="Group 13"/>
            <p:cNvGrpSpPr/>
            <p:nvPr/>
          </p:nvGrpSpPr>
          <p:grpSpPr>
            <a:xfrm>
              <a:off x="4419600" y="4419600"/>
              <a:ext cx="3124200" cy="2084439"/>
              <a:chOff x="1981200" y="4572000"/>
              <a:chExt cx="3124200" cy="2084439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981200" y="4903839"/>
                <a:ext cx="2819400" cy="1752600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133600" y="5486400"/>
                <a:ext cx="914400" cy="73152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solidFill>
                      <a:schemeClr val="tx1"/>
                    </a:solidFill>
                  </a:rPr>
                  <a:t>C</a:t>
                </a:r>
                <a:endParaRPr lang="en-US" sz="2800" baseline="30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838832" y="5235677"/>
                <a:ext cx="509155" cy="376084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l-GR" sz="2800" b="1" dirty="0" smtClean="0">
                    <a:latin typeface="Times New Roman" pitchFamily="18" charset="0"/>
                    <a:cs typeface="Times New Roman" pitchFamily="18" charset="0"/>
                  </a:rPr>
                  <a:t>Π</a:t>
                </a:r>
                <a:endParaRPr lang="en-US" sz="2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962400" y="4572000"/>
                <a:ext cx="1143000" cy="267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000" baseline="-25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253345" y="5368413"/>
                <a:ext cx="355022" cy="321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f</a:t>
                </a:r>
                <a:endParaRPr lang="en-US" dirty="0"/>
              </a:p>
            </p:txBody>
          </p:sp>
        </p:grpSp>
        <p:sp>
          <p:nvSpPr>
            <p:cNvPr id="17" name="Oval 16"/>
            <p:cNvSpPr/>
            <p:nvPr/>
          </p:nvSpPr>
          <p:spPr>
            <a:xfrm flipH="1">
              <a:off x="6691745" y="5282381"/>
              <a:ext cx="76200" cy="762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ounded Rectangular Callout 22"/>
          <p:cNvSpPr/>
          <p:nvPr/>
        </p:nvSpPr>
        <p:spPr>
          <a:xfrm>
            <a:off x="1828800" y="5562600"/>
            <a:ext cx="3581400" cy="914400"/>
          </a:xfrm>
          <a:prstGeom prst="wedgeRoundRectCallout">
            <a:avLst>
              <a:gd name="adj1" fmla="val 56525"/>
              <a:gd name="adj2" fmla="val -2466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/>
              <a:t> distinguishes a hard function f from all functions in 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28600"/>
            <a:ext cx="8610600" cy="5847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Useful Properties versus Circuit Lower Bounds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0"/>
            <a:ext cx="792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[Williams’13]  “There exists a P-property useful against C   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  NEXP </a:t>
            </a:r>
            <a:r>
              <a:rPr lang="en-US" sz="2000" b="1" dirty="0" smtClean="0">
                <a:ea typeface="Arial Unicode MS"/>
                <a:cs typeface="Arial Unicode MS"/>
              </a:rPr>
              <a:t>⊈ C”.</a:t>
            </a:r>
            <a:r>
              <a:rPr lang="en-US" sz="2000" b="1" dirty="0" smtClean="0"/>
              <a:t>  </a:t>
            </a:r>
            <a:endParaRPr lang="en-US" sz="2000" b="1" dirty="0"/>
          </a:p>
        </p:txBody>
      </p:sp>
      <p:sp>
        <p:nvSpPr>
          <p:cNvPr id="10" name="Rectangular Callout 9"/>
          <p:cNvSpPr/>
          <p:nvPr/>
        </p:nvSpPr>
        <p:spPr>
          <a:xfrm>
            <a:off x="2971800" y="914400"/>
            <a:ext cx="4114800" cy="457200"/>
          </a:xfrm>
          <a:prstGeom prst="wedgeRectCallout">
            <a:avLst>
              <a:gd name="adj1" fmla="val -22302"/>
              <a:gd name="adj2" fmla="val 95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 P-property is an algorithm!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20574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we insist that useful properties are defined only over truth tables, i.e., inputs of size N = 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(following  previous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definition</a:t>
            </a:r>
            <a:r>
              <a:rPr lang="en-US" sz="2000" dirty="0" smtClean="0"/>
              <a:t>), then:   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2971800"/>
            <a:ext cx="85344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Proposition 1. </a:t>
            </a:r>
            <a:br>
              <a:rPr lang="en-US" sz="2000" b="1" dirty="0" smtClean="0"/>
            </a:br>
            <a:r>
              <a:rPr lang="en-US" sz="2000" dirty="0" smtClean="0"/>
              <a:t>There exists a </a:t>
            </a:r>
            <a:r>
              <a:rPr lang="en-US" sz="2000" b="1" dirty="0" smtClean="0"/>
              <a:t>P/log N</a:t>
            </a:r>
            <a:r>
              <a:rPr lang="en-US" sz="2000" dirty="0" smtClean="0"/>
              <a:t>-property useful against </a:t>
            </a:r>
            <a:r>
              <a:rPr lang="en-US" sz="2000" b="1" dirty="0" smtClean="0"/>
              <a:t>C[poly]</a:t>
            </a:r>
            <a:r>
              <a:rPr lang="en-US" sz="2000" dirty="0" smtClean="0"/>
              <a:t>   </a:t>
            </a:r>
            <a:r>
              <a:rPr lang="en-US" sz="2000" i="1" dirty="0" err="1" smtClean="0"/>
              <a:t>iff</a:t>
            </a:r>
            <a:r>
              <a:rPr lang="en-US" sz="2000" dirty="0" smtClean="0"/>
              <a:t>   </a:t>
            </a:r>
            <a:r>
              <a:rPr lang="en-US" sz="2000" b="1" dirty="0" smtClean="0"/>
              <a:t>NEXP </a:t>
            </a:r>
            <a:r>
              <a:rPr lang="en-US" sz="2000" b="1" dirty="0" smtClean="0">
                <a:ea typeface="Arial Unicode MS"/>
                <a:cs typeface="Arial Unicode MS"/>
              </a:rPr>
              <a:t>⊈ C[poly].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396240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What if we insist on properties computed without advice?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4648200"/>
            <a:ext cx="8534400" cy="14465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[O’13] Proposition 2. </a:t>
            </a:r>
            <a:br>
              <a:rPr lang="en-US" sz="2000" b="1" dirty="0" smtClean="0"/>
            </a:br>
            <a:r>
              <a:rPr lang="en-US" sz="2000" b="1" dirty="0" smtClean="0"/>
              <a:t>a)</a:t>
            </a:r>
            <a:r>
              <a:rPr lang="en-US" sz="2000" dirty="0" smtClean="0"/>
              <a:t> If for every constant </a:t>
            </a:r>
            <a:r>
              <a:rPr lang="en-US" sz="2000" b="1" dirty="0" smtClean="0"/>
              <a:t>d</a:t>
            </a:r>
            <a:r>
              <a:rPr lang="en-US" sz="2000" dirty="0" smtClean="0"/>
              <a:t> there exists a </a:t>
            </a:r>
            <a:r>
              <a:rPr lang="en-US" sz="2000" b="1" dirty="0" smtClean="0"/>
              <a:t>P</a:t>
            </a:r>
            <a:r>
              <a:rPr lang="en-US" sz="2000" dirty="0" smtClean="0"/>
              <a:t>-property useful against </a:t>
            </a:r>
            <a:r>
              <a:rPr lang="en-US" sz="2000" b="1" dirty="0" smtClean="0"/>
              <a:t>C[</a:t>
            </a:r>
            <a:r>
              <a:rPr lang="en-US" sz="2000" b="1" dirty="0" err="1" smtClean="0"/>
              <a:t>n</a:t>
            </a:r>
            <a:r>
              <a:rPr lang="en-US" sz="2400" b="1" baseline="30000" dirty="0" err="1" smtClean="0"/>
              <a:t>log</a:t>
            </a:r>
            <a:r>
              <a:rPr lang="en-US" sz="2000" b="1" baseline="60000" dirty="0" err="1" smtClean="0"/>
              <a:t>d</a:t>
            </a:r>
            <a:r>
              <a:rPr lang="en-US" sz="2400" b="1" baseline="30000" dirty="0" smtClean="0"/>
              <a:t> n</a:t>
            </a:r>
            <a:r>
              <a:rPr lang="en-US" sz="2000" b="1" dirty="0" smtClean="0"/>
              <a:t>]</a:t>
            </a:r>
            <a:r>
              <a:rPr lang="en-US" sz="2000" dirty="0" smtClean="0"/>
              <a:t>, then </a:t>
            </a:r>
            <a:r>
              <a:rPr lang="en-US" sz="2000" b="1" dirty="0" err="1" smtClean="0"/>
              <a:t>NE</a:t>
            </a:r>
            <a:r>
              <a:rPr lang="en-US" sz="2400" b="1" dirty="0" err="1" smtClean="0"/>
              <a:t>∩</a:t>
            </a:r>
            <a:r>
              <a:rPr lang="en-US" sz="2000" b="1" dirty="0" err="1" smtClean="0"/>
              <a:t>i.o.coNE</a:t>
            </a:r>
            <a:r>
              <a:rPr lang="en-US" sz="2000" dirty="0" smtClean="0"/>
              <a:t> </a:t>
            </a:r>
            <a:r>
              <a:rPr lang="en-US" sz="2000" b="1" dirty="0" smtClean="0">
                <a:ea typeface="Arial Unicode MS"/>
                <a:cs typeface="Arial Unicode MS"/>
              </a:rPr>
              <a:t>⊈ C[</a:t>
            </a:r>
            <a:r>
              <a:rPr lang="en-US" sz="2000" b="1" dirty="0" err="1" smtClean="0">
                <a:ea typeface="Arial Unicode MS"/>
                <a:cs typeface="Arial Unicode MS"/>
              </a:rPr>
              <a:t>n</a:t>
            </a:r>
            <a:r>
              <a:rPr lang="en-US" sz="2400" b="1" baseline="30000" dirty="0" err="1" smtClean="0">
                <a:ea typeface="Arial Unicode MS"/>
                <a:cs typeface="Arial Unicode MS"/>
              </a:rPr>
              <a:t>log</a:t>
            </a:r>
            <a:r>
              <a:rPr lang="en-US" sz="2400" b="1" baseline="30000" dirty="0" smtClean="0">
                <a:ea typeface="Arial Unicode MS"/>
                <a:cs typeface="Arial Unicode MS"/>
              </a:rPr>
              <a:t> n</a:t>
            </a:r>
            <a:r>
              <a:rPr lang="en-US" sz="2000" b="1" dirty="0" smtClean="0">
                <a:ea typeface="Arial Unicode MS"/>
                <a:cs typeface="Arial Unicode MS"/>
              </a:rPr>
              <a:t>].</a:t>
            </a:r>
            <a:r>
              <a:rPr lang="en-US" sz="2000" dirty="0" smtClean="0"/>
              <a:t>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b) </a:t>
            </a:r>
            <a:r>
              <a:rPr lang="en-US" sz="2000" dirty="0" smtClean="0"/>
              <a:t>If </a:t>
            </a:r>
            <a:r>
              <a:rPr lang="en-US" sz="2000" b="1" dirty="0" err="1" smtClean="0"/>
              <a:t>NE</a:t>
            </a:r>
            <a:r>
              <a:rPr lang="en-US" sz="2400" b="1" dirty="0" err="1" smtClean="0"/>
              <a:t>∩</a:t>
            </a:r>
            <a:r>
              <a:rPr lang="en-US" sz="2000" b="1" dirty="0" err="1" smtClean="0"/>
              <a:t>coNE</a:t>
            </a:r>
            <a:r>
              <a:rPr lang="en-US" sz="2000" b="1" dirty="0" smtClean="0"/>
              <a:t> </a:t>
            </a:r>
            <a:r>
              <a:rPr lang="en-US" sz="2000" b="1" dirty="0" smtClean="0">
                <a:ea typeface="Arial Unicode MS"/>
                <a:cs typeface="Arial Unicode MS"/>
              </a:rPr>
              <a:t>⊈ C[poly] </a:t>
            </a:r>
            <a:r>
              <a:rPr lang="en-US" sz="2000" dirty="0" smtClean="0">
                <a:ea typeface="Arial Unicode MS"/>
                <a:cs typeface="Arial Unicode MS"/>
              </a:rPr>
              <a:t>then there is a </a:t>
            </a:r>
            <a:r>
              <a:rPr lang="en-US" sz="2000" b="1" dirty="0" smtClean="0">
                <a:ea typeface="Arial Unicode MS"/>
                <a:cs typeface="Arial Unicode MS"/>
              </a:rPr>
              <a:t>P</a:t>
            </a:r>
            <a:r>
              <a:rPr lang="en-US" sz="2000" dirty="0" smtClean="0">
                <a:ea typeface="Arial Unicode MS"/>
                <a:cs typeface="Arial Unicode MS"/>
              </a:rPr>
              <a:t>-property useful against </a:t>
            </a:r>
            <a:r>
              <a:rPr lang="en-US" sz="2000" b="1" dirty="0" smtClean="0">
                <a:ea typeface="Arial Unicode MS"/>
                <a:cs typeface="Arial Unicode MS"/>
              </a:rPr>
              <a:t>C[poly]</a:t>
            </a:r>
            <a:r>
              <a:rPr lang="en-US" sz="2000" dirty="0" smtClean="0">
                <a:ea typeface="Arial Unicode MS"/>
                <a:cs typeface="Arial Unicode MS"/>
              </a:rPr>
              <a:t>.</a:t>
            </a:r>
            <a:endParaRPr lang="en-US" sz="2000" dirty="0"/>
          </a:p>
        </p:txBody>
      </p:sp>
      <p:sp>
        <p:nvSpPr>
          <p:cNvPr id="17" name="Right Arrow 16"/>
          <p:cNvSpPr/>
          <p:nvPr/>
        </p:nvSpPr>
        <p:spPr>
          <a:xfrm>
            <a:off x="381000" y="2057400"/>
            <a:ext cx="5334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76800" y="6248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Check [O’13] for more details. </a:t>
            </a:r>
            <a:endParaRPr lang="en-US" sz="24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685800" y="2895600"/>
            <a:ext cx="7848600" cy="2362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 smtClean="0"/>
          </a:p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FF00"/>
                </a:solidFill>
              </a:rPr>
              <a:t>What matters for this talk: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Algorithm running in time polynomial in N (truth table size) that distinguishes hard function from functions in C[poly]: </a:t>
            </a:r>
          </a:p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smtClean="0">
                <a:solidFill>
                  <a:srgbClr val="FFFF00"/>
                </a:solidFill>
              </a:rPr>
              <a:t>NEXP </a:t>
            </a:r>
            <a:r>
              <a:rPr lang="en-US" sz="2800" b="1" dirty="0" smtClean="0">
                <a:solidFill>
                  <a:srgbClr val="FFFF00"/>
                </a:solidFill>
                <a:ea typeface="Arial Unicode MS"/>
                <a:cs typeface="Arial Unicode MS"/>
              </a:rPr>
              <a:t>⊈ C[poly].</a:t>
            </a:r>
            <a:br>
              <a:rPr lang="en-US" sz="2800" b="1" dirty="0" smtClean="0">
                <a:solidFill>
                  <a:srgbClr val="FFFF00"/>
                </a:solidFill>
                <a:ea typeface="Arial Unicode MS"/>
                <a:cs typeface="Arial Unicode MS"/>
              </a:rPr>
            </a:br>
            <a:r>
              <a:rPr lang="en-US" b="1" dirty="0" smtClean="0">
                <a:ea typeface="Arial Unicode MS"/>
                <a:cs typeface="Arial Unicode MS"/>
              </a:rPr>
              <a:t/>
            </a:r>
            <a:br>
              <a:rPr lang="en-US" b="1" dirty="0" smtClean="0">
                <a:ea typeface="Arial Unicode MS"/>
                <a:cs typeface="Arial Unicode MS"/>
              </a:rPr>
            </a:br>
            <a:r>
              <a:rPr lang="en-US" b="1" dirty="0" smtClean="0">
                <a:ea typeface="Arial Unicode MS"/>
                <a:cs typeface="Arial Unicode MS"/>
              </a:rPr>
              <a:t/>
            </a:r>
            <a:br>
              <a:rPr lang="en-US" b="1" dirty="0" smtClean="0">
                <a:ea typeface="Arial Unicode MS"/>
                <a:cs typeface="Arial Unicode MS"/>
              </a:rPr>
            </a:br>
            <a:r>
              <a:rPr lang="en-US" b="1" dirty="0" smtClean="0">
                <a:ea typeface="Arial Unicode MS"/>
                <a:cs typeface="Arial Unicode MS"/>
              </a:rPr>
              <a:t/>
            </a:r>
            <a:br>
              <a:rPr lang="en-US" b="1" dirty="0" smtClean="0">
                <a:ea typeface="Arial Unicode MS"/>
                <a:cs typeface="Arial Unicode MS"/>
              </a:rPr>
            </a:br>
            <a:r>
              <a:rPr lang="en-US" b="1" dirty="0" smtClean="0">
                <a:ea typeface="Arial Unicode MS"/>
                <a:cs typeface="Arial Unicode MS"/>
              </a:rPr>
              <a:t/>
            </a:r>
            <a:br>
              <a:rPr lang="en-US" b="1" dirty="0" smtClean="0">
                <a:ea typeface="Arial Unicode MS"/>
                <a:cs typeface="Arial Unicode MS"/>
              </a:rPr>
            </a:b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/>
      <p:bldP spid="15" grpId="0" animBg="1"/>
      <p:bldP spid="17" grpId="0" animBg="1"/>
      <p:bldP spid="18" grpId="0"/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Some direct consequences (I)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447800"/>
            <a:ext cx="8305800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[FK’06] </a:t>
            </a:r>
            <a:r>
              <a:rPr lang="en-US" b="1" dirty="0" smtClean="0">
                <a:solidFill>
                  <a:srgbClr val="C00000"/>
                </a:solidFill>
              </a:rPr>
              <a:t>“Learning yields circuit lower bounds”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Proposition. </a:t>
            </a:r>
            <a:r>
              <a:rPr lang="en-US" dirty="0" smtClean="0"/>
              <a:t>Let </a:t>
            </a:r>
            <a:r>
              <a:rPr lang="en-US" b="1" dirty="0" smtClean="0"/>
              <a:t>C</a:t>
            </a:r>
            <a:r>
              <a:rPr lang="en-US" dirty="0" smtClean="0"/>
              <a:t> be any circuit class. If there exists a </a:t>
            </a:r>
            <a:r>
              <a:rPr lang="en-US" b="1" i="1" dirty="0" err="1" smtClean="0"/>
              <a:t>subexponential</a:t>
            </a:r>
            <a:r>
              <a:rPr lang="en-US" b="1" i="1" dirty="0" smtClean="0"/>
              <a:t> time </a:t>
            </a:r>
            <a:r>
              <a:rPr lang="en-US" dirty="0" smtClean="0"/>
              <a:t>algorithm that exact learns any concept from </a:t>
            </a:r>
            <a:r>
              <a:rPr lang="en-US" b="1" dirty="0" smtClean="0"/>
              <a:t>C</a:t>
            </a:r>
            <a:r>
              <a:rPr lang="en-US" dirty="0" smtClean="0"/>
              <a:t> using </a:t>
            </a:r>
            <a:r>
              <a:rPr lang="en-US" b="1" dirty="0" smtClean="0"/>
              <a:t>MQ</a:t>
            </a:r>
            <a:r>
              <a:rPr lang="en-US" dirty="0" smtClean="0"/>
              <a:t> and </a:t>
            </a:r>
            <a:r>
              <a:rPr lang="en-US" b="1" dirty="0" smtClean="0"/>
              <a:t>EQ</a:t>
            </a:r>
            <a:r>
              <a:rPr lang="en-US" dirty="0" smtClean="0"/>
              <a:t> queries, then </a:t>
            </a:r>
            <a:r>
              <a:rPr lang="en-US" b="1" dirty="0" smtClean="0"/>
              <a:t>EXP</a:t>
            </a:r>
            <a:r>
              <a:rPr lang="en-US" sz="2000" b="1" baseline="30000" dirty="0" smtClean="0"/>
              <a:t>NP</a:t>
            </a:r>
            <a:r>
              <a:rPr lang="en-US" b="1" dirty="0" smtClean="0"/>
              <a:t> </a:t>
            </a:r>
            <a:r>
              <a:rPr lang="en-US" b="1" dirty="0" smtClean="0">
                <a:ea typeface="Arial Unicode MS"/>
                <a:cs typeface="Arial Unicode MS"/>
              </a:rPr>
              <a:t>⊈ C</a:t>
            </a:r>
            <a:r>
              <a:rPr lang="en-US" dirty="0" smtClean="0">
                <a:ea typeface="Arial Unicode MS"/>
                <a:cs typeface="Arial Unicode MS"/>
              </a:rPr>
              <a:t>.</a:t>
            </a:r>
            <a:r>
              <a:rPr lang="en-US" dirty="0" smtClean="0"/>
              <a:t>  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267200" y="31242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Equivalence Query oracle </a:t>
            </a:r>
            <a:r>
              <a:rPr lang="en-US" b="1" dirty="0" err="1" smtClean="0">
                <a:solidFill>
                  <a:schemeClr val="accent2"/>
                </a:solidFill>
              </a:rPr>
              <a:t>EQ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f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Given (the representation) of a function g:{0,1}</a:t>
            </a:r>
            <a:r>
              <a:rPr lang="en-US" baseline="30000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 -&gt; {0,1},  outputs “yes” if g </a:t>
            </a:r>
            <a:r>
              <a:rPr lang="en-US" dirty="0" smtClean="0">
                <a:solidFill>
                  <a:schemeClr val="accent2"/>
                </a:solidFill>
                <a:latin typeface="Arial Unicode MS"/>
                <a:ea typeface="Arial Unicode MS"/>
                <a:cs typeface="Arial Unicode MS"/>
              </a:rPr>
              <a:t>≡</a:t>
            </a:r>
            <a:r>
              <a:rPr lang="en-US" dirty="0" smtClean="0">
                <a:solidFill>
                  <a:schemeClr val="accent2"/>
                </a:solidFill>
                <a:latin typeface="+mj-lt"/>
                <a:ea typeface="Arial Unicode MS"/>
                <a:cs typeface="Arial Unicode MS"/>
              </a:rPr>
              <a:t> f, or an input w such that g(w) </a:t>
            </a:r>
            <a:r>
              <a:rPr lang="en-US" dirty="0" smtClean="0">
                <a:solidFill>
                  <a:schemeClr val="accent2"/>
                </a:solidFill>
              </a:rPr>
              <a:t>≠ f(w) otherwise.</a:t>
            </a:r>
            <a:r>
              <a:rPr lang="en-US" dirty="0" smtClean="0">
                <a:solidFill>
                  <a:schemeClr val="accent2"/>
                </a:solidFill>
                <a:latin typeface="+mj-lt"/>
                <a:ea typeface="Arial Unicode MS"/>
                <a:cs typeface="Arial Unicode MS"/>
              </a:rPr>
              <a:t> </a:t>
            </a:r>
            <a:endParaRPr lang="en-US" baseline="300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276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Membership Query oracle </a:t>
            </a:r>
            <a:r>
              <a:rPr lang="en-US" b="1" dirty="0" err="1" smtClean="0">
                <a:solidFill>
                  <a:schemeClr val="accent2"/>
                </a:solidFill>
              </a:rPr>
              <a:t>MQ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f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Given any x ∈ {0,1}</a:t>
            </a:r>
            <a:r>
              <a:rPr lang="en-US" baseline="30000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, returns f(x).</a:t>
            </a:r>
            <a:endParaRPr lang="en-US" baseline="300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4419600"/>
            <a:ext cx="28194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Original Proof: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Karp-Lipton Collapse, Properties of PERM,</a:t>
            </a:r>
          </a:p>
          <a:p>
            <a:r>
              <a:rPr lang="en-US" dirty="0" err="1" smtClean="0"/>
              <a:t>Relativized</a:t>
            </a:r>
            <a:r>
              <a:rPr lang="en-US" dirty="0" smtClean="0"/>
              <a:t> Time Hierarchy, + other ideas…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352800" y="4419600"/>
            <a:ext cx="5334000" cy="2339102"/>
            <a:chOff x="3352800" y="4419600"/>
            <a:chExt cx="5334000" cy="2339102"/>
          </a:xfrm>
        </p:grpSpPr>
        <p:sp>
          <p:nvSpPr>
            <p:cNvPr id="10" name="TextBox 9"/>
            <p:cNvSpPr txBox="1"/>
            <p:nvPr/>
          </p:nvSpPr>
          <p:spPr>
            <a:xfrm>
              <a:off x="3352800" y="4419600"/>
              <a:ext cx="5334000" cy="233910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b="1" dirty="0" smtClean="0"/>
                <a:t>All functions in C:</a:t>
              </a:r>
              <a:r>
                <a:rPr lang="en-US" dirty="0" smtClean="0"/>
                <a:t> 	learned in time &lt;&lt; 2</a:t>
              </a:r>
              <a:r>
                <a:rPr lang="en-US" sz="2400" baseline="30000" dirty="0" smtClean="0"/>
                <a:t>n</a:t>
              </a:r>
              <a:r>
                <a:rPr lang="en-US" dirty="0" smtClean="0"/>
                <a:t>.</a:t>
              </a:r>
              <a:br>
                <a:rPr lang="en-US" dirty="0" smtClean="0"/>
              </a:br>
              <a:r>
                <a:rPr lang="en-US" b="1" dirty="0" smtClean="0"/>
                <a:t>Random function:</a:t>
              </a:r>
              <a:r>
                <a:rPr lang="en-US" dirty="0" smtClean="0"/>
                <a:t>  </a:t>
              </a:r>
              <a:r>
                <a:rPr lang="en-US" b="1" dirty="0" smtClean="0">
                  <a:solidFill>
                    <a:srgbClr val="FF0000"/>
                  </a:solidFill>
                </a:rPr>
                <a:t>cannot</a:t>
              </a:r>
              <a:r>
                <a:rPr lang="en-US" dirty="0" smtClean="0"/>
                <a:t>  be learned in time &lt;&lt; 2</a:t>
              </a:r>
              <a:r>
                <a:rPr lang="en-US" sz="2400" baseline="30000" dirty="0" smtClean="0"/>
                <a:t>n</a:t>
              </a:r>
              <a:r>
                <a:rPr lang="en-US" dirty="0" smtClean="0"/>
                <a:t>.</a:t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Given truth table of size N = 2</a:t>
              </a:r>
              <a:r>
                <a:rPr lang="en-US" sz="2400" baseline="30000" dirty="0" smtClean="0"/>
                <a:t>n</a:t>
              </a:r>
              <a:r>
                <a:rPr lang="en-US" dirty="0" smtClean="0"/>
                <a:t>, try to learn it. </a:t>
              </a:r>
              <a:br>
                <a:rPr lang="en-US" dirty="0" smtClean="0"/>
              </a:br>
              <a:r>
                <a:rPr lang="en-US" dirty="0" smtClean="0"/>
                <a:t>Efficient algorithm in N (can answer MQ and EQ).</a:t>
              </a:r>
            </a:p>
            <a:p>
              <a:endParaRPr lang="en-US" dirty="0" smtClean="0"/>
            </a:p>
            <a:p>
              <a:r>
                <a:rPr lang="en-US" dirty="0" smtClean="0"/>
                <a:t>	</a:t>
              </a:r>
              <a:r>
                <a:rPr lang="en-US" sz="2000" b="1" dirty="0" smtClean="0"/>
                <a:t>P-property useful against C.  NEXP </a:t>
              </a:r>
              <a:r>
                <a:rPr lang="en-US" sz="2000" b="1" dirty="0" smtClean="0">
                  <a:ea typeface="Arial Unicode MS"/>
                  <a:cs typeface="Arial Unicode MS"/>
                </a:rPr>
                <a:t>⊈ C.</a:t>
              </a:r>
              <a:r>
                <a:rPr lang="en-US" sz="2000" b="1" dirty="0" smtClean="0"/>
                <a:t> </a:t>
              </a:r>
              <a:endParaRPr lang="en-US" sz="2000" b="1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3505200" y="6324600"/>
              <a:ext cx="685800" cy="3810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ounded Rectangular Callout 12"/>
          <p:cNvSpPr/>
          <p:nvPr/>
        </p:nvSpPr>
        <p:spPr>
          <a:xfrm>
            <a:off x="6858000" y="1219200"/>
            <a:ext cx="1981200" cy="609600"/>
          </a:xfrm>
          <a:prstGeom prst="wedgeRoundRectCallout">
            <a:avLst>
              <a:gd name="adj1" fmla="val -21522"/>
              <a:gd name="adj2" fmla="val 848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Deterministic!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Some direct consequences (II)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447800"/>
            <a:ext cx="8153400" cy="1785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[KK’13, CKKSZ’13] </a:t>
            </a:r>
            <a:r>
              <a:rPr lang="en-US" b="1" dirty="0" smtClean="0">
                <a:solidFill>
                  <a:srgbClr val="C00000"/>
                </a:solidFill>
              </a:rPr>
              <a:t>“Approximate Compression yields circuit lower bounds”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C00000"/>
                </a:solidFill>
              </a:rPr>
              <a:t>Problem: </a:t>
            </a:r>
            <a:r>
              <a:rPr lang="en-US" b="1" dirty="0" smtClean="0"/>
              <a:t>C[poly] </a:t>
            </a:r>
            <a:r>
              <a:rPr lang="en-US" dirty="0" smtClean="0"/>
              <a:t>circuit class. Given the truth-table of a function</a:t>
            </a:r>
            <a:r>
              <a:rPr lang="en-US" b="1" dirty="0" smtClean="0"/>
              <a:t> f in C </a:t>
            </a:r>
            <a:r>
              <a:rPr lang="en-US" dirty="0" smtClean="0"/>
              <a:t>(of size</a:t>
            </a:r>
            <a:r>
              <a:rPr lang="en-US" b="1" dirty="0" smtClean="0"/>
              <a:t> N=</a:t>
            </a:r>
            <a:r>
              <a:rPr lang="en-US" dirty="0" smtClean="0"/>
              <a:t> </a:t>
            </a:r>
            <a:r>
              <a:rPr lang="en-US" b="1" dirty="0" smtClean="0"/>
              <a:t>2</a:t>
            </a:r>
            <a:r>
              <a:rPr lang="en-US" sz="2400" b="1" baseline="30000" dirty="0" smtClean="0"/>
              <a:t>n</a:t>
            </a:r>
            <a:r>
              <a:rPr lang="en-US" dirty="0" smtClean="0"/>
              <a:t>), output in time</a:t>
            </a:r>
            <a:r>
              <a:rPr lang="en-US" b="1" dirty="0" smtClean="0"/>
              <a:t> poly(N) </a:t>
            </a:r>
            <a:r>
              <a:rPr lang="en-US" dirty="0" smtClean="0"/>
              <a:t>a circuit of size &lt;&lt;</a:t>
            </a:r>
            <a:r>
              <a:rPr lang="en-US" b="1" dirty="0" smtClean="0"/>
              <a:t> </a:t>
            </a:r>
            <a:r>
              <a:rPr lang="en-US" sz="2000" b="1" dirty="0" smtClean="0"/>
              <a:t>2</a:t>
            </a:r>
            <a:r>
              <a:rPr lang="en-US" sz="2000" b="1" baseline="30000" dirty="0" smtClean="0"/>
              <a:t>n</a:t>
            </a:r>
            <a:r>
              <a:rPr lang="en-US" b="1" baseline="30000" dirty="0" smtClean="0"/>
              <a:t> </a:t>
            </a:r>
            <a:r>
              <a:rPr lang="en-US" b="1" dirty="0" smtClean="0"/>
              <a:t>/n </a:t>
            </a:r>
            <a:r>
              <a:rPr lang="en-US" dirty="0" smtClean="0"/>
              <a:t>that 0.51-approximates</a:t>
            </a:r>
            <a:r>
              <a:rPr lang="en-US" b="1" dirty="0" smtClean="0"/>
              <a:t> f.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Proposition. </a:t>
            </a:r>
            <a:r>
              <a:rPr lang="en-US" dirty="0" smtClean="0"/>
              <a:t>If </a:t>
            </a:r>
            <a:r>
              <a:rPr lang="en-US" b="1" dirty="0" smtClean="0"/>
              <a:t>C</a:t>
            </a:r>
            <a:r>
              <a:rPr lang="en-US" dirty="0" smtClean="0"/>
              <a:t> admits efficient compression algorithms, then</a:t>
            </a:r>
            <a:r>
              <a:rPr lang="en-US" b="1" dirty="0" smtClean="0"/>
              <a:t> NEXP </a:t>
            </a:r>
            <a:r>
              <a:rPr lang="en-US" b="1" dirty="0" smtClean="0">
                <a:ea typeface="Arial Unicode MS"/>
                <a:cs typeface="Arial Unicode MS"/>
              </a:rPr>
              <a:t>⊈ C[poly].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052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Using the same argument, follows immediately from “Useful Properties”: </a:t>
            </a:r>
            <a:br>
              <a:rPr lang="en-US" sz="2000" b="1" dirty="0" smtClean="0">
                <a:solidFill>
                  <a:srgbClr val="002060"/>
                </a:solidFill>
              </a:rPr>
            </a:br>
            <a:r>
              <a:rPr lang="en-US" sz="2000" b="1" dirty="0" smtClean="0">
                <a:solidFill>
                  <a:srgbClr val="002060"/>
                </a:solidFill>
              </a:rPr>
              <a:t>random functions cannot be compressed (not even approximately).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5181600" y="4343400"/>
            <a:ext cx="3657600" cy="2290549"/>
          </a:xfrm>
          <a:prstGeom prst="cloudCallout">
            <a:avLst>
              <a:gd name="adj1" fmla="val -46999"/>
              <a:gd name="adj2" fmla="val -508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Using [O’13], compression of quasi-poly size circuits from C yields even stronger CLBs!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4343400"/>
            <a:ext cx="45720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This approach </a:t>
            </a:r>
          </a:p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is not always optimal!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Exact learning leads to stronger lower bounds: </a:t>
            </a:r>
            <a:br>
              <a:rPr lang="en-US" sz="2400" b="1" dirty="0" smtClean="0"/>
            </a:br>
            <a:r>
              <a:rPr lang="en-US" sz="2400" b="1" dirty="0" smtClean="0"/>
              <a:t>elementary proof in [KKO’13].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27432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C00000"/>
                </a:solidFill>
              </a:rPr>
              <a:t>CLBs from randomized algorithms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CLBs from randomized (learning) algorithms</a:t>
            </a:r>
            <a:endParaRPr lang="en-US" sz="3600" dirty="0"/>
          </a:p>
        </p:txBody>
      </p:sp>
      <p:sp>
        <p:nvSpPr>
          <p:cNvPr id="13" name="Rounded Rectangle 12"/>
          <p:cNvSpPr/>
          <p:nvPr/>
        </p:nvSpPr>
        <p:spPr>
          <a:xfrm>
            <a:off x="381000" y="1447800"/>
            <a:ext cx="8382000" cy="14478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Proposition [FK’06].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sz="2000" b="1" dirty="0" smtClean="0">
                <a:latin typeface="+mj-lt"/>
                <a:ea typeface="Arial Unicode MS"/>
                <a:cs typeface="Arial Unicode MS"/>
              </a:rPr>
              <a:t>⊆ P/poly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be any circuit class.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is PAC-learnable</a:t>
            </a:r>
            <a:r>
              <a:rPr lang="en-US" sz="2000" dirty="0" smtClean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with membership queries under the uniform distribution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in polynomial time, then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BPEXP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⊈ C[poly]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.</a:t>
            </a:r>
            <a:endParaRPr lang="en-US" sz="20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81000" y="3657600"/>
            <a:ext cx="8382000" cy="1828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Proposition [KKO’13].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is PAC learnable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with membership queries under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the uniform distribution in polynomial time, then either:</a:t>
            </a:r>
            <a:endParaRPr lang="en-US" sz="2000" b="1" dirty="0" smtClean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(1)   PSPACE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⊈ C[poly]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;  or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  <a:ea typeface="Arial Unicode MS"/>
                <a:cs typeface="Arial Unicode MS"/>
              </a:rPr>
              <a:t>(2)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   PSPACE ⊆ BPP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. </a:t>
            </a:r>
            <a:endParaRPr lang="en-US" sz="2000" dirty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Rounded Rectangular Callout 21"/>
          <p:cNvSpPr/>
          <p:nvPr/>
        </p:nvSpPr>
        <p:spPr>
          <a:xfrm>
            <a:off x="838200" y="5638800"/>
            <a:ext cx="3276600" cy="990600"/>
          </a:xfrm>
          <a:prstGeom prst="wedgeRoundRectCallout">
            <a:avLst>
              <a:gd name="adj1" fmla="val -20273"/>
              <a:gd name="adj2" fmla="val -78028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Removing </a:t>
            </a:r>
            <a:r>
              <a:rPr lang="en-US" b="1" dirty="0" smtClean="0">
                <a:solidFill>
                  <a:srgbClr val="FF0000"/>
                </a:solidFill>
              </a:rPr>
              <a:t>(2)</a:t>
            </a:r>
            <a:r>
              <a:rPr lang="en-US" b="1" dirty="0" smtClean="0"/>
              <a:t> from </a:t>
            </a:r>
            <a:br>
              <a:rPr lang="en-US" b="1" dirty="0" smtClean="0"/>
            </a:br>
            <a:r>
              <a:rPr lang="en-US" b="1" dirty="0" smtClean="0"/>
              <a:t>statement implies</a:t>
            </a:r>
            <a:br>
              <a:rPr lang="en-US" b="1" dirty="0" smtClean="0"/>
            </a:br>
            <a:r>
              <a:rPr lang="en-US" b="1" dirty="0" smtClean="0"/>
              <a:t>PSPACE ≠ BPP </a:t>
            </a:r>
            <a:r>
              <a:rPr lang="en-US" b="1" dirty="0" smtClean="0">
                <a:solidFill>
                  <a:schemeClr val="tx1"/>
                </a:solidFill>
              </a:rPr>
              <a:t>(unconditionally)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16200000">
            <a:off x="7239000" y="3048000"/>
            <a:ext cx="533400" cy="3810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Callout 8"/>
          <p:cNvSpPr/>
          <p:nvPr/>
        </p:nvSpPr>
        <p:spPr>
          <a:xfrm>
            <a:off x="4419600" y="4648200"/>
            <a:ext cx="4343400" cy="1600200"/>
          </a:xfrm>
          <a:prstGeom prst="cloudCallout">
            <a:avLst>
              <a:gd name="adj1" fmla="val -68219"/>
              <a:gd name="adj2" fmla="val -2965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Can be combined with [Santhanam’07]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to get lower bounds for </a:t>
            </a:r>
            <a:r>
              <a:rPr lang="en-US" sz="2000" b="1" dirty="0" smtClean="0">
                <a:solidFill>
                  <a:srgbClr val="C00000"/>
                </a:solidFill>
              </a:rPr>
              <a:t>BPP/1</a:t>
            </a:r>
            <a:r>
              <a:rPr lang="en-US" b="1" dirty="0" smtClean="0">
                <a:solidFill>
                  <a:schemeClr val="tx1"/>
                </a:solidFill>
              </a:rPr>
              <a:t>  [Volkovich’14]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2590800"/>
            <a:ext cx="845820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Assume: </a:t>
            </a:r>
            <a:r>
              <a:rPr lang="en-US" sz="2000" b="1" dirty="0" smtClean="0"/>
              <a:t>C is learnable</a:t>
            </a:r>
            <a:r>
              <a:rPr lang="en-US" sz="2000" dirty="0" smtClean="0"/>
              <a:t> + </a:t>
            </a:r>
            <a:r>
              <a:rPr lang="en-US" sz="2000" b="1" dirty="0" smtClean="0">
                <a:ea typeface="Arial Unicode MS" pitchFamily="34" charset="-128"/>
                <a:cs typeface="Arial Unicode MS" pitchFamily="34" charset="-128"/>
              </a:rPr>
              <a:t>PSPACE </a:t>
            </a:r>
            <a:r>
              <a:rPr lang="en-US" sz="2000" b="1" dirty="0" smtClean="0">
                <a:ea typeface="Arial Unicode MS"/>
                <a:cs typeface="Arial Unicode MS"/>
              </a:rPr>
              <a:t>⊆ C[poly]</a:t>
            </a:r>
            <a: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  <a:t>. </a:t>
            </a:r>
            <a:b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</a:br>
            <a: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  <a:t/>
            </a:r>
            <a:b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</a:br>
            <a:r>
              <a:rPr lang="en-US" sz="2000" dirty="0" smtClean="0"/>
              <a:t>Need to prove that </a:t>
            </a:r>
            <a:r>
              <a:rPr lang="en-US" sz="2000" b="1" dirty="0" smtClean="0"/>
              <a:t>PSPACE </a:t>
            </a:r>
            <a: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  <a:t>⊆</a:t>
            </a:r>
            <a:r>
              <a:rPr lang="en-US" sz="2000" b="1" dirty="0" smtClean="0"/>
              <a:t> BPP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dirty="0" smtClean="0">
                <a:solidFill>
                  <a:srgbClr val="C00000"/>
                </a:solidFill>
              </a:rPr>
              <a:t>Plan: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</a:p>
          <a:p>
            <a:endParaRPr lang="en-US" dirty="0" smtClean="0"/>
          </a:p>
          <a:p>
            <a:r>
              <a:rPr lang="en-US" sz="2400" dirty="0" smtClean="0"/>
              <a:t>Let </a:t>
            </a:r>
            <a:r>
              <a:rPr lang="en-US" sz="2400" b="1" dirty="0" smtClean="0"/>
              <a:t>f</a:t>
            </a:r>
            <a:r>
              <a:rPr lang="en-US" sz="2400" dirty="0" smtClean="0"/>
              <a:t> be a</a:t>
            </a:r>
            <a:r>
              <a:rPr lang="en-US" sz="2400" b="1" dirty="0" smtClean="0"/>
              <a:t> PSPACE-complete</a:t>
            </a:r>
            <a:r>
              <a:rPr lang="en-US" sz="2400" dirty="0" smtClean="0"/>
              <a:t> function in </a:t>
            </a:r>
            <a:r>
              <a:rPr lang="en-US" sz="2400" b="1" dirty="0" smtClean="0">
                <a:ea typeface="Arial Unicode MS"/>
                <a:cs typeface="Arial Unicode MS"/>
              </a:rPr>
              <a:t>C[poly].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300" dirty="0" smtClean="0"/>
              <a:t>“Use efficient (randomized) learning algorithm to compute f in BPP”.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304800" y="381000"/>
            <a:ext cx="8382000" cy="1828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Proposition [KKO’13].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is PAC learnable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with membership queries under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the uniform distribution in polynomial time, then either:</a:t>
            </a:r>
            <a:endParaRPr lang="en-US" sz="2000" b="1" dirty="0" smtClean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 marL="457200" lvl="0" indent="-457200">
              <a:spcBef>
                <a:spcPct val="20000"/>
              </a:spcBef>
              <a:buFont typeface="Arial" pitchFamily="34" charset="0"/>
              <a:buAutoNum type="arabicParenBoth"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PSPACE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⊈ C[poly]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;  or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AutoNum type="arabicParenBoth"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PSPACE ⊆ BPP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. </a:t>
            </a:r>
            <a:endParaRPr lang="en-US" sz="2000" dirty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3810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Problem 1: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(PAC)</a:t>
            </a:r>
            <a:r>
              <a:rPr lang="en-US" sz="2000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Learner provides hypothesis that is correct on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99%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of the inputs. </a:t>
            </a:r>
            <a:b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</a:b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BPP Algorithm: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must be correct on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every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input (with high probability).</a:t>
            </a:r>
            <a:endParaRPr lang="en-US" sz="2000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3528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905000"/>
            <a:ext cx="8305800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Idea:</a:t>
            </a:r>
            <a:r>
              <a:rPr lang="en-US" sz="2000" dirty="0" smtClean="0">
                <a:solidFill>
                  <a:srgbClr val="0066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There is a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PSPACE-complete problem f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that is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self-correctible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[BF’90]</a:t>
            </a:r>
            <a:r>
              <a:rPr lang="en-US" sz="2000" dirty="0" smtClean="0">
                <a:solidFill>
                  <a:srgbClr val="7030A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if hypothesis for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f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is correct on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most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inputs, then can compute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f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correctly on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every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input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x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with high probability.</a:t>
            </a:r>
            <a:endParaRPr lang="en-US" sz="2000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200400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Problem 2:</a:t>
            </a:r>
            <a:r>
              <a:rPr lang="en-US" sz="2000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Learning algorithm asks MQs: given </a:t>
            </a:r>
            <a:r>
              <a:rPr lang="en-US" sz="2000" b="1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, what is </a:t>
            </a:r>
            <a:r>
              <a:rPr lang="en-US" sz="2000" b="1" dirty="0" smtClean="0">
                <a:ea typeface="Arial Unicode MS" pitchFamily="34" charset="-128"/>
                <a:cs typeface="Arial Unicode MS" pitchFamily="34" charset="-128"/>
              </a:rPr>
              <a:t>f(x)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?</a:t>
            </a:r>
            <a:br>
              <a:rPr lang="en-US" sz="2000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Exactly what we are trying to compute!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4038600"/>
            <a:ext cx="85344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Idea: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There is a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PSPACE-complete problem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g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that is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downward self-reducible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: Can compute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g(x)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 polynomial-time if can compute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g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on smaller instances. </a:t>
            </a:r>
            <a:endParaRPr lang="en-US" sz="2000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5867400" y="381000"/>
            <a:ext cx="3124200" cy="1143000"/>
          </a:xfrm>
          <a:prstGeom prst="cloudCallout">
            <a:avLst>
              <a:gd name="adj1" fmla="val -26949"/>
              <a:gd name="adj2" fmla="val 88768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Can correct hypothesis from learner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13" name="Cloud Callout 12"/>
          <p:cNvSpPr/>
          <p:nvPr/>
        </p:nvSpPr>
        <p:spPr>
          <a:xfrm>
            <a:off x="6019800" y="5257800"/>
            <a:ext cx="3124200" cy="1143000"/>
          </a:xfrm>
          <a:prstGeom prst="cloudCallout">
            <a:avLst>
              <a:gd name="adj1" fmla="val -35685"/>
              <a:gd name="adj2" fmla="val -7242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Can answer MQs if can compute g on smaller instances!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7162800" y="3352800"/>
            <a:ext cx="1447800" cy="457200"/>
          </a:xfrm>
          <a:prstGeom prst="wedgeRectCallout">
            <a:avLst>
              <a:gd name="adj1" fmla="val -57597"/>
              <a:gd name="adj2" fmla="val 113246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 = TQBF!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5334000"/>
            <a:ext cx="54864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Theorem [TV’07].  </a:t>
            </a:r>
            <a:r>
              <a:rPr lang="en-US" dirty="0" smtClean="0"/>
              <a:t>There exists a language </a:t>
            </a:r>
            <a:r>
              <a:rPr lang="en-US" b="1" dirty="0" smtClean="0"/>
              <a:t>L*</a:t>
            </a:r>
            <a:r>
              <a:rPr lang="en-US" dirty="0" smtClean="0"/>
              <a:t> such that:</a:t>
            </a:r>
          </a:p>
          <a:p>
            <a:pPr marL="342900" indent="-342900">
              <a:buAutoNum type="arabicParenR"/>
            </a:pPr>
            <a:r>
              <a:rPr lang="en-US" dirty="0" smtClean="0"/>
              <a:t>L* is </a:t>
            </a:r>
            <a:r>
              <a:rPr lang="en-US" b="1" dirty="0" smtClean="0"/>
              <a:t>PSPACE-complete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smtClean="0"/>
              <a:t>L* is </a:t>
            </a:r>
            <a:r>
              <a:rPr lang="en-US" b="1" dirty="0" smtClean="0"/>
              <a:t>self-correctible</a:t>
            </a:r>
            <a:r>
              <a:rPr lang="en-US" dirty="0" smtClean="0"/>
              <a:t>.</a:t>
            </a:r>
          </a:p>
          <a:p>
            <a:pPr marL="342900" indent="-342900">
              <a:buAutoNum type="arabicParenR"/>
            </a:pPr>
            <a:r>
              <a:rPr lang="en-US" dirty="0" smtClean="0"/>
              <a:t>L* is </a:t>
            </a:r>
            <a:r>
              <a:rPr lang="en-US" b="1" dirty="0" smtClean="0"/>
              <a:t>downward self-reducible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8458200" y="6477000"/>
            <a:ext cx="228600" cy="228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  <p:bldP spid="7" grpId="0" animBg="1"/>
      <p:bldP spid="12" grpId="0" animBg="1"/>
      <p:bldP spid="13" grpId="0" animBg="1"/>
      <p:bldP spid="14" grpId="0" animBg="1"/>
      <p:bldP spid="17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Limitations of these approaches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0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Which algorithms can lead to </a:t>
            </a:r>
            <a:r>
              <a:rPr lang="en-US" b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CLBs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59080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Learning.  </a:t>
            </a:r>
            <a:r>
              <a:rPr lang="en-US" sz="2000" dirty="0" smtClean="0"/>
              <a:t>black-box. No PRFs in circuit class C.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Derandomization</a:t>
            </a:r>
            <a:r>
              <a:rPr lang="en-US" sz="2000" b="1" dirty="0" smtClean="0"/>
              <a:t> of PIT. </a:t>
            </a:r>
            <a:r>
              <a:rPr lang="en-US" sz="2000" dirty="0" smtClean="0"/>
              <a:t>Extensions.</a:t>
            </a:r>
            <a:r>
              <a:rPr lang="en-US" sz="2000" b="1" dirty="0" smtClean="0"/>
              <a:t> </a:t>
            </a:r>
            <a:r>
              <a:rPr lang="en-US" sz="2000" dirty="0" smtClean="0"/>
              <a:t>Strong algorithmic assumption?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200400"/>
            <a:ext cx="601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Compression.</a:t>
            </a:r>
            <a:r>
              <a:rPr lang="en-US" sz="2000" dirty="0" smtClean="0"/>
              <a:t>   Natural proofs barrier as well...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4196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Satisfiability</a:t>
            </a:r>
            <a:r>
              <a:rPr lang="en-US" sz="2000" b="1" dirty="0" smtClean="0"/>
              <a:t>. </a:t>
            </a:r>
            <a:r>
              <a:rPr lang="en-US" sz="2000" dirty="0" smtClean="0"/>
              <a:t> Non black-box. Weak assumption. Partial progress on TC0.  </a:t>
            </a:r>
          </a:p>
          <a:p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105400"/>
            <a:ext cx="8382000" cy="1077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What about NC1? P/poly? Stronger CLBs?</a:t>
            </a:r>
            <a:br>
              <a:rPr lang="en-US" sz="3200" b="1" dirty="0" smtClean="0">
                <a:solidFill>
                  <a:srgbClr val="FFFF00"/>
                </a:solidFill>
              </a:rPr>
            </a:br>
            <a:r>
              <a:rPr lang="en-US" sz="3200" b="1" dirty="0" smtClean="0">
                <a:solidFill>
                  <a:srgbClr val="FFFF00"/>
                </a:solidFill>
              </a:rPr>
              <a:t>	         		       Hard to design algorithms…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6019800" y="1981200"/>
            <a:ext cx="2971800" cy="1905000"/>
          </a:xfrm>
          <a:prstGeom prst="cloudCallout">
            <a:avLst>
              <a:gd name="adj1" fmla="val -60787"/>
              <a:gd name="adj2" fmla="val 3169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Narrow view…</a:t>
            </a:r>
            <a:br>
              <a:rPr lang="en-US" sz="2000" b="1" dirty="0" smtClean="0">
                <a:solidFill>
                  <a:srgbClr val="C00000"/>
                </a:solidFill>
              </a:rPr>
            </a:br>
            <a:r>
              <a:rPr lang="en-US" sz="2000" b="1" dirty="0" smtClean="0"/>
              <a:t>combine different techniques!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48768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Designing nontrivial </a:t>
            </a:r>
            <a:br>
              <a:rPr lang="en-US" sz="3600" dirty="0" smtClean="0"/>
            </a:br>
            <a:r>
              <a:rPr lang="en-US" sz="3600" dirty="0" smtClean="0"/>
              <a:t>algorithms in the </a:t>
            </a:r>
            <a:br>
              <a:rPr lang="en-US" sz="3600" dirty="0" smtClean="0"/>
            </a:br>
            <a:r>
              <a:rPr lang="en-US" sz="3600" dirty="0" smtClean="0"/>
              <a:t>“CLB World”?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4191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 very simple example from learning theory.</a:t>
            </a:r>
            <a:endParaRPr lang="en-US" b="1" dirty="0">
              <a:solidFill>
                <a:srgbClr val="C000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371600" y="1828800"/>
            <a:ext cx="6172200" cy="1752600"/>
            <a:chOff x="381000" y="914400"/>
            <a:chExt cx="6172200" cy="1752600"/>
          </a:xfrm>
        </p:grpSpPr>
        <p:grpSp>
          <p:nvGrpSpPr>
            <p:cNvPr id="16" name="Group 15"/>
            <p:cNvGrpSpPr/>
            <p:nvPr/>
          </p:nvGrpSpPr>
          <p:grpSpPr>
            <a:xfrm>
              <a:off x="381000" y="1600200"/>
              <a:ext cx="2895600" cy="1066800"/>
              <a:chOff x="4495800" y="3581400"/>
              <a:chExt cx="2895600" cy="10668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495800" y="3581400"/>
                <a:ext cx="1981200" cy="10668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 rot="5400000">
                <a:off x="6400800" y="3657600"/>
                <a:ext cx="1066800" cy="9144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 rot="10800000">
              <a:off x="3657600" y="1600200"/>
              <a:ext cx="2895600" cy="1066800"/>
              <a:chOff x="4495800" y="3581400"/>
              <a:chExt cx="2895600" cy="10668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4495800" y="3581400"/>
                <a:ext cx="1981200" cy="10668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 rot="5400000">
                <a:off x="6400800" y="3657600"/>
                <a:ext cx="1066800" cy="914400"/>
              </a:xfrm>
              <a:prstGeom prst="triangl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09600" y="1600200"/>
              <a:ext cx="1447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Complexity Theory</a:t>
              </a:r>
              <a:br>
                <a:rPr lang="en-US" sz="2000" b="1" dirty="0" smtClean="0">
                  <a:solidFill>
                    <a:schemeClr val="bg1"/>
                  </a:solidFill>
                </a:rPr>
              </a:br>
              <a:r>
                <a:rPr lang="en-US" sz="2000" b="1" dirty="0" smtClean="0">
                  <a:solidFill>
                    <a:schemeClr val="bg1"/>
                  </a:solidFill>
                </a:rPr>
                <a:t>Framework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048000" y="2133600"/>
              <a:ext cx="990600" cy="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876800" y="1752600"/>
              <a:ext cx="1295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</a:rPr>
                <a:t>Design of Algorithm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Up Arrow 24"/>
            <p:cNvSpPr/>
            <p:nvPr/>
          </p:nvSpPr>
          <p:spPr>
            <a:xfrm rot="10800000">
              <a:off x="3200400" y="1371600"/>
              <a:ext cx="533400" cy="609600"/>
            </a:xfrm>
            <a:prstGeom prst="upArrow">
              <a:avLst>
                <a:gd name="adj1" fmla="val 50000"/>
                <a:gd name="adj2" fmla="val 50000"/>
              </a:avLst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67000" y="914400"/>
              <a:ext cx="2438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CLB connection</a:t>
              </a:r>
              <a:endParaRPr lang="en-US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28600" y="4648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Membership Queries versus Random Examples.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33400" y="5181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DNFs learnable in poly time under the uniform distribution with MQs [Jackson’94].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3400" y="6019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Can we learn DNFs efficiently using random examples? Open.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4800600" y="152400"/>
            <a:ext cx="4343400" cy="1600200"/>
          </a:xfrm>
          <a:prstGeom prst="cloudCallout">
            <a:avLst>
              <a:gd name="adj1" fmla="val -24932"/>
              <a:gd name="adj2" fmla="val 6821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Algorithms used in previous CLB proofs can be implemented!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9" grpId="0"/>
      <p:bldP spid="30" grpId="0"/>
      <p:bldP spid="32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971800" y="2209800"/>
            <a:ext cx="28956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Non-uniform</a:t>
            </a:r>
          </a:p>
          <a:p>
            <a:pPr algn="ctr"/>
            <a:r>
              <a:rPr lang="en-US" sz="2400" dirty="0" smtClean="0"/>
              <a:t>Circuit Lower Bounds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06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Learning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781800" y="1219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Satisfiability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0" y="4343400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Nontrivial proofs for tautologies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48768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Derandomization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56388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Useful Properties</a:t>
            </a:r>
            <a:br>
              <a:rPr lang="en-US" sz="2400" dirty="0" smtClean="0"/>
            </a:br>
            <a:r>
              <a:rPr lang="en-US" sz="2400" dirty="0" smtClean="0"/>
              <a:t>(CLBs around NEXP)</a:t>
            </a:r>
            <a:endParaRPr lang="en-US" sz="2400" dirty="0"/>
          </a:p>
        </p:txBody>
      </p:sp>
      <p:sp>
        <p:nvSpPr>
          <p:cNvPr id="17" name="Left-Right Arrow 16"/>
          <p:cNvSpPr/>
          <p:nvPr/>
        </p:nvSpPr>
        <p:spPr>
          <a:xfrm rot="5400000">
            <a:off x="4000500" y="4838700"/>
            <a:ext cx="914400" cy="381000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2416977">
            <a:off x="1886080" y="1884302"/>
            <a:ext cx="990600" cy="3048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8219284">
            <a:off x="5838229" y="1973306"/>
            <a:ext cx="990600" cy="3048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3418677">
            <a:off x="5835700" y="4262129"/>
            <a:ext cx="990600" cy="3048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19157529">
            <a:off x="1960756" y="4248562"/>
            <a:ext cx="990600" cy="3048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5400000">
            <a:off x="3924300" y="1181100"/>
            <a:ext cx="990600" cy="3048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05200" y="1524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Compression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5105400" y="2819400"/>
            <a:ext cx="3810000" cy="3733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Discuss techniques  for </a:t>
            </a:r>
            <a:r>
              <a:rPr lang="en-US" sz="3200" b="1" dirty="0" smtClean="0">
                <a:solidFill>
                  <a:srgbClr val="C00000"/>
                </a:solidFill>
              </a:rPr>
              <a:t>deterministic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chemeClr val="tx1"/>
                </a:solidFill>
              </a:rPr>
              <a:t>nondeterministic</a:t>
            </a:r>
            <a:r>
              <a:rPr lang="en-US" sz="3200" dirty="0" smtClean="0"/>
              <a:t>, </a:t>
            </a:r>
            <a:r>
              <a:rPr lang="en-US" sz="3200" b="1" dirty="0" smtClean="0">
                <a:solidFill>
                  <a:schemeClr val="tx2"/>
                </a:solidFill>
              </a:rPr>
              <a:t>randomized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algorithms.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5486400" y="152400"/>
            <a:ext cx="3429000" cy="13849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Important: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No assumptions on algorithm.</a:t>
            </a:r>
            <a:endParaRPr lang="en-US" sz="2800" dirty="0"/>
          </a:p>
        </p:txBody>
      </p:sp>
      <p:sp>
        <p:nvSpPr>
          <p:cNvPr id="26" name="Rectangle 25"/>
          <p:cNvSpPr/>
          <p:nvPr/>
        </p:nvSpPr>
        <p:spPr>
          <a:xfrm>
            <a:off x="304800" y="3581400"/>
            <a:ext cx="3581400" cy="2971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Why should you care?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only known approach to some CLBs.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0"/>
            <a:ext cx="17526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This talk: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4" grpId="0" animBg="1"/>
      <p:bldP spid="2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Designing nontrivial algorithms </a:t>
            </a:r>
            <a:br>
              <a:rPr lang="en-US" sz="3600" dirty="0" smtClean="0"/>
            </a:br>
            <a:r>
              <a:rPr lang="en-US" sz="3600" dirty="0" smtClean="0"/>
              <a:t>in the CLB World?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828800"/>
            <a:ext cx="8458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In a circuit lower bound proof</a:t>
            </a:r>
            <a:r>
              <a:rPr lang="en-US" sz="2400" dirty="0" smtClean="0"/>
              <a:t>, everything that can be learned with MQs in poly time can be learned with random examples only.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895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sketch.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3528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CLB proof against C</a:t>
            </a:r>
            <a:r>
              <a:rPr lang="en-US" sz="2000" dirty="0" smtClean="0"/>
              <a:t>:  can assume from the very beginning that  </a:t>
            </a:r>
            <a:r>
              <a:rPr lang="en-US" sz="2000" b="1" dirty="0" smtClean="0"/>
              <a:t>PSPACE </a:t>
            </a:r>
            <a:r>
              <a:rPr lang="en-US" sz="2000" b="1" dirty="0" smtClean="0">
                <a:ea typeface="Arial Unicode MS"/>
                <a:cs typeface="Arial Unicode MS"/>
              </a:rPr>
              <a:t>⊆ C</a:t>
            </a:r>
            <a: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  <a:t>.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381000" y="3886200"/>
            <a:ext cx="8305800" cy="1143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[KKO’13]   C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PAC-learnable with 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MQs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 in poly time then either:</a:t>
            </a:r>
            <a:endParaRPr lang="en-US" sz="2000" b="1" dirty="0" smtClean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PSPACE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⊈ C[poly]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   or  </a:t>
            </a:r>
            <a:r>
              <a:rPr lang="en-US" sz="2000" b="1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PSPACE ⊆ BPP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ea typeface="Arial Unicode MS"/>
                <a:cs typeface="Arial Unicode MS"/>
              </a:rPr>
              <a:t>. </a:t>
            </a:r>
            <a:endParaRPr lang="en-US" sz="2000" dirty="0">
              <a:solidFill>
                <a:schemeClr val="tx1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5181600"/>
            <a:ext cx="830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Therefore learning </a:t>
            </a:r>
            <a:r>
              <a:rPr lang="en-US" sz="2000" b="1" dirty="0" smtClean="0"/>
              <a:t>C</a:t>
            </a:r>
            <a:r>
              <a:rPr lang="en-US" sz="2000" dirty="0" smtClean="0"/>
              <a:t> with </a:t>
            </a:r>
            <a:r>
              <a:rPr lang="en-US" sz="2000" b="1" dirty="0" smtClean="0"/>
              <a:t>MQs</a:t>
            </a:r>
            <a:r>
              <a:rPr lang="en-US" sz="2000" dirty="0" smtClean="0"/>
              <a:t> implies </a:t>
            </a:r>
            <a:r>
              <a:rPr lang="en-US" sz="2000" b="1" dirty="0" smtClean="0"/>
              <a:t>PSPACE </a:t>
            </a:r>
            <a:r>
              <a:rPr lang="en-US" sz="2000" b="1" dirty="0" smtClean="0">
                <a:ea typeface="Arial Unicode MS"/>
                <a:cs typeface="Arial Unicode MS"/>
              </a:rPr>
              <a:t>⊆ BPP</a:t>
            </a:r>
            <a:r>
              <a:rPr lang="en-US" sz="2000" b="1" dirty="0" smtClean="0">
                <a:solidFill>
                  <a:schemeClr val="tx2"/>
                </a:solidFill>
                <a:ea typeface="Arial Unicode MS"/>
                <a:cs typeface="Arial Unicode MS"/>
              </a:rPr>
              <a:t>.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57150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But then </a:t>
            </a:r>
            <a:r>
              <a:rPr lang="en-US" sz="2000" b="1" dirty="0" smtClean="0"/>
              <a:t>C</a:t>
            </a:r>
            <a:r>
              <a:rPr lang="en-US" sz="2000" dirty="0" smtClean="0"/>
              <a:t> can be learned with </a:t>
            </a:r>
            <a:r>
              <a:rPr lang="en-US" sz="2000" b="1" dirty="0" smtClean="0">
                <a:solidFill>
                  <a:srgbClr val="C00000"/>
                </a:solidFill>
              </a:rPr>
              <a:t>random examples only</a:t>
            </a:r>
            <a:r>
              <a:rPr lang="en-US" sz="2000" dirty="0" smtClean="0"/>
              <a:t> by finding a consistent hypothesis </a:t>
            </a:r>
            <a:r>
              <a:rPr lang="en-US" sz="2000" b="1" dirty="0" smtClean="0"/>
              <a:t>(“Occam’s Razor”</a:t>
            </a:r>
            <a:r>
              <a:rPr lang="en-US" sz="2000" dirty="0" smtClean="0"/>
              <a:t>). 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8382000" y="6248400"/>
            <a:ext cx="228600" cy="228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 Final Remarks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029199"/>
          </a:xfrm>
        </p:spPr>
        <p:txBody>
          <a:bodyPr>
            <a:normAutofit fontScale="85000" lnSpcReduction="10000"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Use assumption?</a:t>
            </a:r>
            <a:r>
              <a:rPr lang="en-US" sz="2800" dirty="0" smtClean="0"/>
              <a:t> Can we design nontrivial algorithms using the extra power provided by our assumption (“no CLB”)?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>
                <a:solidFill>
                  <a:srgbClr val="C00000"/>
                </a:solidFill>
              </a:rPr>
              <a:t>Help from proof complexity?</a:t>
            </a:r>
            <a:r>
              <a:rPr lang="en-US" sz="2800" dirty="0" smtClean="0"/>
              <a:t> Easier than obtaining  deterministic  SAT algorithms?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>
                <a:solidFill>
                  <a:srgbClr val="C00000"/>
                </a:solidFill>
              </a:rPr>
              <a:t>Partial converse to Williams’ program? </a:t>
            </a:r>
            <a:r>
              <a:rPr lang="en-US" sz="2800" dirty="0" smtClean="0"/>
              <a:t>Is the existence of nontrivial proofs *necessary* for CLBs against  C?</a:t>
            </a:r>
          </a:p>
          <a:p>
            <a:pPr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Suppose </a:t>
            </a:r>
            <a:r>
              <a:rPr lang="en-US" sz="2800" b="1" dirty="0" smtClean="0"/>
              <a:t>NP </a:t>
            </a:r>
            <a:r>
              <a:rPr lang="en-US" sz="2800" b="1" dirty="0" smtClean="0">
                <a:ea typeface="Arial Unicode MS"/>
                <a:cs typeface="Arial Unicode MS"/>
              </a:rPr>
              <a:t>⊈ </a:t>
            </a:r>
            <a:r>
              <a:rPr lang="en-US" sz="2800" b="1" dirty="0" smtClean="0"/>
              <a:t>C</a:t>
            </a:r>
            <a:r>
              <a:rPr lang="en-US" sz="2800" dirty="0" smtClean="0"/>
              <a:t>, and that this proof can be formalized in some bounded arithmetic theory.  </a:t>
            </a:r>
            <a:br>
              <a:rPr lang="en-US" sz="2800" dirty="0" smtClean="0"/>
            </a:b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Q. </a:t>
            </a:r>
            <a:r>
              <a:rPr lang="en-US" sz="2800" dirty="0" smtClean="0"/>
              <a:t>Is it the case that every C-tautology admits a nontrivial proof?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0" y="2895600"/>
            <a:ext cx="3738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  <a:latin typeface="Jokerman" pitchFamily="82" charset="0"/>
                <a:cs typeface="Times New Roman" pitchFamily="18" charset="0"/>
              </a:rPr>
              <a:t>Thank  you!</a:t>
            </a:r>
            <a:endParaRPr lang="en-US" sz="4800" b="1" dirty="0">
              <a:solidFill>
                <a:schemeClr val="tx2"/>
              </a:solidFill>
              <a:latin typeface="Jokerman" pitchFamily="82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Recall that: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8194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AC0 </a:t>
            </a:r>
            <a:r>
              <a:rPr lang="en-US" sz="28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800" b="1" dirty="0" smtClean="0">
                <a:solidFill>
                  <a:srgbClr val="C00000"/>
                </a:solidFill>
              </a:rPr>
              <a:t> ACC </a:t>
            </a:r>
            <a:r>
              <a:rPr lang="en-US" sz="28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800" b="1" dirty="0" smtClean="0">
                <a:solidFill>
                  <a:srgbClr val="C00000"/>
                </a:solidFill>
              </a:rPr>
              <a:t> TC0 </a:t>
            </a:r>
            <a:r>
              <a:rPr lang="en-US" sz="28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800" b="1" dirty="0" smtClean="0">
                <a:solidFill>
                  <a:srgbClr val="C00000"/>
                </a:solidFill>
              </a:rPr>
              <a:t> NC1 </a:t>
            </a:r>
            <a:r>
              <a:rPr lang="en-US" sz="28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800" b="1" dirty="0" smtClean="0">
                <a:solidFill>
                  <a:srgbClr val="C00000"/>
                </a:solidFill>
              </a:rPr>
              <a:t> AC1 </a:t>
            </a:r>
            <a:r>
              <a:rPr lang="en-US" sz="28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800" b="1" dirty="0" smtClean="0">
                <a:solidFill>
                  <a:srgbClr val="C00000"/>
                </a:solidFill>
              </a:rPr>
              <a:t> NC2  …  </a:t>
            </a:r>
            <a:r>
              <a:rPr lang="en-US" sz="2800" b="1" dirty="0" smtClean="0">
                <a:solidFill>
                  <a:srgbClr val="C00000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800" b="1" dirty="0" smtClean="0">
                <a:solidFill>
                  <a:srgbClr val="C00000"/>
                </a:solidFill>
              </a:rPr>
              <a:t> P/poly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2578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P  </a:t>
            </a:r>
            <a:r>
              <a:rPr lang="en-US" sz="2400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⊆  </a:t>
            </a:r>
            <a:r>
              <a:rPr lang="en-US" sz="2400" b="1" dirty="0" smtClean="0">
                <a:solidFill>
                  <a:schemeClr val="tx2"/>
                </a:solidFill>
              </a:rPr>
              <a:t>NP  </a:t>
            </a:r>
            <a:r>
              <a:rPr lang="en-US" sz="2400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⊆</a:t>
            </a:r>
            <a:r>
              <a:rPr lang="en-US" sz="2400" b="1" dirty="0" smtClean="0">
                <a:solidFill>
                  <a:schemeClr val="tx2"/>
                </a:solidFill>
              </a:rPr>
              <a:t>  PH  </a:t>
            </a:r>
            <a:r>
              <a:rPr lang="en-US" sz="2400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⊆  </a:t>
            </a:r>
            <a:r>
              <a:rPr lang="en-US" sz="2400" b="1" dirty="0" smtClean="0">
                <a:solidFill>
                  <a:schemeClr val="tx2"/>
                </a:solidFill>
              </a:rPr>
              <a:t>PSPACE  </a:t>
            </a:r>
            <a:r>
              <a:rPr lang="en-US" sz="2400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⊆  </a:t>
            </a:r>
            <a:r>
              <a:rPr lang="en-US" sz="2400" b="1" dirty="0" smtClean="0">
                <a:solidFill>
                  <a:schemeClr val="tx2"/>
                </a:solidFill>
              </a:rPr>
              <a:t>EXP  </a:t>
            </a:r>
            <a:r>
              <a:rPr lang="en-US" sz="2400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⊆  </a:t>
            </a:r>
            <a:r>
              <a:rPr lang="en-US" sz="2400" b="1" dirty="0" smtClean="0">
                <a:solidFill>
                  <a:schemeClr val="tx2"/>
                </a:solidFill>
              </a:rPr>
              <a:t>NEXP, BPEXP  </a:t>
            </a:r>
            <a:r>
              <a:rPr lang="en-US" sz="2400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⊆  </a:t>
            </a:r>
            <a:r>
              <a:rPr lang="en-US" sz="2400" b="1" dirty="0" smtClean="0">
                <a:solidFill>
                  <a:schemeClr val="tx2"/>
                </a:solidFill>
              </a:rPr>
              <a:t>MAEXP</a:t>
            </a:r>
            <a:endParaRPr lang="en-US" sz="2400" b="1" dirty="0">
              <a:solidFill>
                <a:schemeClr val="tx2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09600" y="1295400"/>
            <a:ext cx="9296400" cy="3874532"/>
            <a:chOff x="609600" y="1295400"/>
            <a:chExt cx="9296400" cy="3874532"/>
          </a:xfrm>
        </p:grpSpPr>
        <p:grpSp>
          <p:nvGrpSpPr>
            <p:cNvPr id="22" name="Group 21"/>
            <p:cNvGrpSpPr/>
            <p:nvPr/>
          </p:nvGrpSpPr>
          <p:grpSpPr>
            <a:xfrm>
              <a:off x="609600" y="1295400"/>
              <a:ext cx="9296400" cy="3874532"/>
              <a:chOff x="609600" y="1295400"/>
              <a:chExt cx="9296400" cy="3874532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1905000" y="4800600"/>
                <a:ext cx="3657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SAT algorithm [Williams’11]</a:t>
                </a:r>
              </a:p>
            </p:txBody>
          </p:sp>
          <p:sp>
            <p:nvSpPr>
              <p:cNvPr id="8" name="Up Arrow 7"/>
              <p:cNvSpPr/>
              <p:nvPr/>
            </p:nvSpPr>
            <p:spPr>
              <a:xfrm>
                <a:off x="1524000" y="3352800"/>
                <a:ext cx="152400" cy="5334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Up Arrow 8"/>
              <p:cNvSpPr/>
              <p:nvPr/>
            </p:nvSpPr>
            <p:spPr>
              <a:xfrm>
                <a:off x="2590800" y="3352800"/>
                <a:ext cx="152400" cy="14478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09600" y="3962400"/>
                <a:ext cx="228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Learning algorithm</a:t>
                </a:r>
                <a:br>
                  <a:rPr lang="en-US" dirty="0" smtClean="0"/>
                </a:br>
                <a:r>
                  <a:rPr lang="en-US" dirty="0" smtClean="0"/>
                  <a:t>[LMN’89]</a:t>
                </a:r>
              </a:p>
            </p:txBody>
          </p:sp>
          <p:sp>
            <p:nvSpPr>
              <p:cNvPr id="11" name="Down Arrow 10"/>
              <p:cNvSpPr/>
              <p:nvPr/>
            </p:nvSpPr>
            <p:spPr>
              <a:xfrm>
                <a:off x="2590800" y="2286000"/>
                <a:ext cx="152400" cy="5334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057400" y="1600200"/>
                <a:ext cx="1752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</a:rPr>
                  <a:t>NEXP</a:t>
                </a:r>
                <a:r>
                  <a:rPr lang="en-US" dirty="0" smtClean="0"/>
                  <a:t> not here! [Williams’11]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029200" y="22098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Contains </a:t>
                </a:r>
                <a:r>
                  <a:rPr lang="en-US" b="1" dirty="0" smtClean="0">
                    <a:solidFill>
                      <a:schemeClr val="tx2"/>
                    </a:solidFill>
                  </a:rPr>
                  <a:t>NEXP</a:t>
                </a:r>
                <a:r>
                  <a:rPr lang="en-US" dirty="0" smtClean="0"/>
                  <a:t>?</a:t>
                </a:r>
                <a:endParaRPr lang="en-US" dirty="0"/>
              </a:p>
            </p:txBody>
          </p:sp>
          <p:sp>
            <p:nvSpPr>
              <p:cNvPr id="14" name="Right Brace 13"/>
              <p:cNvSpPr/>
              <p:nvPr/>
            </p:nvSpPr>
            <p:spPr>
              <a:xfrm rot="16200000">
                <a:off x="5791200" y="152400"/>
                <a:ext cx="304800" cy="5181600"/>
              </a:xfrm>
              <a:prstGeom prst="rightBrace">
                <a:avLst/>
              </a:prstGeom>
              <a:noFill/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010400" y="1295400"/>
                <a:ext cx="2895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</a:rPr>
                  <a:t>MAEXP</a:t>
                </a:r>
                <a:r>
                  <a:rPr lang="en-US" dirty="0" smtClean="0"/>
                  <a:t> not here!</a:t>
                </a:r>
                <a:br>
                  <a:rPr lang="en-US" dirty="0" smtClean="0"/>
                </a:br>
                <a:r>
                  <a:rPr lang="en-US" dirty="0" smtClean="0"/>
                  <a:t>[BFT’98]</a:t>
                </a:r>
                <a:endParaRPr lang="en-US" dirty="0"/>
              </a:p>
            </p:txBody>
          </p:sp>
          <p:sp>
            <p:nvSpPr>
              <p:cNvPr id="18" name="Up Arrow 17"/>
              <p:cNvSpPr/>
              <p:nvPr/>
            </p:nvSpPr>
            <p:spPr>
              <a:xfrm>
                <a:off x="3505200" y="3352800"/>
                <a:ext cx="152400" cy="381000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819400" y="3733800"/>
                <a:ext cx="2743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a few nontrivial (restricted) </a:t>
                </a:r>
                <a:br>
                  <a:rPr lang="en-US" dirty="0" smtClean="0"/>
                </a:br>
                <a:r>
                  <a:rPr lang="en-US" dirty="0" smtClean="0"/>
                  <a:t>SAT algorithms</a:t>
                </a:r>
                <a:br>
                  <a:rPr lang="en-US" dirty="0" smtClean="0"/>
                </a:br>
                <a:r>
                  <a:rPr lang="en-US" dirty="0" smtClean="0"/>
                  <a:t>[IPS13], [Williams’14], …</a:t>
                </a:r>
              </a:p>
            </p:txBody>
          </p:sp>
        </p:grpSp>
        <p:sp>
          <p:nvSpPr>
            <p:cNvPr id="20" name="Down Arrow 19"/>
            <p:cNvSpPr/>
            <p:nvPr/>
          </p:nvSpPr>
          <p:spPr>
            <a:xfrm flipH="1">
              <a:off x="8000999" y="1981200"/>
              <a:ext cx="152400" cy="914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57200" y="5943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Open. 		NEXP, BPEXP </a:t>
            </a:r>
            <a:r>
              <a:rPr lang="en-US" sz="2400" b="1" dirty="0" smtClean="0">
                <a:latin typeface="Arial Unicode MS"/>
                <a:ea typeface="Arial Unicode MS"/>
                <a:cs typeface="Arial Unicode MS"/>
              </a:rPr>
              <a:t>⊆ TC0 (depth two)?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819400"/>
            <a:ext cx="55191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A warm-up example</a:t>
            </a:r>
            <a:endParaRPr lang="en-US" sz="48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80’s: </a:t>
            </a:r>
            <a:r>
              <a:rPr lang="en-US" sz="4000" b="1" dirty="0" smtClean="0"/>
              <a:t>super fast SAT implies strong CLBs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8194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sketch.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562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Strong lower bound from a very strong assumption.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600200"/>
            <a:ext cx="8229600" cy="990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[Karp-Lipton-Meyer’80] + </a:t>
            </a:r>
            <a:r>
              <a:rPr lang="en-US" sz="2800" dirty="0" smtClean="0"/>
              <a:t>[</a:t>
            </a:r>
            <a:r>
              <a:rPr lang="en-US" sz="2800" b="1" dirty="0" smtClean="0"/>
              <a:t>Kannan’82</a:t>
            </a:r>
            <a:r>
              <a:rPr lang="en-US" sz="2800" dirty="0" smtClean="0"/>
              <a:t>]</a:t>
            </a:r>
            <a:endParaRPr lang="en-US" sz="2800" b="1" dirty="0" smtClean="0"/>
          </a:p>
          <a:p>
            <a:r>
              <a:rPr lang="en-US" sz="2800" dirty="0" smtClean="0"/>
              <a:t>If P = NP then EXP requires circuits of exponential size.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3429000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1)  </a:t>
            </a:r>
            <a:r>
              <a:rPr lang="en-US" sz="2000" b="1" dirty="0" smtClean="0"/>
              <a:t>P = NP</a:t>
            </a:r>
            <a:r>
              <a:rPr lang="en-US" sz="2000" dirty="0" smtClean="0"/>
              <a:t>  implies  </a:t>
            </a:r>
            <a:r>
              <a:rPr lang="en-US" sz="2000" b="1" dirty="0" smtClean="0"/>
              <a:t>P = PH</a:t>
            </a:r>
            <a:r>
              <a:rPr lang="en-US" sz="2000" dirty="0" smtClean="0"/>
              <a:t> (easy).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40386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2)  </a:t>
            </a:r>
            <a:r>
              <a:rPr lang="en-US" sz="2000" b="1" dirty="0" smtClean="0"/>
              <a:t>P = PH </a:t>
            </a:r>
            <a:r>
              <a:rPr lang="en-US" sz="2000" dirty="0" smtClean="0"/>
              <a:t> implies  </a:t>
            </a:r>
            <a:r>
              <a:rPr lang="en-US" sz="2000" b="1" dirty="0" smtClean="0"/>
              <a:t>EXP = EXPH</a:t>
            </a:r>
            <a:r>
              <a:rPr lang="en-US" sz="2000" dirty="0" smtClean="0"/>
              <a:t> (padding).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5720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3)  </a:t>
            </a:r>
            <a:r>
              <a:rPr lang="en-US" sz="2000" b="1" dirty="0" smtClean="0"/>
              <a:t>EXPH</a:t>
            </a:r>
            <a:r>
              <a:rPr lang="en-US" sz="2000" dirty="0" smtClean="0"/>
              <a:t> contains problems of exponential circuit complexity [Kannan’82].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2895600"/>
            <a:ext cx="56387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Three decades later…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>Nontrivial proofs for C-tautologies implies CLBs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1676400"/>
            <a:ext cx="28194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BFNW’93, NW’94, IW’97, …</a:t>
            </a:r>
          </a:p>
          <a:p>
            <a:pPr algn="ctr"/>
            <a:r>
              <a:rPr lang="en-US" dirty="0" smtClean="0"/>
              <a:t>Hardness vs. </a:t>
            </a:r>
          </a:p>
          <a:p>
            <a:pPr algn="ctr"/>
            <a:r>
              <a:rPr lang="en-US" dirty="0" smtClean="0"/>
              <a:t>Randomness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0" y="3276600"/>
            <a:ext cx="22098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Kabanets’01:</a:t>
            </a:r>
          </a:p>
          <a:p>
            <a:r>
              <a:rPr lang="en-US" dirty="0" smtClean="0"/>
              <a:t>Easy witness method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4572000"/>
            <a:ext cx="17526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IKW’02: </a:t>
            </a:r>
          </a:p>
          <a:p>
            <a:r>
              <a:rPr lang="en-US" dirty="0" smtClean="0"/>
              <a:t>NEXP vs. P/poly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0" y="4800600"/>
            <a:ext cx="22098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Williams’10: </a:t>
            </a:r>
            <a:endParaRPr lang="en-US" dirty="0" smtClean="0"/>
          </a:p>
          <a:p>
            <a:r>
              <a:rPr lang="en-US" dirty="0" smtClean="0"/>
              <a:t>“nontrivial” P/poly-SAT algorithms and lower bounds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010400" y="4191000"/>
            <a:ext cx="19812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Williams’11:</a:t>
            </a:r>
          </a:p>
          <a:p>
            <a:r>
              <a:rPr lang="en-US" dirty="0" smtClean="0"/>
              <a:t>C-SAT Algorithms,</a:t>
            </a:r>
          </a:p>
          <a:p>
            <a:r>
              <a:rPr lang="en-US" b="1" dirty="0" smtClean="0"/>
              <a:t>NEXP  </a:t>
            </a:r>
            <a:r>
              <a:rPr lang="en-US" b="1" dirty="0" smtClean="0">
                <a:latin typeface="Arial Unicode MS"/>
                <a:ea typeface="Arial Unicode MS"/>
                <a:cs typeface="Arial Unicode MS"/>
              </a:rPr>
              <a:t>⊈</a:t>
            </a:r>
            <a:r>
              <a:rPr lang="en-US" b="1" dirty="0" smtClean="0"/>
              <a:t>  ACC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895600" y="15240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Roadmap </a:t>
            </a:r>
          </a:p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(*approximate*)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5400000">
            <a:off x="1638300" y="27813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5400000">
            <a:off x="1638300" y="40767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rot="21107543">
            <a:off x="3143615" y="5365075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914400" y="5410200"/>
            <a:ext cx="1752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Tourlakis’01, FLvMV’05: </a:t>
            </a:r>
          </a:p>
          <a:p>
            <a:r>
              <a:rPr lang="en-US" dirty="0" smtClean="0"/>
              <a:t>Tight Cook-Levin reduction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486400" y="1524000"/>
            <a:ext cx="33528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Circuit lower bound obtained from new algorithm.</a:t>
            </a:r>
            <a:endParaRPr lang="en-US" sz="2800" b="1" dirty="0"/>
          </a:p>
        </p:txBody>
      </p:sp>
      <p:sp>
        <p:nvSpPr>
          <p:cNvPr id="35" name="Right Brace 34"/>
          <p:cNvSpPr/>
          <p:nvPr/>
        </p:nvSpPr>
        <p:spPr>
          <a:xfrm>
            <a:off x="2743200" y="4495800"/>
            <a:ext cx="304800" cy="2133600"/>
          </a:xfrm>
          <a:prstGeom prst="rightBrace">
            <a:avLst>
              <a:gd name="adj1" fmla="val 55348"/>
              <a:gd name="adj2" fmla="val 50000"/>
            </a:avLst>
          </a:prstGeom>
          <a:noFill/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733800" y="3352800"/>
            <a:ext cx="4724400" cy="6771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Know even more about ACC!</a:t>
            </a:r>
          </a:p>
          <a:p>
            <a:r>
              <a:rPr lang="en-US" sz="2000" b="1" dirty="0" smtClean="0"/>
              <a:t>EXP </a:t>
            </a:r>
            <a:r>
              <a:rPr lang="en-US" sz="2000" b="1" dirty="0" smtClean="0">
                <a:latin typeface="Arial Unicode MS"/>
                <a:ea typeface="Arial Unicode MS"/>
                <a:cs typeface="Arial Unicode MS"/>
              </a:rPr>
              <a:t>⊈ </a:t>
            </a:r>
            <a:r>
              <a:rPr lang="en-US" sz="2000" b="1" dirty="0" smtClean="0"/>
              <a:t>ACC</a:t>
            </a:r>
            <a:r>
              <a:rPr lang="en-US" sz="2000" dirty="0" smtClean="0"/>
              <a:t> or </a:t>
            </a:r>
            <a:r>
              <a:rPr lang="en-US" sz="2000" b="1" dirty="0" smtClean="0"/>
              <a:t>NTIME[</a:t>
            </a:r>
            <a:r>
              <a:rPr lang="en-US" sz="2000" b="1" dirty="0" err="1" smtClean="0"/>
              <a:t>n</a:t>
            </a:r>
            <a:r>
              <a:rPr lang="en-US" sz="2000" b="1" baseline="30000" dirty="0" err="1" smtClean="0"/>
              <a:t>l</a:t>
            </a:r>
            <a:r>
              <a:rPr lang="en-US" sz="2400" b="1" baseline="30000" dirty="0" err="1" smtClean="0"/>
              <a:t>og</a:t>
            </a:r>
            <a:r>
              <a:rPr lang="en-US" sz="2400" b="1" baseline="60000" dirty="0" err="1" smtClean="0"/>
              <a:t>c</a:t>
            </a:r>
            <a:r>
              <a:rPr lang="en-US" sz="2400" b="1" baseline="30000" dirty="0" smtClean="0"/>
              <a:t> n</a:t>
            </a:r>
            <a:r>
              <a:rPr lang="en-US" sz="2000" b="1" dirty="0" smtClean="0"/>
              <a:t>] </a:t>
            </a:r>
            <a:r>
              <a:rPr lang="en-US" sz="2000" b="1" dirty="0" smtClean="0">
                <a:latin typeface="Arial Unicode MS"/>
                <a:ea typeface="Arial Unicode MS"/>
                <a:cs typeface="Arial Unicode MS"/>
              </a:rPr>
              <a:t>⊈ </a:t>
            </a:r>
            <a:r>
              <a:rPr lang="en-US" sz="2000" b="1" dirty="0" smtClean="0"/>
              <a:t>ACC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6553200" y="5791200"/>
            <a:ext cx="24384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Yao’90, BT’94, AG’94: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Structural results for ACC.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 rot="21107543">
            <a:off x="6267815" y="4831675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6200000">
            <a:off x="7886700" y="52959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1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A closer look: Nontrivial proofs imply CLBs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00200"/>
            <a:ext cx="876300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</a:rPr>
              <a:t>Proposition ([Williams’11], Informal).</a:t>
            </a:r>
            <a:r>
              <a:rPr lang="en-US" sz="2400" b="1" dirty="0" smtClean="0"/>
              <a:t> </a:t>
            </a:r>
            <a:r>
              <a:rPr lang="en-US" sz="2400" dirty="0" smtClean="0"/>
              <a:t>Let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 be a circuit class. If there exists a proof system </a:t>
            </a:r>
            <a:r>
              <a:rPr lang="en-US" sz="2400" b="1" dirty="0" smtClean="0"/>
              <a:t>P</a:t>
            </a:r>
            <a:r>
              <a:rPr lang="en-US" sz="2400" dirty="0" smtClean="0"/>
              <a:t> such that every polynomial size tautology over n variables from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/>
              <a:t> admits a proof that can be checked in time 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/s(n)</a:t>
            </a:r>
            <a:r>
              <a:rPr lang="en-US" sz="2400" i="1" dirty="0" smtClean="0">
                <a:solidFill>
                  <a:schemeClr val="tx1"/>
                </a:solidFill>
              </a:rPr>
              <a:t>, </a:t>
            </a:r>
            <a:r>
              <a:rPr lang="en-US" sz="2400" dirty="0" smtClean="0"/>
              <a:t>then </a:t>
            </a:r>
            <a:r>
              <a:rPr lang="en-US" sz="2400" b="1" dirty="0" smtClean="0"/>
              <a:t>NEXP </a:t>
            </a:r>
            <a:r>
              <a:rPr lang="en-US" sz="2400" b="1" dirty="0" smtClean="0">
                <a:ea typeface="Arial Unicode MS"/>
                <a:cs typeface="Arial Unicode MS"/>
              </a:rPr>
              <a:t>⊈ </a:t>
            </a:r>
            <a:r>
              <a:rPr lang="en-US" sz="2800" b="1" dirty="0" smtClean="0">
                <a:solidFill>
                  <a:schemeClr val="tx2"/>
                </a:solidFill>
                <a:ea typeface="Arial Unicode MS"/>
                <a:cs typeface="Arial Unicode MS"/>
              </a:rPr>
              <a:t>C</a:t>
            </a:r>
            <a:r>
              <a:rPr lang="en-US" sz="2400" dirty="0" smtClean="0">
                <a:solidFill>
                  <a:schemeClr val="tx1"/>
                </a:solidFill>
                <a:ea typeface="Arial Unicode MS"/>
                <a:cs typeface="Arial Unicode MS"/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581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Deterministic SAT algorithms:  </a:t>
            </a:r>
            <a:r>
              <a:rPr lang="en-US" sz="2000" b="1" dirty="0" smtClean="0"/>
              <a:t>particular case. </a:t>
            </a:r>
            <a:br>
              <a:rPr lang="en-US" sz="2000" b="1" dirty="0" smtClean="0"/>
            </a:br>
            <a:r>
              <a:rPr lang="en-US" sz="2000" b="1" dirty="0" smtClean="0"/>
              <a:t>*Find* proofs in time 2</a:t>
            </a:r>
            <a:r>
              <a:rPr lang="en-US" sz="2000" b="1" baseline="30000" dirty="0" smtClean="0"/>
              <a:t>n</a:t>
            </a:r>
            <a:r>
              <a:rPr lang="en-US" sz="2000" b="1" dirty="0" smtClean="0"/>
              <a:t>/s(n)</a:t>
            </a:r>
            <a:r>
              <a:rPr lang="en-US" sz="2000" dirty="0" smtClean="0"/>
              <a:t>.</a:t>
            </a:r>
            <a:r>
              <a:rPr lang="en-US" sz="2000" b="1" dirty="0" smtClean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4800600"/>
            <a:ext cx="6934200" cy="15081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Formally: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What is a circuit class?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 = TC0 depth two?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 ≠ </a:t>
            </a:r>
            <a:r>
              <a:rPr lang="en-US" sz="2800" b="1" dirty="0" smtClean="0">
                <a:solidFill>
                  <a:schemeClr val="tx2"/>
                </a:solidFill>
              </a:rPr>
              <a:t>C</a:t>
            </a:r>
            <a:r>
              <a:rPr lang="en-US" b="1" dirty="0" smtClean="0"/>
              <a:t>   (loss in the reduction).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2644</TotalTime>
  <Words>2015</Words>
  <Application>Microsoft Office PowerPoint</Application>
  <PresentationFormat>On-screen Show (4:3)</PresentationFormat>
  <Paragraphs>305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 Unicode MS</vt:lpstr>
      <vt:lpstr>Arial</vt:lpstr>
      <vt:lpstr>Calibri</vt:lpstr>
      <vt:lpstr>Jokerman</vt:lpstr>
      <vt:lpstr>Symbol</vt:lpstr>
      <vt:lpstr>Times New Roman</vt:lpstr>
      <vt:lpstr>Office Theme</vt:lpstr>
      <vt:lpstr>PowerPoint Presentation</vt:lpstr>
      <vt:lpstr>What this talk is about</vt:lpstr>
      <vt:lpstr>PowerPoint Presentation</vt:lpstr>
      <vt:lpstr>Recall that:</vt:lpstr>
      <vt:lpstr>PowerPoint Presentation</vt:lpstr>
      <vt:lpstr>80’s: super fast SAT implies strong CLBs</vt:lpstr>
      <vt:lpstr>PowerPoint Presentation</vt:lpstr>
      <vt:lpstr>Nontrivial proofs for C-tautologies implies CLBs</vt:lpstr>
      <vt:lpstr>A closer look: Nontrivial proofs imply CLBs</vt:lpstr>
      <vt:lpstr>Nontrivial proofs imply CLBs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Derandomization implies CLBs</vt:lpstr>
      <vt:lpstr>PowerPoint Presentation</vt:lpstr>
      <vt:lpstr>PowerPoint Presentation</vt:lpstr>
      <vt:lpstr>PowerPoint Presentation</vt:lpstr>
      <vt:lpstr>Some direct consequences (I)</vt:lpstr>
      <vt:lpstr>PowerPoint Presentation</vt:lpstr>
      <vt:lpstr>PowerPoint Presentation</vt:lpstr>
      <vt:lpstr>CLBs from randomized (learning) algorithms</vt:lpstr>
      <vt:lpstr>PowerPoint Presentation</vt:lpstr>
      <vt:lpstr>PowerPoint Presentation</vt:lpstr>
      <vt:lpstr>Limitations of these approaches</vt:lpstr>
      <vt:lpstr>Designing nontrivial  algorithms in the  “CLB World”?</vt:lpstr>
      <vt:lpstr>Designing nontrivial algorithms  in the CLB World?</vt:lpstr>
      <vt:lpstr> Final Remarks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nnbn</dc:title>
  <dc:creator>igorcarb</dc:creator>
  <cp:lastModifiedBy>igorcarb</cp:lastModifiedBy>
  <cp:revision>693</cp:revision>
  <dcterms:created xsi:type="dcterms:W3CDTF">2014-01-30T19:44:09Z</dcterms:created>
  <dcterms:modified xsi:type="dcterms:W3CDTF">2017-06-29T20:05:05Z</dcterms:modified>
</cp:coreProperties>
</file>