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AC1C40-4F90-4ED2-80F1-A0FDB8C300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CEC7CF6-DA7F-42B8-85E0-E4E58555667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3D998A-9995-4C4D-B762-0B7208D8B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F6094-0CDF-42C1-BD98-C66833F9B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CA04E4-E665-45C3-BE1F-8D62F7D24E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91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1837F-4ADC-4DD7-A58C-34F5F349AC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803D75-6376-48C8-9D7D-E2D133DAA4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D30CC-B46F-452B-B525-FED1D6E465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2249E6-3F1D-469B-96CC-5143267F9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886B7-11AC-40A9-8AD7-803E4B415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3385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4C880F-D657-4483-8E5F-77E9EB67355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56F097-D3BE-4E61-B881-8D273AB582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0AD9EF-3F0E-44BD-B44F-E2340E42C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6798DC-104D-4464-B414-E5B842D0B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74F650-5582-420C-B7BD-CCB4474A7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54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6E7B2-0104-48A2-96A5-4229590FB9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7B44C7-202A-4800-8B77-26DF7D6FD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43CC89-B00F-49D2-B21F-B38190D1B3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A3EA0F-69D2-4099-BFF9-FC64B415E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06DF37-760E-492F-AD4E-87C022D61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827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FF2CD2-9705-4202-AAD7-73B7973E67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9493A7-CA1A-477C-8C82-D6989C7A06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F1564D-A7D3-4AB2-870C-673A4A85EF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B194D6-F95A-4E10-BE8F-8B1117DA6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7AEDF-FAE7-4DDB-9A9D-CE0575695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3091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48CDD-7219-4236-B5D2-FB5D00A49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20F0A1-CFC8-437D-983F-DCDF04DA0A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0300317-AB95-405E-BC42-54B9E8167C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3EE047F-D652-4073-945B-104AA76F37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5E14B5-693C-46D9-8CAC-9EDD99D3DB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0E65DC-E172-4AA8-B314-0FBFDA107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0842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9ADD03-5CE7-45E7-8EC9-7A3A26BD3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C7E02A-B328-46F3-AAE3-16DDF3C43F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68B534-C442-4D0C-B810-D5A32BA332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41ACB0E-CA2F-4E0E-AAD7-8DB16CDF2D4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97CA681-93B0-4E59-881F-69AC414DD2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E79C2B6-F615-4369-856C-30DBE17A0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C51D4C9-36FB-4F3A-98BC-21E8224E3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9F4D5-0F86-46DD-8613-73E9AF3EB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731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D6EDC1-9C9F-4666-B4F5-E8929E7E7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4EDC1C-94CE-4F6F-9350-FE70A62BF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0B0B5BA-DC6E-4BA3-BE8C-39F96E9D6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D869D95-BE23-444D-8918-B6D2FE4106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40108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2872119-C869-4942-8573-30FD6BA56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C70075-C2C6-4212-B1D9-173702903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779D01-2D55-464F-8590-5C44DE345B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999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1A0A7-619A-41EC-B999-D020E582D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C62D0-D8C0-4BAE-9B16-24A507EAFB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DD693A3-0EFB-483D-AC02-6E0824667B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D759C0-B32F-4589-876D-239C97383A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B962FE-FFBA-4AD0-A33F-7C889F8C4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F6849E-4A80-42F2-B9EF-F911DA4C8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6404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C1398-5507-4B0E-A354-648ABB412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1FCE2A-66B4-42B1-8BCC-3812054251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110F1-21B1-438D-8E88-74240D20DB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202E10-0446-40EB-9443-82FF0626C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646ECD8-8E60-47A3-8C39-604BDAC8F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731E14-673B-4DF4-B788-EE02540AE6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9557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ABDE80D-646A-44CD-A84D-8D80C04E4A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76BE3-82F9-45FF-86AB-ECF2C85B4E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D7A906-43D7-498F-9021-3A23F10ECD4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FF4A26-2F47-4A16-BEA2-1A45DD145001}" type="datetimeFigureOut">
              <a:rPr lang="en-GB" smtClean="0"/>
              <a:t>13/07/2021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D71D3F-2850-4E16-B7E6-CE90E5C751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1047E0-66CB-4A61-B26E-D6E8373276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1D6D6E-4CB4-42DC-9AC7-75F876AE06B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59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tags" Target="../tags/tag3.xml"/><Relationship Id="rId7" Type="http://schemas.openxmlformats.org/officeDocument/2006/relationships/image" Target="../media/image15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14.svg"/><Relationship Id="rId11" Type="http://schemas.openxmlformats.org/officeDocument/2006/relationships/image" Target="../media/image19.png"/><Relationship Id="rId5" Type="http://schemas.openxmlformats.org/officeDocument/2006/relationships/image" Target="../media/image13.png"/><Relationship Id="rId10" Type="http://schemas.openxmlformats.org/officeDocument/2006/relationships/image" Target="../media/image18.png"/><Relationship Id="rId4" Type="http://schemas.openxmlformats.org/officeDocument/2006/relationships/slideLayout" Target="../slideLayouts/slideLayout2.xml"/><Relationship Id="rId9" Type="http://schemas.openxmlformats.org/officeDocument/2006/relationships/image" Target="../media/image1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0.png"/><Relationship Id="rId3" Type="http://schemas.openxmlformats.org/officeDocument/2006/relationships/image" Target="../media/image21.png"/><Relationship Id="rId7" Type="http://schemas.openxmlformats.org/officeDocument/2006/relationships/image" Target="../media/image25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Relationship Id="rId9" Type="http://schemas.openxmlformats.org/officeDocument/2006/relationships/image" Target="../media/image25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tags" Target="../tags/tag11.xml"/><Relationship Id="rId13" Type="http://schemas.openxmlformats.org/officeDocument/2006/relationships/slideLayout" Target="../slideLayouts/slideLayout2.xml"/><Relationship Id="rId18" Type="http://schemas.openxmlformats.org/officeDocument/2006/relationships/image" Target="../media/image30.png"/><Relationship Id="rId3" Type="http://schemas.openxmlformats.org/officeDocument/2006/relationships/tags" Target="../tags/tag6.xml"/><Relationship Id="rId21" Type="http://schemas.openxmlformats.org/officeDocument/2006/relationships/image" Target="../media/image33.png"/><Relationship Id="rId7" Type="http://schemas.openxmlformats.org/officeDocument/2006/relationships/tags" Target="../tags/tag10.xml"/><Relationship Id="rId12" Type="http://schemas.openxmlformats.org/officeDocument/2006/relationships/tags" Target="../tags/tag15.xml"/><Relationship Id="rId17" Type="http://schemas.openxmlformats.org/officeDocument/2006/relationships/image" Target="../media/image29.png"/><Relationship Id="rId25" Type="http://schemas.openxmlformats.org/officeDocument/2006/relationships/image" Target="../media/image37.png"/><Relationship Id="rId2" Type="http://schemas.openxmlformats.org/officeDocument/2006/relationships/tags" Target="../tags/tag5.xml"/><Relationship Id="rId16" Type="http://schemas.openxmlformats.org/officeDocument/2006/relationships/image" Target="../media/image28.png"/><Relationship Id="rId20" Type="http://schemas.openxmlformats.org/officeDocument/2006/relationships/image" Target="../media/image32.png"/><Relationship Id="rId1" Type="http://schemas.openxmlformats.org/officeDocument/2006/relationships/tags" Target="../tags/tag4.xml"/><Relationship Id="rId6" Type="http://schemas.openxmlformats.org/officeDocument/2006/relationships/tags" Target="../tags/tag9.xml"/><Relationship Id="rId11" Type="http://schemas.openxmlformats.org/officeDocument/2006/relationships/tags" Target="../tags/tag14.xml"/><Relationship Id="rId24" Type="http://schemas.openxmlformats.org/officeDocument/2006/relationships/image" Target="../media/image36.png"/><Relationship Id="rId5" Type="http://schemas.openxmlformats.org/officeDocument/2006/relationships/tags" Target="../tags/tag8.xml"/><Relationship Id="rId15" Type="http://schemas.openxmlformats.org/officeDocument/2006/relationships/image" Target="../media/image27.png"/><Relationship Id="rId23" Type="http://schemas.openxmlformats.org/officeDocument/2006/relationships/image" Target="../media/image35.png"/><Relationship Id="rId10" Type="http://schemas.openxmlformats.org/officeDocument/2006/relationships/tags" Target="../tags/tag13.xml"/><Relationship Id="rId19" Type="http://schemas.openxmlformats.org/officeDocument/2006/relationships/image" Target="../media/image31.png"/><Relationship Id="rId4" Type="http://schemas.openxmlformats.org/officeDocument/2006/relationships/tags" Target="../tags/tag7.xml"/><Relationship Id="rId9" Type="http://schemas.openxmlformats.org/officeDocument/2006/relationships/tags" Target="../tags/tag12.xml"/><Relationship Id="rId14" Type="http://schemas.openxmlformats.org/officeDocument/2006/relationships/image" Target="../media/image26.png"/><Relationship Id="rId22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1">
            <a:extLst>
              <a:ext uri="{FF2B5EF4-FFF2-40B4-BE49-F238E27FC236}">
                <a16:creationId xmlns:a16="http://schemas.microsoft.com/office/drawing/2014/main" id="{EBBAF878-5354-452E-AC8A-5CA8555CD0B8}"/>
              </a:ext>
            </a:extLst>
          </p:cNvPr>
          <p:cNvSpPr txBox="1"/>
          <p:nvPr/>
        </p:nvSpPr>
        <p:spPr>
          <a:xfrm>
            <a:off x="744139" y="933657"/>
            <a:ext cx="1070372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500" b="1" dirty="0">
                <a:solidFill>
                  <a:schemeClr val="accent5">
                    <a:lumMod val="50000"/>
                  </a:schemeClr>
                </a:solidFill>
                <a:latin typeface="Calisto MT" panose="02040603050505030304" pitchFamily="18" charset="0"/>
                <a:cs typeface="Aharoni" panose="020B0604020202020204" pitchFamily="2" charset="-79"/>
              </a:rPr>
              <a:t>An Efficient Coding Theorem via Probabilistic Representations and Its Applications</a:t>
            </a:r>
          </a:p>
        </p:txBody>
      </p:sp>
      <p:sp>
        <p:nvSpPr>
          <p:cNvPr id="6" name="TextBox 4">
            <a:extLst>
              <a:ext uri="{FF2B5EF4-FFF2-40B4-BE49-F238E27FC236}">
                <a16:creationId xmlns:a16="http://schemas.microsoft.com/office/drawing/2014/main" id="{D8495B51-5503-40C8-BF72-24BF91DCDE8D}"/>
              </a:ext>
            </a:extLst>
          </p:cNvPr>
          <p:cNvSpPr txBox="1"/>
          <p:nvPr/>
        </p:nvSpPr>
        <p:spPr>
          <a:xfrm>
            <a:off x="864471" y="4730343"/>
            <a:ext cx="1009899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dirty="0">
                <a:latin typeface="Calisto MT" panose="02040603050505030304" pitchFamily="18" charset="0"/>
              </a:rPr>
              <a:t>ICALP 2021</a:t>
            </a:r>
          </a:p>
          <a:p>
            <a:pPr algn="ctr"/>
            <a:endParaRPr lang="en-GB" dirty="0">
              <a:latin typeface="Calisto MT" panose="02040603050505030304" pitchFamily="18" charset="0"/>
            </a:endParaRPr>
          </a:p>
        </p:txBody>
      </p:sp>
      <p:sp>
        <p:nvSpPr>
          <p:cNvPr id="7" name="TextBox 7">
            <a:extLst>
              <a:ext uri="{FF2B5EF4-FFF2-40B4-BE49-F238E27FC236}">
                <a16:creationId xmlns:a16="http://schemas.microsoft.com/office/drawing/2014/main" id="{CEE68096-E054-440E-B183-378B7D962CF6}"/>
              </a:ext>
            </a:extLst>
          </p:cNvPr>
          <p:cNvSpPr txBox="1"/>
          <p:nvPr/>
        </p:nvSpPr>
        <p:spPr>
          <a:xfrm>
            <a:off x="4362299" y="5785121"/>
            <a:ext cx="531819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1000" i="1" dirty="0"/>
              <a:t>Supported by a Royal Society University Research Fellowship</a:t>
            </a:r>
          </a:p>
        </p:txBody>
      </p:sp>
      <p:sp>
        <p:nvSpPr>
          <p:cNvPr id="8" name="TextBox 8">
            <a:extLst>
              <a:ext uri="{FF2B5EF4-FFF2-40B4-BE49-F238E27FC236}">
                <a16:creationId xmlns:a16="http://schemas.microsoft.com/office/drawing/2014/main" id="{14C30C4A-5313-4F87-8E14-FF54ABE964F6}"/>
              </a:ext>
            </a:extLst>
          </p:cNvPr>
          <p:cNvSpPr txBox="1"/>
          <p:nvPr/>
        </p:nvSpPr>
        <p:spPr>
          <a:xfrm>
            <a:off x="6455471" y="2889966"/>
            <a:ext cx="23564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>
                <a:latin typeface="Calisto MT" panose="02040603050505030304" pitchFamily="18" charset="0"/>
              </a:rPr>
              <a:t>Igor Oliveira</a:t>
            </a:r>
          </a:p>
        </p:txBody>
      </p:sp>
      <p:sp>
        <p:nvSpPr>
          <p:cNvPr id="9" name="TextBox 9">
            <a:extLst>
              <a:ext uri="{FF2B5EF4-FFF2-40B4-BE49-F238E27FC236}">
                <a16:creationId xmlns:a16="http://schemas.microsoft.com/office/drawing/2014/main" id="{7572D365-D41F-479D-A2AB-6755F7C69B04}"/>
              </a:ext>
            </a:extLst>
          </p:cNvPr>
          <p:cNvSpPr txBox="1"/>
          <p:nvPr/>
        </p:nvSpPr>
        <p:spPr>
          <a:xfrm>
            <a:off x="3580778" y="2889966"/>
            <a:ext cx="193626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b="1" dirty="0" err="1">
                <a:latin typeface="Calisto MT" panose="02040603050505030304" pitchFamily="18" charset="0"/>
              </a:rPr>
              <a:t>Zhenjian</a:t>
            </a:r>
            <a:r>
              <a:rPr lang="en-GB" sz="2400" b="1" dirty="0">
                <a:latin typeface="Calisto MT" panose="02040603050505030304" pitchFamily="18" charset="0"/>
              </a:rPr>
              <a:t> Lu</a:t>
            </a:r>
          </a:p>
        </p:txBody>
      </p:sp>
      <p:sp>
        <p:nvSpPr>
          <p:cNvPr id="10" name="TextBox 11">
            <a:extLst>
              <a:ext uri="{FF2B5EF4-FFF2-40B4-BE49-F238E27FC236}">
                <a16:creationId xmlns:a16="http://schemas.microsoft.com/office/drawing/2014/main" id="{8FD254DC-5D57-4EF2-B8C6-6A22F54C1F05}"/>
              </a:ext>
            </a:extLst>
          </p:cNvPr>
          <p:cNvSpPr txBox="1"/>
          <p:nvPr/>
        </p:nvSpPr>
        <p:spPr>
          <a:xfrm>
            <a:off x="4700807" y="3755597"/>
            <a:ext cx="24171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Calisto MT" panose="02040603050505030304" pitchFamily="18" charset="0"/>
              </a:rPr>
              <a:t>University of Warwick</a:t>
            </a:r>
          </a:p>
        </p:txBody>
      </p:sp>
    </p:spTree>
    <p:extLst>
      <p:ext uri="{BB962C8B-B14F-4D97-AF65-F5344CB8AC3E}">
        <p14:creationId xmlns:p14="http://schemas.microsoft.com/office/powerpoint/2010/main" val="819812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4" descr="A sculpture of a person&#10;&#10;Description automatically generated">
            <a:extLst>
              <a:ext uri="{FF2B5EF4-FFF2-40B4-BE49-F238E27FC236}">
                <a16:creationId xmlns:a16="http://schemas.microsoft.com/office/drawing/2014/main" id="{D2737308-61E9-4C01-B0BA-7B9A0F08FEA0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76" y="1120226"/>
            <a:ext cx="2685781" cy="3230866"/>
          </a:xfrm>
          <a:prstGeom prst="rect">
            <a:avLst/>
          </a:prstGeom>
        </p:spPr>
      </p:pic>
      <p:sp>
        <p:nvSpPr>
          <p:cNvPr id="7" name="Rounded Rectangular Callout 34">
            <a:extLst>
              <a:ext uri="{FF2B5EF4-FFF2-40B4-BE49-F238E27FC236}">
                <a16:creationId xmlns:a16="http://schemas.microsoft.com/office/drawing/2014/main" id="{05B2EFCB-0303-4AAF-97C4-A347A9E29348}"/>
              </a:ext>
            </a:extLst>
          </p:cNvPr>
          <p:cNvSpPr/>
          <p:nvPr/>
        </p:nvSpPr>
        <p:spPr>
          <a:xfrm>
            <a:off x="2684721" y="335588"/>
            <a:ext cx="4071446" cy="1043334"/>
          </a:xfrm>
          <a:prstGeom prst="wedgeRoundRectCallout">
            <a:avLst>
              <a:gd name="adj1" fmla="val -47880"/>
              <a:gd name="adj2" fmla="val 85503"/>
              <a:gd name="adj3" fmla="val 16667"/>
            </a:avLst>
          </a:prstGeom>
          <a:solidFill>
            <a:schemeClr val="tx2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1200"/>
              </a:spcAft>
              <a:buClr>
                <a:srgbClr val="000090"/>
              </a:buClr>
            </a:pPr>
            <a:r>
              <a:rPr lang="en-US" sz="2000" b="1" dirty="0">
                <a:solidFill>
                  <a:srgbClr val="000000"/>
                </a:solidFill>
              </a:rPr>
              <a:t>Which objects can be compressed?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9">
                <a:extLst>
                  <a:ext uri="{FF2B5EF4-FFF2-40B4-BE49-F238E27FC236}">
                    <a16:creationId xmlns:a16="http://schemas.microsoft.com/office/drawing/2014/main" id="{CCEA34E3-DD53-4EE6-A9D8-7A45C2B44F0F}"/>
                  </a:ext>
                </a:extLst>
              </p:cNvPr>
              <p:cNvSpPr txBox="1"/>
              <p:nvPr/>
            </p:nvSpPr>
            <p:spPr>
              <a:xfrm>
                <a:off x="2684721" y="2826494"/>
                <a:ext cx="3090727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1001101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…0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11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1010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111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>
          <p:sp>
            <p:nvSpPr>
              <p:cNvPr id="8" name="TextBox 9">
                <a:extLst>
                  <a:ext uri="{FF2B5EF4-FFF2-40B4-BE49-F238E27FC236}">
                    <a16:creationId xmlns:a16="http://schemas.microsoft.com/office/drawing/2014/main" id="{CCEA34E3-DD53-4EE6-A9D8-7A45C2B44F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721" y="2826494"/>
                <a:ext cx="3090727" cy="4001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9" name="Picture 8" descr="A picture containing green&#10;&#10;Description automatically generated">
            <a:extLst>
              <a:ext uri="{FF2B5EF4-FFF2-40B4-BE49-F238E27FC236}">
                <a16:creationId xmlns:a16="http://schemas.microsoft.com/office/drawing/2014/main" id="{A9AF5622-327C-4999-81B1-115C03353E5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2447" y="1888990"/>
            <a:ext cx="2510830" cy="2275119"/>
          </a:xfrm>
          <a:prstGeom prst="rect">
            <a:avLst/>
          </a:prstGeom>
        </p:spPr>
      </p:pic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09AD2A79-CED0-4C3F-8D6E-B288C6EF9228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>
            <a:off x="5775448" y="3026549"/>
            <a:ext cx="48699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6">
                <a:extLst>
                  <a:ext uri="{FF2B5EF4-FFF2-40B4-BE49-F238E27FC236}">
                    <a16:creationId xmlns:a16="http://schemas.microsoft.com/office/drawing/2014/main" id="{0114A39E-17D6-4410-8E6E-109D938F1209}"/>
                  </a:ext>
                </a:extLst>
              </p:cNvPr>
              <p:cNvSpPr txBox="1"/>
              <p:nvPr/>
            </p:nvSpPr>
            <p:spPr>
              <a:xfrm>
                <a:off x="9301087" y="2826495"/>
                <a:ext cx="2076919" cy="40011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010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CA" sz="2000" b="0" i="1" smtClean="0">
                          <a:latin typeface="Cambria Math" panose="02040503050406030204" pitchFamily="18" charset="0"/>
                        </a:rPr>
                        <m:t>01110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>
          <p:sp>
            <p:nvSpPr>
              <p:cNvPr id="11" name="TextBox 16">
                <a:extLst>
                  <a:ext uri="{FF2B5EF4-FFF2-40B4-BE49-F238E27FC236}">
                    <a16:creationId xmlns:a16="http://schemas.microsoft.com/office/drawing/2014/main" id="{0114A39E-17D6-4410-8E6E-109D938F1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1087" y="2826495"/>
                <a:ext cx="2076919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A2531D55-0DE7-494A-B272-18CCC7D68657}"/>
              </a:ext>
            </a:extLst>
          </p:cNvPr>
          <p:cNvCxnSpPr>
            <a:cxnSpLocks/>
            <a:stCxn id="9" idx="3"/>
            <a:endCxn id="11" idx="1"/>
          </p:cNvCxnSpPr>
          <p:nvPr/>
        </p:nvCxnSpPr>
        <p:spPr>
          <a:xfrm>
            <a:off x="8773277" y="3026550"/>
            <a:ext cx="52781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17">
                <a:extLst>
                  <a:ext uri="{FF2B5EF4-FFF2-40B4-BE49-F238E27FC236}">
                    <a16:creationId xmlns:a16="http://schemas.microsoft.com/office/drawing/2014/main" id="{D2362B90-5552-4524-AF3F-6038B4FEA850}"/>
                  </a:ext>
                </a:extLst>
              </p:cNvPr>
              <p:cNvSpPr txBox="1"/>
              <p:nvPr/>
            </p:nvSpPr>
            <p:spPr>
              <a:xfrm>
                <a:off x="3211879" y="5544626"/>
                <a:ext cx="6101136" cy="430887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2200" i="0" dirty="0" smtClean="0">
                        <a:latin typeface="Cambria Math" panose="02040503050406030204" pitchFamily="18" charset="0"/>
                      </a:rPr>
                      <m:t>K</m:t>
                    </m:r>
                    <m:d>
                      <m:dPr>
                        <m:ctrlPr>
                          <a:rPr lang="en-US" sz="220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200" i="1" dirty="0" smtClean="0">
                            <a:solidFill>
                              <a:schemeClr val="accent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CA" sz="22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200" i="1" dirty="0"/>
                  <a:t> </a:t>
                </a:r>
                <a:r>
                  <a:rPr lang="en-GB" sz="2200" dirty="0"/>
                  <a:t>minimum </a:t>
                </a:r>
                <a:r>
                  <a:rPr lang="en-GB" sz="2200" b="1" dirty="0"/>
                  <a:t>length</a:t>
                </a:r>
                <a:r>
                  <a:rPr lang="en-GB" sz="2200" dirty="0"/>
                  <a:t> of a </a:t>
                </a:r>
                <a:r>
                  <a:rPr lang="en-GB" sz="2200" b="1" dirty="0">
                    <a:solidFill>
                      <a:srgbClr val="C00000"/>
                    </a:solidFill>
                  </a:rPr>
                  <a:t>program</a:t>
                </a:r>
                <a:r>
                  <a:rPr lang="en-GB" sz="2200" dirty="0">
                    <a:solidFill>
                      <a:srgbClr val="C00000"/>
                    </a:solidFill>
                  </a:rPr>
                  <a:t> that prints 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200" dirty="0"/>
              </a:p>
            </p:txBody>
          </p:sp>
        </mc:Choice>
        <mc:Fallback>
          <p:sp>
            <p:nvSpPr>
              <p:cNvPr id="36" name="TextBox 17">
                <a:extLst>
                  <a:ext uri="{FF2B5EF4-FFF2-40B4-BE49-F238E27FC236}">
                    <a16:creationId xmlns:a16="http://schemas.microsoft.com/office/drawing/2014/main" id="{D2362B90-5552-4524-AF3F-6038B4FEA8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11879" y="5544626"/>
                <a:ext cx="6101136" cy="430887"/>
              </a:xfrm>
              <a:prstGeom prst="rect">
                <a:avLst/>
              </a:prstGeom>
              <a:blipFill>
                <a:blip r:embed="rId6"/>
                <a:stretch>
                  <a:fillRect t="-8333" b="-2638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3548151-E9E7-46CC-9128-17F7E5F7EF03}"/>
                  </a:ext>
                </a:extLst>
              </p:cNvPr>
              <p:cNvSpPr txBox="1"/>
              <p:nvPr/>
            </p:nvSpPr>
            <p:spPr>
              <a:xfrm>
                <a:off x="3439678" y="2182708"/>
                <a:ext cx="1196876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2400" dirty="0"/>
                  <a:t>string </a:t>
                </a:r>
                <a14:m>
                  <m:oMath xmlns:m="http://schemas.openxmlformats.org/officeDocument/2006/math">
                    <m:r>
                      <a:rPr lang="en-CA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endParaRPr lang="en-GB" sz="2400" dirty="0"/>
              </a:p>
            </p:txBody>
          </p:sp>
        </mc:Choice>
        <mc:Fallback>
          <p:sp>
            <p:nvSpPr>
              <p:cNvPr id="39" name="TextBox 38">
                <a:extLst>
                  <a:ext uri="{FF2B5EF4-FFF2-40B4-BE49-F238E27FC236}">
                    <a16:creationId xmlns:a16="http://schemas.microsoft.com/office/drawing/2014/main" id="{03548151-E9E7-46CC-9128-17F7E5F7EF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9678" y="2182708"/>
                <a:ext cx="1196876" cy="461665"/>
              </a:xfrm>
              <a:prstGeom prst="rect">
                <a:avLst/>
              </a:prstGeom>
              <a:blipFill>
                <a:blip r:embed="rId7"/>
                <a:stretch>
                  <a:fillRect l="-7614" t="-10526" b="-289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>
            <a:extLst>
              <a:ext uri="{FF2B5EF4-FFF2-40B4-BE49-F238E27FC236}">
                <a16:creationId xmlns:a16="http://schemas.microsoft.com/office/drawing/2014/main" id="{692A0D85-A976-4902-94A9-FD6D43BD55F7}"/>
              </a:ext>
            </a:extLst>
          </p:cNvPr>
          <p:cNvSpPr txBox="1"/>
          <p:nvPr/>
        </p:nvSpPr>
        <p:spPr>
          <a:xfrm>
            <a:off x="1382788" y="4715334"/>
            <a:ext cx="4442859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000" dirty="0"/>
              <a:t>Kolmogorov Complexity:</a:t>
            </a:r>
            <a:endParaRPr lang="en-GB" sz="3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FA3FCA-842A-416E-A358-C7D03AF7F346}"/>
                  </a:ext>
                </a:extLst>
              </p:cNvPr>
              <p:cNvSpPr txBox="1"/>
              <p:nvPr/>
            </p:nvSpPr>
            <p:spPr>
              <a:xfrm>
                <a:off x="8934507" y="2204139"/>
                <a:ext cx="281008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b="0" i="0" dirty="0" smtClean="0"/>
                        <m:t>short</m:t>
                      </m:r>
                      <m:r>
                        <m:rPr>
                          <m:nor/>
                        </m:rPr>
                        <a:rPr lang="en-US" sz="2400" b="0" i="0" dirty="0" smtClean="0"/>
                        <m:t> </m:t>
                      </m:r>
                      <m:r>
                        <m:rPr>
                          <m:nor/>
                        </m:rPr>
                        <a:rPr lang="en-US" sz="2400" dirty="0" smtClean="0"/>
                        <m:t>encoding</m:t>
                      </m:r>
                      <m:r>
                        <m:rPr>
                          <m:nor/>
                        </m:rPr>
                        <a:rPr lang="en-US" sz="2400" dirty="0" smtClean="0"/>
                        <m:t> </m:t>
                      </m:r>
                      <m:r>
                        <m:rPr>
                          <m:nor/>
                        </m:rPr>
                        <a:rPr lang="en-US" sz="2400" dirty="0" smtClean="0"/>
                        <m:t>of</m:t>
                      </m:r>
                      <m:r>
                        <a:rPr lang="en-US" sz="2400" b="0" i="1" dirty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CA" sz="2400" b="0" i="1" smtClean="0">
                          <a:solidFill>
                            <a:schemeClr val="accent1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sz="2400" dirty="0"/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61FA3FCA-842A-416E-A358-C7D03AF7F3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4507" y="2204139"/>
                <a:ext cx="2810080" cy="461665"/>
              </a:xfrm>
              <a:prstGeom prst="rect">
                <a:avLst/>
              </a:prstGeom>
              <a:blipFill>
                <a:blip r:embed="rId8"/>
                <a:stretch>
                  <a:fillRect b="-13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09975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1" grpId="0" animBg="1"/>
      <p:bldP spid="36" grpId="0" animBg="1"/>
      <p:bldP spid="39" grpId="0"/>
      <p:bldP spid="40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 descr="A sculpture of a person&#10;&#10;Description automatically generated">
            <a:extLst>
              <a:ext uri="{FF2B5EF4-FFF2-40B4-BE49-F238E27FC236}">
                <a16:creationId xmlns:a16="http://schemas.microsoft.com/office/drawing/2014/main" id="{D2737308-61E9-4C01-B0BA-7B9A0F08FEA0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3690" y="3249629"/>
            <a:ext cx="2685781" cy="3230866"/>
          </a:xfrm>
          <a:prstGeom prst="rect">
            <a:avLst/>
          </a:prstGeom>
        </p:spPr>
      </p:pic>
      <p:sp>
        <p:nvSpPr>
          <p:cNvPr id="5" name="Rounded Rectangular Callout 34">
            <a:extLst>
              <a:ext uri="{FF2B5EF4-FFF2-40B4-BE49-F238E27FC236}">
                <a16:creationId xmlns:a16="http://schemas.microsoft.com/office/drawing/2014/main" id="{05B2EFCB-0303-4AAF-97C4-A347A9E29348}"/>
              </a:ext>
            </a:extLst>
          </p:cNvPr>
          <p:cNvSpPr/>
          <p:nvPr/>
        </p:nvSpPr>
        <p:spPr>
          <a:xfrm>
            <a:off x="5218874" y="1795239"/>
            <a:ext cx="4401073" cy="1555058"/>
          </a:xfrm>
          <a:prstGeom prst="wedgeRoundRectCallout">
            <a:avLst>
              <a:gd name="adj1" fmla="val -52006"/>
              <a:gd name="adj2" fmla="val 98917"/>
              <a:gd name="adj3" fmla="val 16667"/>
            </a:avLst>
          </a:prstGeom>
          <a:solidFill>
            <a:schemeClr val="accent4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1200"/>
              </a:spcAft>
              <a:buClr>
                <a:srgbClr val="000090"/>
              </a:buClr>
            </a:pPr>
            <a:r>
              <a:rPr lang="en-US" sz="2400" dirty="0">
                <a:solidFill>
                  <a:srgbClr val="000000"/>
                </a:solidFill>
              </a:rPr>
              <a:t>Which objects admit </a:t>
            </a:r>
            <a:r>
              <a:rPr lang="en-US" sz="2400" b="1" u="sng" dirty="0">
                <a:solidFill>
                  <a:srgbClr val="0070C0"/>
                </a:solidFill>
              </a:rPr>
              <a:t>short</a:t>
            </a:r>
            <a:r>
              <a:rPr lang="en-US" sz="2400" dirty="0">
                <a:solidFill>
                  <a:srgbClr val="000000"/>
                </a:solidFill>
              </a:rPr>
              <a:t> and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effective</a:t>
            </a:r>
            <a:r>
              <a:rPr lang="en-US" sz="2400" dirty="0">
                <a:solidFill>
                  <a:srgbClr val="000000"/>
                </a:solidFill>
              </a:rPr>
              <a:t> representations?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0B7C1AE-CF03-48DC-82E5-A641C7F1E303}"/>
              </a:ext>
            </a:extLst>
          </p:cNvPr>
          <p:cNvSpPr txBox="1"/>
          <p:nvPr/>
        </p:nvSpPr>
        <p:spPr>
          <a:xfrm>
            <a:off x="772813" y="593111"/>
            <a:ext cx="103476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/>
              <a:t>In </a:t>
            </a:r>
            <a:r>
              <a:rPr lang="en-US" sz="2400" b="1" dirty="0">
                <a:solidFill>
                  <a:srgbClr val="FF0000"/>
                </a:solidFill>
              </a:rPr>
              <a:t>Algorithms and Complexity</a:t>
            </a:r>
            <a:r>
              <a:rPr lang="en-US" sz="2400" dirty="0"/>
              <a:t>: </a:t>
            </a:r>
          </a:p>
          <a:p>
            <a:pPr algn="ctr"/>
            <a:r>
              <a:rPr lang="en-US" sz="2400" dirty="0"/>
              <a:t>We would like to recover objects from their representations in </a:t>
            </a:r>
            <a:r>
              <a:rPr lang="en-US" sz="2400" b="1" u="sng" dirty="0">
                <a:solidFill>
                  <a:schemeClr val="accent6">
                    <a:lumMod val="75000"/>
                  </a:schemeClr>
                </a:solidFill>
              </a:rPr>
              <a:t>bounded time</a:t>
            </a:r>
            <a:r>
              <a:rPr lang="en-US" sz="2400" dirty="0"/>
              <a:t>.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39287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CEB88A3-D728-4A83-A923-9088B9BFAFCE}"/>
              </a:ext>
            </a:extLst>
          </p:cNvPr>
          <p:cNvSpPr txBox="1"/>
          <p:nvPr/>
        </p:nvSpPr>
        <p:spPr>
          <a:xfrm>
            <a:off x="2162580" y="361379"/>
            <a:ext cx="8705461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500" b="1" dirty="0">
                <a:solidFill>
                  <a:srgbClr val="00B050"/>
                </a:solidFill>
              </a:rPr>
              <a:t>Time-bounded</a:t>
            </a:r>
            <a:r>
              <a:rPr lang="en-US" sz="3500" b="1" dirty="0"/>
              <a:t> Kolmogorov complexity</a:t>
            </a:r>
            <a:endParaRPr lang="en-GB" sz="3500" b="1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5F95D4-148A-4B8D-B7CB-202B53BBB9D4}"/>
              </a:ext>
            </a:extLst>
          </p:cNvPr>
          <p:cNvSpPr txBox="1"/>
          <p:nvPr/>
        </p:nvSpPr>
        <p:spPr>
          <a:xfrm>
            <a:off x="469983" y="4032232"/>
            <a:ext cx="59532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Many applications, but basic questions remain </a:t>
            </a:r>
            <a:r>
              <a:rPr lang="en-US" sz="2000" b="1" dirty="0">
                <a:solidFill>
                  <a:schemeClr val="accent2"/>
                </a:solidFill>
              </a:rPr>
              <a:t>open</a:t>
            </a:r>
            <a:r>
              <a:rPr lang="en-US" sz="2000" dirty="0"/>
              <a:t>:</a:t>
            </a:r>
            <a:endParaRPr lang="en-GB" sz="2000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05F571E3-687A-4436-AF72-E7AAB9734B9B}"/>
              </a:ext>
            </a:extLst>
          </p:cNvPr>
          <p:cNvGrpSpPr/>
          <p:nvPr/>
        </p:nvGrpSpPr>
        <p:grpSpPr>
          <a:xfrm>
            <a:off x="578199" y="2160049"/>
            <a:ext cx="4936193" cy="1501345"/>
            <a:chOff x="2812905" y="3299875"/>
            <a:chExt cx="5838176" cy="13201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TextBox 13">
                  <a:extLst>
                    <a:ext uri="{FF2B5EF4-FFF2-40B4-BE49-F238E27FC236}">
                      <a16:creationId xmlns:a16="http://schemas.microsoft.com/office/drawing/2014/main" id="{A44A76F2-0D8A-4049-9563-B66BA366EB1C}"/>
                    </a:ext>
                  </a:extLst>
                </p:cNvPr>
                <p:cNvSpPr txBox="1"/>
                <p:nvPr/>
              </p:nvSpPr>
              <p:spPr>
                <a:xfrm>
                  <a:off x="2812905" y="3299875"/>
                  <a:ext cx="5838176" cy="750137"/>
                </a:xfrm>
                <a:prstGeom prst="rect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txBody>
                <a:bodyPr wrap="square" rtlCol="0">
                  <a:spAutoFit/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2000" b="1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𝐊</m:t>
                        </m:r>
                        <m:r>
                          <a:rPr lang="en-CA" sz="2000" b="1" i="0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𝐭</m:t>
                        </m:r>
                        <m:d>
                          <m:dPr>
                            <m:ctrlP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i="1" dirty="0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  <m:r>
                          <a:rPr lang="en-CA" sz="2000" b="0" i="1" dirty="0" smtClean="0">
                            <a:latin typeface="Cambria Math" panose="02040503050406030204" pitchFamily="18" charset="0"/>
                          </a:rPr>
                          <m:t> :=</m:t>
                        </m:r>
                        <m:func>
                          <m:funcPr>
                            <m:ctrlPr>
                              <a:rPr lang="en-CA" sz="2000" b="0" i="1" dirty="0" smtClean="0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limLow>
                              <m:limLowPr>
                                <m:ctrlPr>
                                  <a:rPr lang="en-CA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limLowPr>
                              <m:e>
                                <m:r>
                                  <m:rPr>
                                    <m:sty m:val="p"/>
                                  </m:rPr>
                                  <a:rPr lang="en-CA" sz="2000" b="0" i="0" dirty="0" smtClean="0">
                                    <a:latin typeface="Cambria Math" panose="02040503050406030204" pitchFamily="18" charset="0"/>
                                  </a:rPr>
                                  <m:t>min</m:t>
                                </m:r>
                              </m:e>
                              <m:lim>
                                <m:eqArr>
                                  <m:eqArrPr>
                                    <m:ctrlPr>
                                      <a:rPr lang="en-CA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eqArrPr>
                                  <m:e>
                                    <m:r>
                                      <a:rPr lang="en-CA" sz="2000" b="0" i="0" dirty="0" smtClean="0">
                                        <a:solidFill>
                                          <a:schemeClr val="bg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.</m:t>
                                    </m:r>
                                  </m: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CA" sz="2000" b="0" i="0" dirty="0" smtClean="0">
                                        <a:latin typeface="Cambria Math" panose="02040503050406030204" pitchFamily="18" charset="0"/>
                                      </a:rPr>
                                      <m:t>Program</m:t>
                                    </m:r>
                                    <m:r>
                                      <a:rPr lang="en-CA" sz="2000" i="0" dirty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CA" sz="2000" b="1" i="0" dirty="0" smtClean="0">
                                        <a:latin typeface="Cambria Math" panose="02040503050406030204" pitchFamily="18" charset="0"/>
                                      </a:rPr>
                                      <m:t>𝐏</m:t>
                                    </m:r>
                                  </m:e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CA" sz="2000" b="0" i="0" dirty="0" smtClean="0">
                                        <a:latin typeface="Cambria Math" panose="02040503050406030204" pitchFamily="18" charset="0"/>
                                      </a:rPr>
                                      <m:t>that</m:t>
                                    </m:r>
                                    <m:r>
                                      <a:rPr lang="en-CA" sz="2000" b="0" i="0" dirty="0" smtClean="0">
                                        <a:latin typeface="Cambria Math" panose="02040503050406030204" pitchFamily="18" charset="0"/>
                                      </a:rPr>
                                      <m:t>  </m:t>
                                    </m:r>
                                    <m:r>
                                      <m:rPr>
                                        <m:sty m:val="p"/>
                                      </m:rPr>
                                      <a:rPr lang="en-CA" sz="2000" i="0" dirty="0">
                                        <a:latin typeface="Cambria Math" panose="02040503050406030204" pitchFamily="18" charset="0"/>
                                      </a:rPr>
                                      <m:t>prints</m:t>
                                    </m:r>
                                    <m:r>
                                      <a:rPr lang="en-CA" sz="2000" i="1" dirty="0">
                                        <a:latin typeface="Cambria Math" panose="02040503050406030204" pitchFamily="18" charset="0"/>
                                      </a:rPr>
                                      <m:t> </m:t>
                                    </m:r>
                                    <m:r>
                                      <a:rPr lang="en-CA" sz="2000" i="1" dirty="0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eqArr>
                              </m:lim>
                            </m:limLow>
                          </m:fName>
                          <m:e>
                            <m:r>
                              <a:rPr lang="en-CA" sz="2000" b="0" i="1" dirty="0" smtClean="0">
                                <a:latin typeface="Cambria Math" panose="02040503050406030204" pitchFamily="18" charset="0"/>
                              </a:rPr>
                              <m:t>  </m:t>
                            </m:r>
                            <m:d>
                              <m:dPr>
                                <m:begChr m:val="|"/>
                                <m:endChr m:val="|"/>
                                <m:ctrlPr>
                                  <a:rPr lang="en-CA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en-CA" sz="2000" b="0" i="0" dirty="0" smtClean="0">
                                    <a:latin typeface="Cambria Math" panose="02040503050406030204" pitchFamily="18" charset="0"/>
                                  </a:rPr>
                                  <m:t>P</m:t>
                                </m:r>
                              </m:e>
                            </m:d>
                            <m:r>
                              <a:rPr lang="en-CA" sz="2000" b="0" i="1" dirty="0" smtClean="0">
                                <a:latin typeface="Cambria Math" panose="02040503050406030204" pitchFamily="18" charset="0"/>
                              </a:rPr>
                              <m:t>  +  </m:t>
                            </m:r>
                            <m:func>
                              <m:funcPr>
                                <m:ctrlPr>
                                  <a:rPr lang="en-CA" sz="20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CA" sz="2000" b="0" i="0" dirty="0" smtClean="0"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fName>
                              <m:e>
                                <m:d>
                                  <m:dPr>
                                    <m:ctrlPr>
                                      <a:rPr lang="en-CA" sz="2000" b="0" i="1" dirty="0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CA" sz="2000" b="0" i="0" dirty="0" smtClean="0">
                                        <a:latin typeface="Cambria Math" panose="02040503050406030204" pitchFamily="18" charset="0"/>
                                      </a:rPr>
                                      <m:t>Time</m:t>
                                    </m:r>
                                    <m:d>
                                      <m:dPr>
                                        <m:ctrlPr>
                                          <a:rPr lang="en-CA" sz="2000" b="0" i="1" dirty="0" smtClean="0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dPr>
                                      <m:e>
                                        <m:r>
                                          <m:rPr>
                                            <m:sty m:val="p"/>
                                          </m:rPr>
                                          <a:rPr lang="en-CA" sz="2000" b="0" i="0" dirty="0" smtClean="0">
                                            <a:latin typeface="Cambria Math" panose="02040503050406030204" pitchFamily="18" charset="0"/>
                                          </a:rPr>
                                          <m:t>P</m:t>
                                        </m:r>
                                      </m:e>
                                    </m:d>
                                  </m:e>
                                </m:d>
                              </m:e>
                            </m:func>
                          </m:e>
                        </m:func>
                      </m:oMath>
                    </m:oMathPara>
                  </a14:m>
                  <a:endParaRPr lang="en-GB" sz="2000" dirty="0"/>
                </a:p>
              </p:txBody>
            </p:sp>
          </mc:Choice>
          <mc:Fallback xmlns="">
            <p:sp>
              <p:nvSpPr>
                <p:cNvPr id="17" name="TextBox 13">
                  <a:extLst>
                    <a:ext uri="{FF2B5EF4-FFF2-40B4-BE49-F238E27FC236}">
                      <a16:creationId xmlns:a16="http://schemas.microsoft.com/office/drawing/2014/main" id="{A44A76F2-0D8A-4049-9563-B66BA366EB1C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12905" y="3299875"/>
                  <a:ext cx="5838176" cy="750137"/>
                </a:xfrm>
                <a:prstGeom prst="rect">
                  <a:avLst/>
                </a:prstGeom>
                <a:blipFill>
                  <a:blip r:embed="rId2"/>
                  <a:stretch>
                    <a:fillRect b="-2817"/>
                  </a:stretch>
                </a:blipFill>
                <a:ln>
                  <a:solidFill>
                    <a:schemeClr val="tx1"/>
                  </a:solidFill>
                </a:ln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8" name="TextBox 16">
              <a:extLst>
                <a:ext uri="{FF2B5EF4-FFF2-40B4-BE49-F238E27FC236}">
                  <a16:creationId xmlns:a16="http://schemas.microsoft.com/office/drawing/2014/main" id="{F4DC189B-47B2-4A7D-98FB-0040E57F2C93}"/>
                </a:ext>
              </a:extLst>
            </p:cNvPr>
            <p:cNvSpPr txBox="1"/>
            <p:nvPr/>
          </p:nvSpPr>
          <p:spPr>
            <a:xfrm>
              <a:off x="5587154" y="4250657"/>
              <a:ext cx="808252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u="sng" dirty="0">
                  <a:solidFill>
                    <a:schemeClr val="accent1">
                      <a:lumMod val="75000"/>
                    </a:schemeClr>
                  </a:solidFill>
                </a:rPr>
                <a:t>short</a:t>
              </a:r>
              <a:endParaRPr lang="en-GB" b="1" u="sng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sp>
          <p:nvSpPr>
            <p:cNvPr id="19" name="TextBox 18">
              <a:extLst>
                <a:ext uri="{FF2B5EF4-FFF2-40B4-BE49-F238E27FC236}">
                  <a16:creationId xmlns:a16="http://schemas.microsoft.com/office/drawing/2014/main" id="{0C11AA4E-28FF-469A-B1BE-DC2078728607}"/>
                </a:ext>
              </a:extLst>
            </p:cNvPr>
            <p:cNvSpPr txBox="1"/>
            <p:nvPr/>
          </p:nvSpPr>
          <p:spPr>
            <a:xfrm>
              <a:off x="7108187" y="4250657"/>
              <a:ext cx="120079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b="1" u="sng" dirty="0">
                  <a:solidFill>
                    <a:srgbClr val="00B050"/>
                  </a:solidFill>
                </a:rPr>
                <a:t>effective</a:t>
              </a:r>
              <a:endParaRPr lang="en-GB" b="1" u="sng" dirty="0">
                <a:solidFill>
                  <a:srgbClr val="00B050"/>
                </a:solidFill>
              </a:endParaRPr>
            </a:p>
          </p:txBody>
        </p:sp>
        <p:cxnSp>
          <p:nvCxnSpPr>
            <p:cNvPr id="20" name="Straight Arrow Connector 19">
              <a:extLst>
                <a:ext uri="{FF2B5EF4-FFF2-40B4-BE49-F238E27FC236}">
                  <a16:creationId xmlns:a16="http://schemas.microsoft.com/office/drawing/2014/main" id="{39F48DA8-9875-49F8-9669-08B38E7F16CB}"/>
                </a:ext>
              </a:extLst>
            </p:cNvPr>
            <p:cNvCxnSpPr/>
            <p:nvPr/>
          </p:nvCxnSpPr>
          <p:spPr>
            <a:xfrm flipV="1">
              <a:off x="5906079" y="3711219"/>
              <a:ext cx="0" cy="54216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9B5D7218-957A-4D7D-8084-A95B59FF6B0F}"/>
                </a:ext>
              </a:extLst>
            </p:cNvPr>
            <p:cNvCxnSpPr>
              <a:cxnSpLocks/>
              <a:stCxn id="19" idx="0"/>
            </p:cNvCxnSpPr>
            <p:nvPr/>
          </p:nvCxnSpPr>
          <p:spPr>
            <a:xfrm flipH="1" flipV="1">
              <a:off x="7682281" y="3726435"/>
              <a:ext cx="26302" cy="52422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3" name="TextBox 17">
            <a:extLst>
              <a:ext uri="{FF2B5EF4-FFF2-40B4-BE49-F238E27FC236}">
                <a16:creationId xmlns:a16="http://schemas.microsoft.com/office/drawing/2014/main" id="{52E52059-8C09-4355-8FAD-9874C486136B}"/>
              </a:ext>
            </a:extLst>
          </p:cNvPr>
          <p:cNvSpPr txBox="1"/>
          <p:nvPr/>
        </p:nvSpPr>
        <p:spPr>
          <a:xfrm>
            <a:off x="2521095" y="1460136"/>
            <a:ext cx="13447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/>
              <a:t>[Levin’84]</a:t>
            </a:r>
            <a:endParaRPr lang="en-GB" sz="2000" dirty="0"/>
          </a:p>
        </p:txBody>
      </p:sp>
      <p:sp>
        <p:nvSpPr>
          <p:cNvPr id="23" name="TextBox 10">
            <a:extLst>
              <a:ext uri="{FF2B5EF4-FFF2-40B4-BE49-F238E27FC236}">
                <a16:creationId xmlns:a16="http://schemas.microsoft.com/office/drawing/2014/main" id="{551109D6-3659-4EB9-95C1-F629267143EB}"/>
              </a:ext>
            </a:extLst>
          </p:cNvPr>
          <p:cNvSpPr txBox="1"/>
          <p:nvPr/>
        </p:nvSpPr>
        <p:spPr>
          <a:xfrm>
            <a:off x="6641351" y="1460136"/>
            <a:ext cx="41102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000" b="1" dirty="0"/>
              <a:t>[O’19]</a:t>
            </a:r>
            <a:r>
              <a:rPr lang="en-GB" sz="2000" dirty="0"/>
              <a:t> A </a:t>
            </a:r>
            <a:r>
              <a:rPr lang="en-GB" sz="2000" b="1" dirty="0">
                <a:solidFill>
                  <a:srgbClr val="FF0000"/>
                </a:solidFill>
              </a:rPr>
              <a:t>randomized</a:t>
            </a:r>
            <a:r>
              <a:rPr lang="en-GB" sz="2000" dirty="0"/>
              <a:t> analogue: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16">
                <a:extLst>
                  <a:ext uri="{FF2B5EF4-FFF2-40B4-BE49-F238E27FC236}">
                    <a16:creationId xmlns:a16="http://schemas.microsoft.com/office/drawing/2014/main" id="{9637705B-2712-44F8-B034-264755BD30E2}"/>
                  </a:ext>
                </a:extLst>
              </p:cNvPr>
              <p:cNvSpPr txBox="1"/>
              <p:nvPr/>
            </p:nvSpPr>
            <p:spPr>
              <a:xfrm>
                <a:off x="5784044" y="2165563"/>
                <a:ext cx="5824856" cy="866840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20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𝐫</m:t>
                      </m:r>
                      <m:r>
                        <a:rPr lang="en-US" sz="20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𝐊</m:t>
                      </m:r>
                      <m:r>
                        <a:rPr lang="en-CA" sz="2000" b="1" i="0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𝐭</m:t>
                      </m:r>
                      <m:d>
                        <m:dPr>
                          <m:ctrlPr>
                            <a:rPr lang="en-US" sz="200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000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CA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CA" sz="2000" b="0" i="1" dirty="0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CA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CA" sz="2000" b="0" i="0" dirty="0" smtClean="0">
                                  <a:latin typeface="Cambria Math" panose="02040503050406030204" pitchFamily="18" charset="0"/>
                                </a:rPr>
                                <m:t>min</m:t>
                              </m:r>
                            </m:e>
                            <m:lim>
                              <m:eqArr>
                                <m:eqArrPr>
                                  <m:ctrlPr>
                                    <a:rPr lang="en-CA" sz="2000" b="0" i="1" dirty="0" smtClean="0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en-CA" sz="2000" b="0" i="0" dirty="0" smtClean="0">
                                      <a:solidFill>
                                        <a:schemeClr val="bg1"/>
                                      </a:solidFill>
                                      <a:latin typeface="Cambria Math" panose="02040503050406030204" pitchFamily="18" charset="0"/>
                                    </a:rPr>
                                    <m:t>.</m:t>
                                  </m:r>
                                </m:e>
                                <m:e>
                                  <m:r>
                                    <a:rPr lang="en-CA" sz="2000" b="1" i="0" dirty="0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𝐑𝐚𝐧𝐝𝐨𝐦𝐢𝐳𝐞𝐝</m:t>
                                  </m:r>
                                  <m:r>
                                    <a:rPr lang="en-CA" sz="2000" b="1" i="0" dirty="0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sz="2000" b="0" i="0" dirty="0" smtClean="0">
                                      <a:latin typeface="Cambria Math" panose="02040503050406030204" pitchFamily="18" charset="0"/>
                                    </a:rPr>
                                    <m:t>Program</m:t>
                                  </m:r>
                                  <m:r>
                                    <a:rPr lang="en-CA" sz="2000" i="0" dirty="0">
                                      <a:latin typeface="Cambria Math" panose="02040503050406030204" pitchFamily="18" charset="0"/>
                                    </a:rPr>
                                    <m:t> </m:t>
                                  </m:r>
                                  <m:r>
                                    <a:rPr lang="en-CA" sz="2000" b="1" i="0" dirty="0" smtClean="0">
                                      <a:latin typeface="Cambria Math" panose="02040503050406030204" pitchFamily="18" charset="0"/>
                                    </a:rPr>
                                    <m:t>𝐏</m:t>
                                  </m:r>
                                  <m:r>
                                    <a:rPr lang="en-CA" sz="2000" i="1" dirty="0">
                                      <a:latin typeface="Cambria Math" panose="02040503050406030204" pitchFamily="18" charset="0"/>
                                    </a:rPr>
                                    <m:t>, </m:t>
                                  </m:r>
                                </m:e>
                                <m:e>
                                  <m:func>
                                    <m:funcPr>
                                      <m:ctrlPr>
                                        <a:rPr lang="en-CA" sz="2000" b="0" i="1" dirty="0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CA" sz="2000" b="0" i="0" dirty="0" smtClean="0">
                                          <a:latin typeface="Cambria Math" panose="02040503050406030204" pitchFamily="18" charset="0"/>
                                        </a:rPr>
                                        <m:t>Pr</m:t>
                                      </m:r>
                                    </m:fName>
                                    <m:e>
                                      <m:d>
                                        <m:dPr>
                                          <m:begChr m:val="["/>
                                          <m:endChr m:val="]"/>
                                          <m:ctrlPr>
                                            <a:rPr lang="en-CA" sz="200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CA" sz="2000" b="1" i="0" dirty="0" smtClean="0">
                                              <a:latin typeface="Cambria Math" panose="02040503050406030204" pitchFamily="18" charset="0"/>
                                            </a:rPr>
                                            <m:t>𝐏</m:t>
                                          </m:r>
                                          <m:r>
                                            <a:rPr lang="en-CA" sz="2000" dirty="0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m:rPr>
                                              <m:sty m:val="p"/>
                                            </m:rPr>
                                            <a:rPr lang="en-CA" sz="2000" dirty="0">
                                              <a:latin typeface="Cambria Math" panose="02040503050406030204" pitchFamily="18" charset="0"/>
                                            </a:rPr>
                                            <m:t>prints</m:t>
                                          </m:r>
                                          <m:r>
                                            <a:rPr lang="en-CA" sz="2000" i="1" dirty="0">
                                              <a:latin typeface="Cambria Math" panose="02040503050406030204" pitchFamily="18" charset="0"/>
                                            </a:rPr>
                                            <m:t> </m:t>
                                          </m:r>
                                          <m:r>
                                            <a:rPr lang="en-CA" sz="2000" i="1" dirty="0">
                                              <a:latin typeface="Cambria Math" panose="02040503050406030204" pitchFamily="18" charset="0"/>
                                            </a:rPr>
                                            <m:t>𝑥</m:t>
                                          </m:r>
                                        </m:e>
                                      </m:d>
                                    </m:e>
                                  </m:func>
                                  <m:r>
                                    <a:rPr lang="en-CA" sz="2000" b="0" i="1" dirty="0" smtClean="0">
                                      <a:latin typeface="Cambria Math" panose="02040503050406030204" pitchFamily="18" charset="0"/>
                                    </a:rPr>
                                    <m:t> ≥ .99</m:t>
                                  </m:r>
                                </m:e>
                              </m:eqArr>
                            </m:lim>
                          </m:limLow>
                        </m:fName>
                        <m:e>
                          <m:r>
                            <a:rPr lang="en-CA" sz="2000" b="0" i="1" dirty="0" smtClean="0">
                              <a:latin typeface="Cambria Math" panose="02040503050406030204" pitchFamily="18" charset="0"/>
                            </a:rPr>
                            <m:t>   </m:t>
                          </m:r>
                          <m:d>
                            <m:dPr>
                              <m:begChr m:val="|"/>
                              <m:endChr m:val="|"/>
                              <m:ctrlPr>
                                <a:rPr lang="en-CA" sz="20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en-CA" sz="2000" b="0" i="0" dirty="0" smtClean="0">
                                  <a:latin typeface="Cambria Math" panose="02040503050406030204" pitchFamily="18" charset="0"/>
                                </a:rPr>
                                <m:t>P</m:t>
                              </m:r>
                            </m:e>
                          </m:d>
                          <m:r>
                            <a:rPr lang="en-CA" sz="2000" b="0" i="1" dirty="0" smtClean="0">
                              <a:latin typeface="Cambria Math" panose="02040503050406030204" pitchFamily="18" charset="0"/>
                            </a:rPr>
                            <m:t>  +</m:t>
                          </m:r>
                          <m:func>
                            <m:funcPr>
                              <m:ctrlPr>
                                <a:rPr lang="en-CA" sz="2000" i="1" dirty="0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CA" sz="2000" dirty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fName>
                            <m:e>
                              <m:d>
                                <m:dPr>
                                  <m:ctrlPr>
                                    <a:rPr lang="en-CA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CA" sz="2000" b="0" i="0" dirty="0" smtClean="0">
                                      <a:latin typeface="Cambria Math" panose="02040503050406030204" pitchFamily="18" charset="0"/>
                                    </a:rPr>
                                    <m:t>T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CA" sz="2000" dirty="0">
                                      <a:latin typeface="Cambria Math" panose="02040503050406030204" pitchFamily="18" charset="0"/>
                                    </a:rPr>
                                    <m:t>ime</m:t>
                                  </m:r>
                                  <m:d>
                                    <m:dPr>
                                      <m:ctrlPr>
                                        <a:rPr lang="en-CA" sz="2000" i="1" dirty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m:rPr>
                                          <m:sty m:val="p"/>
                                        </m:rPr>
                                        <a:rPr lang="en-CA" sz="2000" b="0" i="0" dirty="0" smtClean="0">
                                          <a:latin typeface="Cambria Math" panose="02040503050406030204" pitchFamily="18" charset="0"/>
                                        </a:rPr>
                                        <m:t>P</m:t>
                                      </m:r>
                                    </m:e>
                                  </m:d>
                                </m:e>
                              </m:d>
                            </m:e>
                          </m:func>
                        </m:e>
                      </m:func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24" name="TextBox 16">
                <a:extLst>
                  <a:ext uri="{FF2B5EF4-FFF2-40B4-BE49-F238E27FC236}">
                    <a16:creationId xmlns:a16="http://schemas.microsoft.com/office/drawing/2014/main" id="{9637705B-2712-44F8-B034-264755BD30E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84044" y="2165563"/>
                <a:ext cx="5824856" cy="866840"/>
              </a:xfrm>
              <a:prstGeom prst="rect">
                <a:avLst/>
              </a:prstGeom>
              <a:blipFill>
                <a:blip r:embed="rId3"/>
                <a:stretch>
                  <a:fillRect b="-2778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TextBox 25">
            <a:extLst>
              <a:ext uri="{FF2B5EF4-FFF2-40B4-BE49-F238E27FC236}">
                <a16:creationId xmlns:a16="http://schemas.microsoft.com/office/drawing/2014/main" id="{DF93A700-E360-4E85-B1EA-510CEB67A39D}"/>
              </a:ext>
            </a:extLst>
          </p:cNvPr>
          <p:cNvSpPr txBox="1"/>
          <p:nvPr/>
        </p:nvSpPr>
        <p:spPr>
          <a:xfrm>
            <a:off x="2102288" y="4729064"/>
            <a:ext cx="38649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Primes of small </a:t>
            </a:r>
            <a:r>
              <a:rPr lang="en-US" sz="2000" b="1" dirty="0">
                <a:solidFill>
                  <a:srgbClr val="0070C0"/>
                </a:solidFill>
              </a:rPr>
              <a:t>Kt</a:t>
            </a:r>
            <a:r>
              <a:rPr lang="en-US" sz="2000" dirty="0">
                <a:solidFill>
                  <a:srgbClr val="0070C0"/>
                </a:solidFill>
              </a:rPr>
              <a:t> </a:t>
            </a:r>
            <a:r>
              <a:rPr lang="en-US" sz="2000" dirty="0"/>
              <a:t>complexity?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588D3F9-048C-4232-9AF9-D49D9F4C2731}"/>
                  </a:ext>
                </a:extLst>
              </p:cNvPr>
              <p:cNvSpPr txBox="1"/>
              <p:nvPr/>
            </p:nvSpPr>
            <p:spPr>
              <a:xfrm>
                <a:off x="1542682" y="5268724"/>
                <a:ext cx="4880531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dirty="0"/>
                  <a:t>Can we compute </a:t>
                </a:r>
                <a:r>
                  <a:rPr lang="en-US" sz="2000" b="1" dirty="0">
                    <a:solidFill>
                      <a:srgbClr val="0070C0"/>
                    </a:solidFill>
                  </a:rPr>
                  <a:t>Kt</a:t>
                </a:r>
                <a:r>
                  <a:rPr lang="en-US" sz="2000" b="1" dirty="0"/>
                  <a:t>(</a:t>
                </a:r>
                <a14:m>
                  <m:oMath xmlns:m="http://schemas.openxmlformats.org/officeDocument/2006/math">
                    <m:r>
                      <a:rPr lang="en-CA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000" b="1" dirty="0"/>
                  <a:t>) </a:t>
                </a:r>
                <a:r>
                  <a:rPr lang="en-US" sz="2000" dirty="0"/>
                  <a:t>in poly time?</a:t>
                </a:r>
                <a:endParaRPr lang="en-GB" sz="2000" dirty="0"/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588D3F9-048C-4232-9AF9-D49D9F4C27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2682" y="5268724"/>
                <a:ext cx="4880531" cy="400110"/>
              </a:xfrm>
              <a:prstGeom prst="rect">
                <a:avLst/>
              </a:prstGeom>
              <a:blipFill>
                <a:blip r:embed="rId4"/>
                <a:stretch>
                  <a:fillRect l="-1248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D741485-EB2E-4359-A5D5-673634E13260}"/>
                  </a:ext>
                </a:extLst>
              </p:cNvPr>
              <p:cNvSpPr txBox="1"/>
              <p:nvPr/>
            </p:nvSpPr>
            <p:spPr>
              <a:xfrm>
                <a:off x="6641351" y="3451438"/>
                <a:ext cx="4320074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200" b="1" dirty="0"/>
                  <a:t>probabilistic representation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 </a:t>
                </a:r>
                <a:r>
                  <a:rPr lang="en-US" sz="2200" b="1" dirty="0"/>
                  <a:t>of</a:t>
                </a:r>
                <a:r>
                  <a:rPr lang="en-US" sz="2200" b="1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CA" sz="22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endParaRPr lang="en-GB" sz="2200" b="1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ED741485-EB2E-4359-A5D5-673634E13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41351" y="3451438"/>
                <a:ext cx="4320074" cy="430887"/>
              </a:xfrm>
              <a:prstGeom prst="rect">
                <a:avLst/>
              </a:prstGeom>
              <a:blipFill>
                <a:blip r:embed="rId5"/>
                <a:stretch>
                  <a:fillRect l="-1834" t="-9859" b="-281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TextBox 29">
            <a:extLst>
              <a:ext uri="{FF2B5EF4-FFF2-40B4-BE49-F238E27FC236}">
                <a16:creationId xmlns:a16="http://schemas.microsoft.com/office/drawing/2014/main" id="{25B62201-F309-44B0-B30B-2B0CC1E84614}"/>
              </a:ext>
            </a:extLst>
          </p:cNvPr>
          <p:cNvSpPr txBox="1"/>
          <p:nvPr/>
        </p:nvSpPr>
        <p:spPr>
          <a:xfrm>
            <a:off x="6085973" y="4729064"/>
            <a:ext cx="543083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[OS’17, LOS’21]</a:t>
            </a:r>
            <a:r>
              <a:rPr lang="en-US" sz="2000" dirty="0"/>
              <a:t>   </a:t>
            </a:r>
            <a:r>
              <a:rPr lang="en-US" sz="2000" b="1" dirty="0"/>
              <a:t>n</a:t>
            </a:r>
            <a:r>
              <a:rPr lang="en-US" sz="2000" dirty="0"/>
              <a:t>-bit Primes of </a:t>
            </a:r>
            <a:r>
              <a:rPr lang="en-US" sz="2000" b="1" dirty="0" err="1">
                <a:solidFill>
                  <a:srgbClr val="FF0000"/>
                </a:solidFill>
              </a:rPr>
              <a:t>rKt</a:t>
            </a:r>
            <a:r>
              <a:rPr lang="en-US" sz="2000" dirty="0"/>
              <a:t> complexity </a:t>
            </a:r>
            <a:r>
              <a:rPr lang="en-US" sz="2000" b="1" dirty="0"/>
              <a:t>n</a:t>
            </a:r>
            <a:r>
              <a:rPr lang="el-GR" sz="2000" b="1" i="0" baseline="30000" dirty="0">
                <a:solidFill>
                  <a:srgbClr val="202124"/>
                </a:solidFill>
                <a:effectLst/>
                <a:latin typeface="arial" panose="020B0604020202020204" pitchFamily="34" charset="0"/>
              </a:rPr>
              <a:t>ε</a:t>
            </a:r>
            <a:r>
              <a:rPr lang="en-US" sz="2000" dirty="0"/>
              <a:t> </a:t>
            </a:r>
            <a:endParaRPr lang="en-GB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CDF6B1A-63D4-460E-AAE4-B2471D884243}"/>
                  </a:ext>
                </a:extLst>
              </p:cNvPr>
              <p:cNvSpPr txBox="1"/>
              <p:nvPr/>
            </p:nvSpPr>
            <p:spPr>
              <a:xfrm>
                <a:off x="6085973" y="5268724"/>
                <a:ext cx="5141169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[O’19]</a:t>
                </a:r>
                <a:r>
                  <a:rPr lang="en-US" sz="2000" dirty="0"/>
                  <a:t>  Computing </a:t>
                </a:r>
                <a:r>
                  <a:rPr lang="en-US" sz="2000" b="1" dirty="0" err="1">
                    <a:solidFill>
                      <a:srgbClr val="FF0000"/>
                    </a:solidFill>
                  </a:rPr>
                  <a:t>rKt</a:t>
                </a:r>
                <a:r>
                  <a:rPr lang="en-US" sz="2000" b="1" dirty="0"/>
                  <a:t>(</a:t>
                </a:r>
                <a14:m>
                  <m:oMath xmlns:m="http://schemas.openxmlformats.org/officeDocument/2006/math">
                    <m:r>
                      <a:rPr lang="en-CA" sz="20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2000" b="1" dirty="0"/>
                  <a:t>)</a:t>
                </a:r>
                <a:r>
                  <a:rPr lang="en-US" sz="2000" dirty="0"/>
                  <a:t> is not in </a:t>
                </a:r>
                <a:r>
                  <a:rPr lang="en-US" sz="2000" b="1" dirty="0"/>
                  <a:t>BPP</a:t>
                </a:r>
                <a:r>
                  <a:rPr lang="en-US" sz="2000" dirty="0"/>
                  <a:t>. </a:t>
                </a:r>
                <a:endParaRPr lang="en-GB" sz="2000" dirty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BCDF6B1A-63D4-460E-AAE4-B2471D8842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5973" y="5268724"/>
                <a:ext cx="5141169" cy="400110"/>
              </a:xfrm>
              <a:prstGeom prst="rect">
                <a:avLst/>
              </a:prstGeom>
              <a:blipFill>
                <a:blip r:embed="rId6"/>
                <a:stretch>
                  <a:fillRect l="-1185" t="-7576" b="-2575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3BB7B4C-F075-43F7-8740-B8BEBA907F21}"/>
              </a:ext>
            </a:extLst>
          </p:cNvPr>
          <p:cNvCxnSpPr>
            <a:cxnSpLocks/>
          </p:cNvCxnSpPr>
          <p:nvPr/>
        </p:nvCxnSpPr>
        <p:spPr>
          <a:xfrm>
            <a:off x="5458913" y="4929119"/>
            <a:ext cx="54498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FA3FE9A8-487A-4348-814F-16058DED7518}"/>
              </a:ext>
            </a:extLst>
          </p:cNvPr>
          <p:cNvCxnSpPr>
            <a:cxnSpLocks/>
          </p:cNvCxnSpPr>
          <p:nvPr/>
        </p:nvCxnSpPr>
        <p:spPr>
          <a:xfrm>
            <a:off x="5467541" y="5468779"/>
            <a:ext cx="544989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0975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23" grpId="0"/>
      <p:bldP spid="24" grpId="0" animBg="1"/>
      <p:bldP spid="26" grpId="0"/>
      <p:bldP spid="27" grpId="0"/>
      <p:bldP spid="28" grpId="0"/>
      <p:bldP spid="30" grpId="0"/>
      <p:bldP spid="3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779BDEC6-A198-4B7D-B01A-05946DB6360D}"/>
              </a:ext>
            </a:extLst>
          </p:cNvPr>
          <p:cNvSpPr/>
          <p:nvPr/>
        </p:nvSpPr>
        <p:spPr>
          <a:xfrm>
            <a:off x="1006680" y="4169327"/>
            <a:ext cx="9563448" cy="220673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011F02-61A2-4E78-9260-E9508ED02473}"/>
              </a:ext>
            </a:extLst>
          </p:cNvPr>
          <p:cNvSpPr/>
          <p:nvPr/>
        </p:nvSpPr>
        <p:spPr>
          <a:xfrm>
            <a:off x="683908" y="307164"/>
            <a:ext cx="10764716" cy="6309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500" b="1" dirty="0">
                <a:latin typeface="Calisto MT" panose="02040603050505030304" pitchFamily="18" charset="0"/>
              </a:rPr>
              <a:t>Pillars of Kolmogorov Complexity</a:t>
            </a:r>
          </a:p>
        </p:txBody>
      </p:sp>
      <p:sp>
        <p:nvSpPr>
          <p:cNvPr id="9" name="TextBox 6">
            <a:extLst>
              <a:ext uri="{FF2B5EF4-FFF2-40B4-BE49-F238E27FC236}">
                <a16:creationId xmlns:a16="http://schemas.microsoft.com/office/drawing/2014/main" id="{2E684249-47F7-4708-A37C-F86BBC6B154E}"/>
              </a:ext>
            </a:extLst>
          </p:cNvPr>
          <p:cNvSpPr txBox="1"/>
          <p:nvPr/>
        </p:nvSpPr>
        <p:spPr>
          <a:xfrm>
            <a:off x="1790188" y="1827410"/>
            <a:ext cx="37493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Language Compression Theorem</a:t>
            </a:r>
            <a:endParaRPr lang="en-GB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TextBox 8">
            <a:extLst>
              <a:ext uri="{FF2B5EF4-FFF2-40B4-BE49-F238E27FC236}">
                <a16:creationId xmlns:a16="http://schemas.microsoft.com/office/drawing/2014/main" id="{475D9D47-1531-4583-BAB6-9F1217CE29A5}"/>
              </a:ext>
            </a:extLst>
          </p:cNvPr>
          <p:cNvSpPr txBox="1"/>
          <p:nvPr/>
        </p:nvSpPr>
        <p:spPr>
          <a:xfrm>
            <a:off x="2106153" y="2987176"/>
            <a:ext cx="35345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Symmetry of Information</a:t>
            </a:r>
            <a:endParaRPr lang="en-GB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0E6BEA5-3C6B-4D5B-8C88-46E09230DEE9}"/>
              </a:ext>
            </a:extLst>
          </p:cNvPr>
          <p:cNvSpPr txBox="1"/>
          <p:nvPr/>
        </p:nvSpPr>
        <p:spPr>
          <a:xfrm>
            <a:off x="2486118" y="4453460"/>
            <a:ext cx="196250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b="1" dirty="0">
                <a:solidFill>
                  <a:schemeClr val="accent1">
                    <a:lumMod val="75000"/>
                  </a:schemeClr>
                </a:solidFill>
              </a:rPr>
              <a:t>Coding Theorem</a:t>
            </a:r>
            <a:endParaRPr lang="en-GB" sz="20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F4919B2-34FF-4825-939B-606BE04850FD}"/>
              </a:ext>
            </a:extLst>
          </p:cNvPr>
          <p:cNvSpPr txBox="1"/>
          <p:nvPr/>
        </p:nvSpPr>
        <p:spPr>
          <a:xfrm>
            <a:off x="8202704" y="1163489"/>
            <a:ext cx="298590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200" b="1" dirty="0">
                <a:solidFill>
                  <a:schemeClr val="accent6">
                    <a:lumMod val="75000"/>
                  </a:schemeClr>
                </a:solidFill>
              </a:rPr>
              <a:t>Time-bounded version?</a:t>
            </a:r>
            <a:endParaRPr lang="en-GB" sz="22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8266D629-C316-4519-A534-01209B1A8CFB}"/>
              </a:ext>
            </a:extLst>
          </p:cNvPr>
          <p:cNvCxnSpPr/>
          <p:nvPr/>
        </p:nvCxnSpPr>
        <p:spPr>
          <a:xfrm>
            <a:off x="5309636" y="2310925"/>
            <a:ext cx="3064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3A42948-02CB-412B-916F-EB077AA983C3}"/>
              </a:ext>
            </a:extLst>
          </p:cNvPr>
          <p:cNvCxnSpPr/>
          <p:nvPr/>
        </p:nvCxnSpPr>
        <p:spPr>
          <a:xfrm>
            <a:off x="5309636" y="3390043"/>
            <a:ext cx="3064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596961E9-3B0C-4F14-BEA7-F497279EE63A}"/>
              </a:ext>
            </a:extLst>
          </p:cNvPr>
          <p:cNvCxnSpPr/>
          <p:nvPr/>
        </p:nvCxnSpPr>
        <p:spPr>
          <a:xfrm>
            <a:off x="5309636" y="4738174"/>
            <a:ext cx="3064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6">
            <a:extLst>
              <a:ext uri="{FF2B5EF4-FFF2-40B4-BE49-F238E27FC236}">
                <a16:creationId xmlns:a16="http://schemas.microsoft.com/office/drawing/2014/main" id="{FBB7B518-D463-4932-A5FD-726E48BC2AFC}"/>
              </a:ext>
            </a:extLst>
          </p:cNvPr>
          <p:cNvSpPr txBox="1"/>
          <p:nvPr/>
        </p:nvSpPr>
        <p:spPr>
          <a:xfrm>
            <a:off x="5920700" y="1834592"/>
            <a:ext cx="2699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Hardness Assumption</a:t>
            </a:r>
            <a:endParaRPr lang="en-GB" sz="1600" dirty="0"/>
          </a:p>
        </p:txBody>
      </p:sp>
      <p:sp>
        <p:nvSpPr>
          <p:cNvPr id="17" name="TextBox 18">
            <a:extLst>
              <a:ext uri="{FF2B5EF4-FFF2-40B4-BE49-F238E27FC236}">
                <a16:creationId xmlns:a16="http://schemas.microsoft.com/office/drawing/2014/main" id="{68929313-3B14-4BEC-A9E8-6D7CC5C8CE6C}"/>
              </a:ext>
            </a:extLst>
          </p:cNvPr>
          <p:cNvSpPr txBox="1"/>
          <p:nvPr/>
        </p:nvSpPr>
        <p:spPr>
          <a:xfrm>
            <a:off x="5920700" y="2913709"/>
            <a:ext cx="269924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600" dirty="0"/>
              <a:t>Hardness Assumption</a:t>
            </a:r>
            <a:endParaRPr lang="en-GB" sz="1600" dirty="0"/>
          </a:p>
        </p:txBody>
      </p:sp>
      <p:pic>
        <p:nvPicPr>
          <p:cNvPr id="18" name="Graphic 24" descr="Warning">
            <a:extLst>
              <a:ext uri="{FF2B5EF4-FFF2-40B4-BE49-F238E27FC236}">
                <a16:creationId xmlns:a16="http://schemas.microsoft.com/office/drawing/2014/main" id="{8E50C9C5-AE79-40BE-AB90-5166A9B0F88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82241" y="2753917"/>
            <a:ext cx="914400" cy="914400"/>
          </a:xfrm>
          <a:prstGeom prst="rect">
            <a:avLst/>
          </a:prstGeom>
        </p:spPr>
      </p:pic>
      <p:pic>
        <p:nvPicPr>
          <p:cNvPr id="19" name="Graphic 26" descr="Warning">
            <a:extLst>
              <a:ext uri="{FF2B5EF4-FFF2-40B4-BE49-F238E27FC236}">
                <a16:creationId xmlns:a16="http://schemas.microsoft.com/office/drawing/2014/main" id="{243FA9B1-1703-4D94-8301-230FEEE9083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382241" y="1656246"/>
            <a:ext cx="914400" cy="914400"/>
          </a:xfrm>
          <a:prstGeom prst="rect">
            <a:avLst/>
          </a:prstGeom>
        </p:spPr>
      </p:pic>
      <p:sp>
        <p:nvSpPr>
          <p:cNvPr id="20" name="TextBox 27">
            <a:extLst>
              <a:ext uri="{FF2B5EF4-FFF2-40B4-BE49-F238E27FC236}">
                <a16:creationId xmlns:a16="http://schemas.microsoft.com/office/drawing/2014/main" id="{F7E2D299-992C-46F2-83DD-00E9C56A7908}"/>
              </a:ext>
            </a:extLst>
          </p:cNvPr>
          <p:cNvSpPr txBox="1"/>
          <p:nvPr/>
        </p:nvSpPr>
        <p:spPr>
          <a:xfrm>
            <a:off x="9382241" y="4138296"/>
            <a:ext cx="10462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000" b="1" dirty="0">
                <a:solidFill>
                  <a:schemeClr val="accent3"/>
                </a:solidFill>
                <a:latin typeface="Adobe Devanagari" panose="02040503050201020203" pitchFamily="18" charset="0"/>
                <a:cs typeface="Adobe Devanagari" panose="02040503050201020203" pitchFamily="18" charset="0"/>
              </a:rPr>
              <a:t>?</a:t>
            </a:r>
            <a:endParaRPr lang="en-GB" sz="10000" b="1" dirty="0">
              <a:solidFill>
                <a:schemeClr val="accent3"/>
              </a:solidFill>
              <a:latin typeface="Adobe Devanagari" panose="02040503050201020203" pitchFamily="18" charset="0"/>
              <a:cs typeface="Adobe Devanagari" panose="02040503050201020203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17">
                <a:extLst>
                  <a:ext uri="{FF2B5EF4-FFF2-40B4-BE49-F238E27FC236}">
                    <a16:creationId xmlns:a16="http://schemas.microsoft.com/office/drawing/2014/main" id="{FBFC7F47-ABF3-4932-8D2A-1AAE49C4230F}"/>
                  </a:ext>
                </a:extLst>
              </p:cNvPr>
              <p:cNvSpPr txBox="1"/>
              <p:nvPr/>
            </p:nvSpPr>
            <p:spPr>
              <a:xfrm>
                <a:off x="1753146" y="2333982"/>
                <a:ext cx="3534507" cy="3385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1600" b="1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𝐊</m:t>
                      </m:r>
                      <m:d>
                        <m:dPr>
                          <m:ctrlPr>
                            <a:rPr lang="en-CA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CA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≤</m:t>
                      </m:r>
                      <m:d>
                        <m:dPr>
                          <m:begChr m:val="|"/>
                          <m:endChr m:val="|"/>
                          <m:ctrlPr>
                            <a:rPr lang="en-CA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𝑳</m:t>
                          </m:r>
                          <m:r>
                            <a:rPr lang="en-CA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∩</m:t>
                          </m:r>
                          <m:sSup>
                            <m:sSupPr>
                              <m:ctrlPr>
                                <a:rPr lang="en-CA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{"/>
                                  <m:endChr m:val="}"/>
                                  <m:ctrlPr>
                                    <a:rPr lang="en-CA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CA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𝟎</m:t>
                                  </m:r>
                                  <m:r>
                                    <a:rPr lang="en-CA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en-CA" sz="16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d>
                            </m:e>
                            <m:sup>
                              <m:r>
                                <a:rPr lang="en-CA" sz="16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𝒏</m:t>
                              </m:r>
                            </m:sup>
                          </m:sSup>
                        </m:e>
                      </m:d>
                      <m:r>
                        <a:rPr lang="en-CA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CA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CA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𝐎</m:t>
                          </m:r>
                          <m:r>
                            <a:rPr lang="en-CA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CA" sz="1600" b="1" i="0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𝐥𝐨𝐠</m:t>
                          </m:r>
                        </m:fName>
                        <m:e>
                          <m:r>
                            <a:rPr lang="en-CA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CA" sz="16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</m:func>
                    </m:oMath>
                  </m:oMathPara>
                </a14:m>
                <a:endParaRPr lang="en-GB" sz="1600" b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1" name="TextBox 17">
                <a:extLst>
                  <a:ext uri="{FF2B5EF4-FFF2-40B4-BE49-F238E27FC236}">
                    <a16:creationId xmlns:a16="http://schemas.microsoft.com/office/drawing/2014/main" id="{FBFC7F47-ABF3-4932-8D2A-1AAE49C423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53146" y="2333982"/>
                <a:ext cx="3534507" cy="338554"/>
              </a:xfrm>
              <a:prstGeom prst="rect">
                <a:avLst/>
              </a:prstGeom>
              <a:blipFill>
                <a:blip r:embed="rId7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19">
                <a:extLst>
                  <a:ext uri="{FF2B5EF4-FFF2-40B4-BE49-F238E27FC236}">
                    <a16:creationId xmlns:a16="http://schemas.microsoft.com/office/drawing/2014/main" id="{088F3E53-FFAC-4273-A88B-C1AF3120E010}"/>
                  </a:ext>
                </a:extLst>
              </p:cNvPr>
              <p:cNvSpPr txBox="1"/>
              <p:nvPr/>
            </p:nvSpPr>
            <p:spPr>
              <a:xfrm>
                <a:off x="1367934" y="3390676"/>
                <a:ext cx="4198877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CA" sz="1600" b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𝐊</m:t>
                      </m:r>
                      <m:d>
                        <m:dPr>
                          <m:ctrlP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CA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CA" sz="16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𝐊</m:t>
                      </m:r>
                      <m:d>
                        <m:dPr>
                          <m:ctrlP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CA" sz="16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CA" sz="16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𝐊</m:t>
                      </m:r>
                      <m:d>
                        <m:dPr>
                          <m:ctrlP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</m:d>
                      <m:r>
                        <a:rPr lang="en-CA" sz="16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≈</m:t>
                      </m:r>
                      <m:r>
                        <a:rPr lang="en-CA" sz="1600" b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𝐊</m:t>
                      </m:r>
                      <m:d>
                        <m:dPr>
                          <m:ctrlP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  <m:r>
                        <a:rPr lang="en-CA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CA" sz="1600" b="1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𝐊</m:t>
                      </m:r>
                      <m:d>
                        <m:dPr>
                          <m:ctrlP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𝒙</m:t>
                          </m:r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|</m:t>
                          </m:r>
                          <m:r>
                            <a:rPr lang="en-CA" sz="1600" b="1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</m:d>
                    </m:oMath>
                  </m:oMathPara>
                </a14:m>
                <a:endParaRPr lang="en-GB" sz="1600" b="1" i="1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2" name="TextBox 19">
                <a:extLst>
                  <a:ext uri="{FF2B5EF4-FFF2-40B4-BE49-F238E27FC236}">
                    <a16:creationId xmlns:a16="http://schemas.microsoft.com/office/drawing/2014/main" id="{088F3E53-FFAC-4273-A88B-C1AF3120E0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7934" y="3390676"/>
                <a:ext cx="4198877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18">
            <a:extLst>
              <a:ext uri="{FF2B5EF4-FFF2-40B4-BE49-F238E27FC236}">
                <a16:creationId xmlns:a16="http://schemas.microsoft.com/office/drawing/2014/main" id="{9E8750D6-4EB9-487A-9600-E5215DFED12A}"/>
              </a:ext>
            </a:extLst>
          </p:cNvPr>
          <p:cNvSpPr txBox="1"/>
          <p:nvPr/>
        </p:nvSpPr>
        <p:spPr>
          <a:xfrm>
            <a:off x="1116910" y="5028308"/>
            <a:ext cx="54069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C00000"/>
                </a:solidFill>
              </a:rPr>
              <a:t>“</a:t>
            </a:r>
            <a:r>
              <a:rPr lang="en-US" sz="2000" dirty="0" err="1">
                <a:solidFill>
                  <a:srgbClr val="C00000"/>
                </a:solidFill>
              </a:rPr>
              <a:t>Samplable</a:t>
            </a:r>
            <a:r>
              <a:rPr lang="en-US" sz="2000" dirty="0">
                <a:solidFill>
                  <a:srgbClr val="C00000"/>
                </a:solidFill>
              </a:rPr>
              <a:t> objects have short representations”:</a:t>
            </a:r>
            <a:endParaRPr lang="en-GB" sz="2000" dirty="0">
              <a:solidFill>
                <a:srgbClr val="C0000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64AEC84-B487-4D64-A39A-6B3F0A29B547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3472" y="5652910"/>
            <a:ext cx="4802794" cy="233204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0347B39-C22A-4948-9312-A4B14AFB8285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0320" y="5627358"/>
            <a:ext cx="2607928" cy="253019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EB049E53-21BD-4A94-A061-472E48066875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9903" y="5621946"/>
            <a:ext cx="724848" cy="263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022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FE011F02-61A2-4E78-9260-E9508ED02473}"/>
              </a:ext>
            </a:extLst>
          </p:cNvPr>
          <p:cNvSpPr/>
          <p:nvPr/>
        </p:nvSpPr>
        <p:spPr>
          <a:xfrm>
            <a:off x="442730" y="417658"/>
            <a:ext cx="10764716" cy="6309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500" b="1" dirty="0">
                <a:solidFill>
                  <a:srgbClr val="FF0000"/>
                </a:solidFill>
                <a:latin typeface="Calisto MT" panose="02040603050505030304" pitchFamily="18" charset="0"/>
              </a:rPr>
              <a:t>This Work: </a:t>
            </a:r>
            <a:r>
              <a:rPr lang="en-GB" sz="3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An Efficient Coding Theorem for </a:t>
            </a:r>
            <a:r>
              <a:rPr lang="en-GB" sz="3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alisto MT" panose="02040603050505030304" pitchFamily="18" charset="0"/>
              </a:rPr>
              <a:t>rKt</a:t>
            </a:r>
            <a:endParaRPr lang="en-GB" sz="3500" b="1" dirty="0">
              <a:solidFill>
                <a:schemeClr val="tx1">
                  <a:lumMod val="95000"/>
                  <a:lumOff val="5000"/>
                </a:schemeClr>
              </a:solidFill>
              <a:latin typeface="Calisto MT" panose="02040603050505030304" pitchFamily="18" charset="0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40A0544-D7EB-4406-B1DF-F8F2D75BC655}"/>
              </a:ext>
            </a:extLst>
          </p:cNvPr>
          <p:cNvGrpSpPr/>
          <p:nvPr/>
        </p:nvGrpSpPr>
        <p:grpSpPr>
          <a:xfrm>
            <a:off x="923471" y="2215361"/>
            <a:ext cx="10283975" cy="1114824"/>
            <a:chOff x="755444" y="2736193"/>
            <a:chExt cx="10283975" cy="1114824"/>
          </a:xfrm>
        </p:grpSpPr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236EEEB7-69F0-4BB0-AC9F-E42843D35AE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444" y="2736193"/>
              <a:ext cx="3341074" cy="253019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E7581CD9-FDF0-412F-A5CB-85EAF308C6F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444" y="3181083"/>
              <a:ext cx="2092744" cy="253019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BB008B30-F3F9-45DF-B80C-F22A2BAC5C3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55444" y="3619337"/>
              <a:ext cx="4188535" cy="231680"/>
            </a:xfrm>
            <a:prstGeom prst="rect">
              <a:avLst/>
            </a:prstGeom>
          </p:spPr>
        </p:pic>
        <p:pic>
          <p:nvPicPr>
            <p:cNvPr id="20" name="Picture 19">
              <a:extLst>
                <a:ext uri="{FF2B5EF4-FFF2-40B4-BE49-F238E27FC236}">
                  <a16:creationId xmlns:a16="http://schemas.microsoft.com/office/drawing/2014/main" id="{68FAB035-0A6C-424C-BE44-6677759E932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3830" y="3010917"/>
              <a:ext cx="866312" cy="315337"/>
            </a:xfrm>
            <a:prstGeom prst="rect">
              <a:avLst/>
            </a:prstGeom>
          </p:spPr>
        </p:pic>
        <p:pic>
          <p:nvPicPr>
            <p:cNvPr id="21" name="Picture 20">
              <a:extLst>
                <a:ext uri="{FF2B5EF4-FFF2-40B4-BE49-F238E27FC236}">
                  <a16:creationId xmlns:a16="http://schemas.microsoft.com/office/drawing/2014/main" id="{682F77AA-44EA-4544-A83D-EA3161565D2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44066" y="3024491"/>
              <a:ext cx="4595353" cy="315336"/>
            </a:xfrm>
            <a:prstGeom prst="rect">
              <a:avLst/>
            </a:prstGeom>
          </p:spPr>
        </p:pic>
      </p:grpSp>
      <p:sp>
        <p:nvSpPr>
          <p:cNvPr id="9" name="TextBox 26">
            <a:extLst>
              <a:ext uri="{FF2B5EF4-FFF2-40B4-BE49-F238E27FC236}">
                <a16:creationId xmlns:a16="http://schemas.microsoft.com/office/drawing/2014/main" id="{F36A7FD1-1656-4F9D-8254-878F8AF214D0}"/>
              </a:ext>
            </a:extLst>
          </p:cNvPr>
          <p:cNvSpPr txBox="1"/>
          <p:nvPr/>
        </p:nvSpPr>
        <p:spPr>
          <a:xfrm>
            <a:off x="1094269" y="1410234"/>
            <a:ext cx="10063901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200" dirty="0"/>
              <a:t>“</a:t>
            </a:r>
            <a:r>
              <a:rPr lang="en-GB" sz="2200" b="1" dirty="0">
                <a:solidFill>
                  <a:srgbClr val="C00000"/>
                </a:solidFill>
              </a:rPr>
              <a:t>Efficiently</a:t>
            </a:r>
            <a:r>
              <a:rPr lang="en-GB" sz="2200" dirty="0"/>
              <a:t> </a:t>
            </a:r>
            <a:r>
              <a:rPr lang="en-GB" sz="2200" b="1" dirty="0" err="1">
                <a:solidFill>
                  <a:srgbClr val="C00000"/>
                </a:solidFill>
              </a:rPr>
              <a:t>Samplable</a:t>
            </a:r>
            <a:r>
              <a:rPr lang="en-GB" sz="2200" dirty="0"/>
              <a:t> objects admit </a:t>
            </a:r>
            <a:r>
              <a:rPr lang="en-GB" sz="2200" b="1" dirty="0">
                <a:solidFill>
                  <a:srgbClr val="C00000"/>
                </a:solidFill>
              </a:rPr>
              <a:t>short</a:t>
            </a:r>
            <a:r>
              <a:rPr lang="en-GB" sz="2200" dirty="0"/>
              <a:t> and </a:t>
            </a:r>
            <a:r>
              <a:rPr lang="en-GB" sz="2200" b="1" dirty="0">
                <a:solidFill>
                  <a:srgbClr val="C00000"/>
                </a:solidFill>
              </a:rPr>
              <a:t>effective</a:t>
            </a:r>
            <a:r>
              <a:rPr lang="en-GB" sz="2200" dirty="0"/>
              <a:t> probabilistic representations.”</a:t>
            </a:r>
          </a:p>
        </p:txBody>
      </p:sp>
      <p:sp>
        <p:nvSpPr>
          <p:cNvPr id="10" name="TextBox 12">
            <a:extLst>
              <a:ext uri="{FF2B5EF4-FFF2-40B4-BE49-F238E27FC236}">
                <a16:creationId xmlns:a16="http://schemas.microsoft.com/office/drawing/2014/main" id="{8945F2BA-C868-404C-9CFD-E5C08F0A407F}"/>
              </a:ext>
            </a:extLst>
          </p:cNvPr>
          <p:cNvSpPr txBox="1"/>
          <p:nvPr/>
        </p:nvSpPr>
        <p:spPr>
          <a:xfrm>
            <a:off x="7753216" y="5471766"/>
            <a:ext cx="32167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200" b="1" dirty="0">
                <a:solidFill>
                  <a:schemeClr val="accent6">
                    <a:lumMod val="75000"/>
                  </a:schemeClr>
                </a:solidFill>
              </a:rPr>
              <a:t>Extremely useful </a:t>
            </a:r>
          </a:p>
          <a:p>
            <a:pPr algn="ctr"/>
            <a:r>
              <a:rPr lang="en-GB" sz="2200" b="1" dirty="0">
                <a:solidFill>
                  <a:schemeClr val="accent6">
                    <a:lumMod val="75000"/>
                  </a:schemeClr>
                </a:solidFill>
              </a:rPr>
              <a:t>in applications!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EB1DE647-3875-4568-BE1C-45E512F4B9C6}"/>
              </a:ext>
            </a:extLst>
          </p:cNvPr>
          <p:cNvCxnSpPr>
            <a:cxnSpLocks/>
          </p:cNvCxnSpPr>
          <p:nvPr/>
        </p:nvCxnSpPr>
        <p:spPr>
          <a:xfrm flipV="1">
            <a:off x="1024800" y="4694736"/>
            <a:ext cx="0" cy="1393674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DA6FD75-4581-428A-8C39-F1CB9477FC8B}"/>
              </a:ext>
            </a:extLst>
          </p:cNvPr>
          <p:cNvCxnSpPr>
            <a:cxnSpLocks/>
          </p:cNvCxnSpPr>
          <p:nvPr/>
        </p:nvCxnSpPr>
        <p:spPr>
          <a:xfrm>
            <a:off x="1024800" y="6077156"/>
            <a:ext cx="718677" cy="1125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21">
                <a:extLst>
                  <a:ext uri="{FF2B5EF4-FFF2-40B4-BE49-F238E27FC236}">
                    <a16:creationId xmlns:a16="http://schemas.microsoft.com/office/drawing/2014/main" id="{2A83C09F-B330-475C-A153-9FD3B6C1F50B}"/>
                  </a:ext>
                </a:extLst>
              </p:cNvPr>
              <p:cNvSpPr txBox="1"/>
              <p:nvPr/>
            </p:nvSpPr>
            <p:spPr>
              <a:xfrm>
                <a:off x="775787" y="3838575"/>
                <a:ext cx="10700866" cy="70788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CA" sz="2000" b="1" u="sng" dirty="0">
                    <a:solidFill>
                      <a:srgbClr val="FF0000"/>
                    </a:solidFill>
                  </a:rPr>
                  <a:t>Efficient</a:t>
                </a:r>
                <a:r>
                  <a:rPr lang="en-CA" sz="2000" b="1" dirty="0">
                    <a:solidFill>
                      <a:srgbClr val="FF0000"/>
                    </a:solidFill>
                  </a:rPr>
                  <a:t> generation of representation:</a:t>
                </a:r>
                <a:r>
                  <a:rPr lang="en-GB" sz="2000" dirty="0">
                    <a:solidFill>
                      <a:srgbClr val="FF0000"/>
                    </a:solidFill>
                  </a:rPr>
                  <a:t> </a:t>
                </a:r>
                <a:r>
                  <a:rPr lang="en-CA" sz="2000" dirty="0"/>
                  <a:t>Given 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2000" dirty="0"/>
                  <a:t> and 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𝛿</m:t>
                    </m:r>
                  </m:oMath>
                </a14:m>
                <a:r>
                  <a:rPr lang="en-GB" sz="2000" dirty="0"/>
                  <a:t>, </a:t>
                </a:r>
                <a:r>
                  <a:rPr lang="en-GB" sz="2000" dirty="0" err="1"/>
                  <a:t>w.h.p</a:t>
                </a:r>
                <a:r>
                  <a:rPr lang="en-GB" sz="2000" dirty="0"/>
                  <a:t>, we can compute in time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CA" sz="2000" b="0" i="0" smtClean="0">
                        <a:latin typeface="Cambria Math" panose="02040503050406030204" pitchFamily="18" charset="0"/>
                      </a:rPr>
                      <m:t>poly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(|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CA" sz="2000" b="0" i="1" smtClean="0">
                        <a:latin typeface="Cambria Math" panose="02040503050406030204" pitchFamily="18" charset="0"/>
                      </a:rPr>
                      <m:t>|)</m:t>
                    </m:r>
                  </m:oMath>
                </a14:m>
                <a:r>
                  <a:rPr lang="en-GB" sz="2000" dirty="0"/>
                  <a:t> </a:t>
                </a:r>
                <a:r>
                  <a:rPr lang="en-GB" sz="2000" dirty="0">
                    <a:solidFill>
                      <a:schemeClr val="tx1"/>
                    </a:solidFill>
                  </a:rPr>
                  <a:t>an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i="0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rKt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 representation of </a:t>
                </a:r>
                <a14:m>
                  <m:oMath xmlns:m="http://schemas.openxmlformats.org/officeDocument/2006/math">
                    <m:r>
                      <a:rPr lang="en-GB" sz="200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 with complexity </a:t>
                </a:r>
                <a14:m>
                  <m:oMath xmlns:m="http://schemas.openxmlformats.org/officeDocument/2006/math">
                    <m:r>
                      <a:rPr lang="en-C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CA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C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C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(</m:t>
                    </m:r>
                    <m:func>
                      <m:funcPr>
                        <m:ctrlPr>
                          <a:rPr lang="en-C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d>
                          <m:dPr>
                            <m:ctrlPr>
                              <a:rPr lang="en-CA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CA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1/</m:t>
                            </m:r>
                            <m:r>
                              <a:rPr lang="en-CA" sz="20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</m:d>
                      </m:e>
                    </m:func>
                    <m:r>
                      <a:rPr lang="en-C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C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C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  <m:r>
                      <a:rPr lang="en-C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C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sz="2000" b="0" i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CA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func>
                    <m:r>
                      <a:rPr lang="en-CA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000" dirty="0">
                    <a:solidFill>
                      <a:schemeClr val="tx1"/>
                    </a:solidFill>
                  </a:rPr>
                  <a:t>.</a:t>
                </a:r>
                <a:endParaRPr lang="en-GB" sz="2000" dirty="0"/>
              </a:p>
            </p:txBody>
          </p:sp>
        </mc:Choice>
        <mc:Fallback>
          <p:sp>
            <p:nvSpPr>
              <p:cNvPr id="13" name="TextBox 21">
                <a:extLst>
                  <a:ext uri="{FF2B5EF4-FFF2-40B4-BE49-F238E27FC236}">
                    <a16:creationId xmlns:a16="http://schemas.microsoft.com/office/drawing/2014/main" id="{2A83C09F-B330-475C-A153-9FD3B6C1F50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787" y="3838575"/>
                <a:ext cx="10700866" cy="707886"/>
              </a:xfrm>
              <a:prstGeom prst="rect">
                <a:avLst/>
              </a:prstGeom>
              <a:blipFill>
                <a:blip r:embed="rId7"/>
                <a:stretch>
                  <a:fillRect l="-512" t="-4237" b="-1355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22">
                <a:extLst>
                  <a:ext uri="{FF2B5EF4-FFF2-40B4-BE49-F238E27FC236}">
                    <a16:creationId xmlns:a16="http://schemas.microsoft.com/office/drawing/2014/main" id="{167DE4E8-B59A-4AD5-8027-EB778620F90D}"/>
                  </a:ext>
                </a:extLst>
              </p:cNvPr>
              <p:cNvSpPr txBox="1"/>
              <p:nvPr/>
            </p:nvSpPr>
            <p:spPr>
              <a:xfrm>
                <a:off x="2280889" y="4779664"/>
                <a:ext cx="461443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r>
                  <a:rPr lang="en-GB" dirty="0">
                    <a:solidFill>
                      <a:schemeClr val="accent1">
                        <a:lumMod val="75000"/>
                      </a:schemeClr>
                    </a:solidFill>
                  </a:rPr>
                  <a:t>Program P that runs in time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dirty="0">
                    <a:solidFill>
                      <a:schemeClr val="accent1">
                        <a:lumMod val="75000"/>
                      </a:schemeClr>
                    </a:solidFill>
                  </a:rPr>
                  <a:t> and prints </a:t>
                </a:r>
                <a14:m>
                  <m:oMath xmlns:m="http://schemas.openxmlformats.org/officeDocument/2006/math">
                    <m:r>
                      <a:rPr lang="en-CA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solidFill>
                      <a:schemeClr val="accent1">
                        <a:lumMod val="75000"/>
                      </a:schemeClr>
                    </a:solidFill>
                  </a:rPr>
                  <a:t> </a:t>
                </a:r>
                <a:r>
                  <a:rPr lang="en-GB" dirty="0" err="1">
                    <a:solidFill>
                      <a:schemeClr val="accent1">
                        <a:lumMod val="75000"/>
                      </a:schemeClr>
                    </a:solidFill>
                  </a:rPr>
                  <a:t>w.h.p</a:t>
                </a:r>
                <a:r>
                  <a:rPr lang="en-GB" dirty="0">
                    <a:solidFill>
                      <a:schemeClr val="accent1">
                        <a:lumMod val="75000"/>
                      </a:schemeClr>
                    </a:solidFill>
                  </a:rPr>
                  <a:t> such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C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en-US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P</m:t>
                        </m:r>
                      </m:e>
                    </m:d>
                    <m:r>
                      <a:rPr lang="en-CA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en-CA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CA" b="0" i="0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CA" b="0" i="1" smtClean="0">
                            <a:solidFill>
                              <a:schemeClr val="accent1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func>
                    <m:r>
                      <a:rPr lang="en-CA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≤</m:t>
                    </m:r>
                    <m:r>
                      <a:rPr lang="en-CA" b="0" i="1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dirty="0">
                    <a:solidFill>
                      <a:schemeClr val="accent1">
                        <a:lumMod val="75000"/>
                      </a:schemeClr>
                    </a:solidFill>
                  </a:rPr>
                  <a:t>.</a:t>
                </a:r>
              </a:p>
            </p:txBody>
          </p:sp>
        </mc:Choice>
        <mc:Fallback xmlns="">
          <p:sp>
            <p:nvSpPr>
              <p:cNvPr id="14" name="TextBox 22">
                <a:extLst>
                  <a:ext uri="{FF2B5EF4-FFF2-40B4-BE49-F238E27FC236}">
                    <a16:creationId xmlns:a16="http://schemas.microsoft.com/office/drawing/2014/main" id="{167DE4E8-B59A-4AD5-8027-EB778620F9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0889" y="4779664"/>
                <a:ext cx="4614431" cy="646331"/>
              </a:xfrm>
              <a:prstGeom prst="rect">
                <a:avLst/>
              </a:prstGeom>
              <a:blipFill>
                <a:blip r:embed="rId8"/>
                <a:stretch>
                  <a:fillRect t="-471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C86E037-FC90-426C-8694-EACDC956050D}"/>
              </a:ext>
            </a:extLst>
          </p:cNvPr>
          <p:cNvCxnSpPr>
            <a:cxnSpLocks/>
            <a:stCxn id="14" idx="0"/>
          </p:cNvCxnSpPr>
          <p:nvPr/>
        </p:nvCxnSpPr>
        <p:spPr>
          <a:xfrm flipH="1" flipV="1">
            <a:off x="3574125" y="4467896"/>
            <a:ext cx="1013980" cy="3117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27">
                <a:extLst>
                  <a:ext uri="{FF2B5EF4-FFF2-40B4-BE49-F238E27FC236}">
                    <a16:creationId xmlns:a16="http://schemas.microsoft.com/office/drawing/2014/main" id="{2430008B-2755-4693-A1A1-D5E8BA60DF69}"/>
                  </a:ext>
                </a:extLst>
              </p:cNvPr>
              <p:cNvSpPr txBox="1"/>
              <p:nvPr/>
            </p:nvSpPr>
            <p:spPr>
              <a:xfrm>
                <a:off x="1692198" y="5844389"/>
                <a:ext cx="6061018" cy="430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“</a:t>
                </a:r>
                <a:r>
                  <a:rPr lang="en-GB" sz="22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Magic</a:t>
                </a:r>
                <a:r>
                  <a:rPr lang="en-GB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”: </a:t>
                </a:r>
                <a:r>
                  <a:rPr lang="en-GB" sz="2200" dirty="0"/>
                  <a:t>Running time does not depend on </a:t>
                </a:r>
                <a14:m>
                  <m:oMath xmlns:m="http://schemas.openxmlformats.org/officeDocument/2006/math">
                    <m:r>
                      <a:rPr lang="en-CA" sz="2200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GB" sz="2200" dirty="0"/>
                  <a:t>.</a:t>
                </a:r>
              </a:p>
            </p:txBody>
          </p:sp>
        </mc:Choice>
        <mc:Fallback xmlns="">
          <p:sp>
            <p:nvSpPr>
              <p:cNvPr id="16" name="TextBox 27">
                <a:extLst>
                  <a:ext uri="{FF2B5EF4-FFF2-40B4-BE49-F238E27FC236}">
                    <a16:creationId xmlns:a16="http://schemas.microsoft.com/office/drawing/2014/main" id="{2430008B-2755-4693-A1A1-D5E8BA60DF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2198" y="5844389"/>
                <a:ext cx="6061018" cy="430887"/>
              </a:xfrm>
              <a:prstGeom prst="rect">
                <a:avLst/>
              </a:prstGeom>
              <a:blipFill>
                <a:blip r:embed="rId9"/>
                <a:stretch>
                  <a:fillRect l="-1308" t="-11429" b="-2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5B706CD1-647A-4C60-8820-2969D849FE1A}"/>
              </a:ext>
            </a:extLst>
          </p:cNvPr>
          <p:cNvSpPr txBox="1"/>
          <p:nvPr/>
        </p:nvSpPr>
        <p:spPr>
          <a:xfrm>
            <a:off x="5112006" y="2112266"/>
            <a:ext cx="11756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Theorem</a:t>
            </a:r>
            <a:endParaRPr lang="en-GB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 animBg="1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BA86EAA3-CDD2-4BA7-BCBE-F631315C205E}"/>
              </a:ext>
            </a:extLst>
          </p:cNvPr>
          <p:cNvSpPr txBox="1"/>
          <p:nvPr/>
        </p:nvSpPr>
        <p:spPr>
          <a:xfrm>
            <a:off x="662473" y="1270883"/>
            <a:ext cx="8346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1.  Polynomial time </a:t>
            </a:r>
            <a:r>
              <a:rPr lang="en-US" sz="2400" b="1" dirty="0">
                <a:solidFill>
                  <a:srgbClr val="C00000"/>
                </a:solidFill>
              </a:rPr>
              <a:t>instance-wise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0070C0"/>
                </a:solidFill>
              </a:rPr>
              <a:t>search-to-decision</a:t>
            </a:r>
            <a:r>
              <a:rPr lang="en-US" sz="2400" dirty="0"/>
              <a:t> reduction</a:t>
            </a:r>
            <a:endParaRPr lang="en-GB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E2F16F9-8C28-409C-A457-0B6050053A30}"/>
              </a:ext>
            </a:extLst>
          </p:cNvPr>
          <p:cNvSpPr txBox="1"/>
          <p:nvPr/>
        </p:nvSpPr>
        <p:spPr>
          <a:xfrm>
            <a:off x="578497" y="2978369"/>
            <a:ext cx="100304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2.  </a:t>
            </a:r>
            <a:r>
              <a:rPr lang="en-US" sz="2400" u="sng" dirty="0"/>
              <a:t>Equivalence</a:t>
            </a:r>
            <a:r>
              <a:rPr lang="en-US" sz="2400" dirty="0"/>
              <a:t> between </a:t>
            </a:r>
            <a:r>
              <a:rPr lang="en-US" sz="2400" b="1" dirty="0">
                <a:solidFill>
                  <a:srgbClr val="00B050"/>
                </a:solidFill>
              </a:rPr>
              <a:t>probabilistic representations </a:t>
            </a:r>
            <a:r>
              <a:rPr lang="en-US" sz="2400" b="1" dirty="0"/>
              <a:t>and</a:t>
            </a:r>
            <a:r>
              <a:rPr lang="en-US" sz="2400" b="1" dirty="0">
                <a:solidFill>
                  <a:srgbClr val="00B050"/>
                </a:solidFill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</a:rPr>
              <a:t>samplability</a:t>
            </a:r>
            <a:endParaRPr lang="en-GB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F9DCE93-176C-4978-8B41-9AB94C689C97}"/>
              </a:ext>
            </a:extLst>
          </p:cNvPr>
          <p:cNvSpPr txBox="1"/>
          <p:nvPr/>
        </p:nvSpPr>
        <p:spPr>
          <a:xfrm>
            <a:off x="578497" y="4745452"/>
            <a:ext cx="103383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3.  Strong </a:t>
            </a:r>
            <a:r>
              <a:rPr lang="en-US" sz="2400" b="1" dirty="0">
                <a:solidFill>
                  <a:srgbClr val="7030A0"/>
                </a:solidFill>
              </a:rPr>
              <a:t>time hierarchy for sampling distributions</a:t>
            </a:r>
            <a:r>
              <a:rPr lang="en-US" sz="2400" dirty="0"/>
              <a:t> (conditional)</a:t>
            </a:r>
            <a:endParaRPr lang="en-GB" sz="2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932B2F4-B4A3-4284-AB21-5D36569D570E}"/>
              </a:ext>
            </a:extLst>
          </p:cNvPr>
          <p:cNvSpPr/>
          <p:nvPr/>
        </p:nvSpPr>
        <p:spPr>
          <a:xfrm>
            <a:off x="713642" y="406875"/>
            <a:ext cx="10764716" cy="6309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3500" b="1" dirty="0">
                <a:latin typeface="Calisto MT" panose="02040603050505030304" pitchFamily="18" charset="0"/>
              </a:rPr>
              <a:t>Applications</a:t>
            </a: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38792C48-7249-4E41-9791-55A33E0810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98799" y="5811803"/>
            <a:ext cx="2559310" cy="191585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Thank you!</a:t>
            </a:r>
            <a:endParaRPr lang="en-GB" b="1" dirty="0">
              <a:solidFill>
                <a:srgbClr val="C00000"/>
              </a:solidFill>
            </a:endParaRPr>
          </a:p>
        </p:txBody>
      </p:sp>
      <p:pic>
        <p:nvPicPr>
          <p:cNvPr id="44" name="Picture 43">
            <a:extLst>
              <a:ext uri="{FF2B5EF4-FFF2-40B4-BE49-F238E27FC236}">
                <a16:creationId xmlns:a16="http://schemas.microsoft.com/office/drawing/2014/main" id="{BEC73163-95D1-4CE4-AF85-3CC6801FE313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116" y="1957077"/>
            <a:ext cx="1016650" cy="175284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54BC812A-8060-4126-848E-DE9A1A5C0C5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116" y="2430644"/>
            <a:ext cx="2580492" cy="253019"/>
          </a:xfrm>
          <a:prstGeom prst="rect">
            <a:avLst/>
          </a:prstGeom>
        </p:spPr>
      </p:pic>
      <p:pic>
        <p:nvPicPr>
          <p:cNvPr id="48" name="Picture 47">
            <a:extLst>
              <a:ext uri="{FF2B5EF4-FFF2-40B4-BE49-F238E27FC236}">
                <a16:creationId xmlns:a16="http://schemas.microsoft.com/office/drawing/2014/main" id="{C41B8BC9-D28E-4E20-BA56-9E6C3DB3A506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559" y="1959799"/>
            <a:ext cx="1315395" cy="178333"/>
          </a:xfrm>
          <a:prstGeom prst="rect">
            <a:avLst/>
          </a:prstGeom>
        </p:spPr>
      </p:pic>
      <p:pic>
        <p:nvPicPr>
          <p:cNvPr id="26" name="Picture 25">
            <a:extLst>
              <a:ext uri="{FF2B5EF4-FFF2-40B4-BE49-F238E27FC236}">
                <a16:creationId xmlns:a16="http://schemas.microsoft.com/office/drawing/2014/main" id="{337EFF5C-4BF4-484E-BA5E-4E3BE0C2319A}"/>
              </a:ext>
            </a:extLst>
          </p:cNvPr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559" y="2404277"/>
            <a:ext cx="4158052" cy="253019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B0B811F-2404-4E29-99C4-5B0375F9D995}"/>
              </a:ext>
            </a:extLst>
          </p:cNvPr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6452" y="3709694"/>
            <a:ext cx="3504166" cy="253020"/>
          </a:xfrm>
          <a:prstGeom prst="rect">
            <a:avLst/>
          </a:prstGeom>
        </p:spPr>
      </p:pic>
      <p:pic>
        <p:nvPicPr>
          <p:cNvPr id="34" name="Picture 33">
            <a:extLst>
              <a:ext uri="{FF2B5EF4-FFF2-40B4-BE49-F238E27FC236}">
                <a16:creationId xmlns:a16="http://schemas.microsoft.com/office/drawing/2014/main" id="{6E7BF045-24F0-4299-B642-2627D780C637}"/>
              </a:ext>
            </a:extLst>
          </p:cNvPr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056" y="4118088"/>
            <a:ext cx="2874665" cy="253019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0E432641-D7C7-40C2-817C-D954FD4208DD}"/>
              </a:ext>
            </a:extLst>
          </p:cNvPr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7613" y="3713901"/>
            <a:ext cx="3723652" cy="23015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5C73C136-1AD0-4D44-B8C3-212062C956F9}"/>
              </a:ext>
            </a:extLst>
          </p:cNvPr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800" y="4053384"/>
            <a:ext cx="4633606" cy="275883"/>
          </a:xfrm>
          <a:prstGeom prst="rect">
            <a:avLst/>
          </a:prstGeom>
        </p:spPr>
      </p:pic>
      <p:pic>
        <p:nvPicPr>
          <p:cNvPr id="42" name="Picture 41">
            <a:extLst>
              <a:ext uri="{FF2B5EF4-FFF2-40B4-BE49-F238E27FC236}">
                <a16:creationId xmlns:a16="http://schemas.microsoft.com/office/drawing/2014/main" id="{987115D1-C55A-4AE6-B402-695879684567}"/>
              </a:ext>
            </a:extLst>
          </p:cNvPr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8805" y="3893822"/>
            <a:ext cx="736655" cy="284773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A484340C-8B62-4CE2-8164-7716423F867E}"/>
              </a:ext>
            </a:extLst>
          </p:cNvPr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4287" y="5811803"/>
            <a:ext cx="6714156" cy="253019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4432E559-8232-4DF4-A3EB-8C86D4C3EE93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3815" y="5353763"/>
            <a:ext cx="3834883" cy="233354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2498C5C6-5A2E-4701-9C05-2518379F694A}"/>
              </a:ext>
            </a:extLst>
          </p:cNvPr>
          <p:cNvPicPr>
            <a:picLocks noChangeAspect="1"/>
          </p:cNvPicPr>
          <p:nvPr>
            <p:custDataLst>
              <p:tags r:id="rId12"/>
            </p:custDataLst>
          </p:nvPr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55" y="6242960"/>
            <a:ext cx="7895420" cy="280455"/>
          </a:xfrm>
          <a:prstGeom prst="rect">
            <a:avLst/>
          </a:prstGeom>
        </p:spPr>
      </p:pic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BF1C5A79-B46A-466A-BE47-9F00ECF88705}"/>
              </a:ext>
            </a:extLst>
          </p:cNvPr>
          <p:cNvCxnSpPr>
            <a:cxnSpLocks/>
            <a:stCxn id="60" idx="0"/>
          </p:cNvCxnSpPr>
          <p:nvPr/>
        </p:nvCxnSpPr>
        <p:spPr>
          <a:xfrm flipV="1">
            <a:off x="4521365" y="5534089"/>
            <a:ext cx="543229" cy="277714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2148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4.766"/>
  <p:tag name="ORIGINALWIDTH" val="2363.58"/>
  <p:tag name="LATEXADDIN" val="\documentclass{article}&#10;\usepackage{amsmath}&#10;\usepackage{color}&#10;\pagestyle{empty}&#10;\begin{document}&#10;&#10;&#10;\noindent Algorithm generates $x$ with probability $\geq \delta$&#10;&#10;\end{document}"/>
  <p:tag name="IGUANATEXSIZE" val="20"/>
  <p:tag name="IGUANATEXCURSOR" val="164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13.2658"/>
  <p:tag name="ORIGINALWIDTH" val="1832.506"/>
  <p:tag name="LATEXADDIN" val="\documentclass{article}&#10;\usepackage{amsmath}&#10;\usepackage{color}&#10;\pagestyle{empty}&#10;\begin{document}&#10;&#10;&#10;\noindent $\exists$ sequence of primes generated in&#10;&#10;\end{document}"/>
  <p:tag name="IGUANATEXSIZE" val="20"/>
  <p:tag name="IGUANATEXCURSOR" val="128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5.769"/>
  <p:tag name="ORIGINALWIDTH" val="2280.318"/>
  <p:tag name="LATEXADDIN" val="\documentclass{article}&#10;\usepackage{amsmath}&#10;\usepackage{color}&#10;\pagestyle{empty}&#10;\begin{document}&#10;&#10;&#10;\noindent time $2^{O(\gamma(n))}$ with probability $\geq 2^{-O(\gamma(n))}$&#10;&#10;\end{document}"/>
  <p:tag name="IGUANATEXSIZE" val="20"/>
  <p:tag name="IGUANATEXCURSOR" val="174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8.25953"/>
  <p:tag name="ORIGINALWIDTH" val="213.7798"/>
  <p:tag name="LATEXADDIN" val="\documentclass{article}&#10;\usepackage{amsmath}&#10;\usepackage{color}&#10;\pagestyle{empty}&#10;\begin{document}&#10;&#10;&#10;\noindent $\Longleftrightarrow$&#10;&#10;\end{document}"/>
  <p:tag name="IGUANATEXSIZE" val="20"/>
  <p:tag name="IGUANATEXCURSOR" val="131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5174"/>
  <p:tag name="ORIGINALWIDTH" val="3304.211"/>
  <p:tag name="LATEXADDIN" val="\documentclass{article}&#10;\usepackage{amsmath}&#10;\usepackage{color}&#10;\pagestyle{empty}&#10;\begin{document}&#10;&#10;&#10;\noindent $\exists$ ensemble of distributions $\{\mathcal{D}_n\}$ samplable in time $T(n)$ s.t.&#10;&#10;\end{document}"/>
  <p:tag name="IGUANATEXSIZE" val="20"/>
  <p:tag name="IGUANATEXCURSOR" val="196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5174"/>
  <p:tag name="ORIGINALWIDTH" val="2046.286"/>
  <p:tag name="LATEXADDIN" val="\documentclass{article}&#10;\usepackage{amsmath}&#10;\usepackage{color}&#10;\pagestyle{empty}&#10;\begin{document}&#10;&#10;&#10;\noindent (supported over a \textbf{single} $n$-bit string)&#10;&#10;\end{document}"/>
  <p:tag name="IGUANATEXSIZE" val="20"/>
  <p:tag name="IGUANATEXCURSOR" val="144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38.0193"/>
  <p:tag name="ORIGINALWIDTH" val="3885.542"/>
  <p:tag name="LATEXADDIN" val="\documentclass{article}&#10;\usepackage{amsmath}&#10;\usepackage{color}&#10;\pagestyle{empty}&#10;\begin{document}&#10;&#10;&#10;\noindent $\{\mathcal{D}_n\}$ is \textbf{not} samplable in time $T(n)^{\delta}$ even up to stat.~dist.~$1 - 1/T(n)^\delta$&#10;&#10;\end{document}"/>
  <p:tag name="IGUANATEXSIZE" val="20"/>
  <p:tag name="IGUANATEXCURSOR" val="222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5174"/>
  <p:tag name="ORIGINALWIDTH" val="1283.429"/>
  <p:tag name="LATEXADDIN" val="\documentclass{article}&#10;\usepackage{amsmath}&#10;\usepackage{color}&#10;\pagestyle{empty}&#10;\begin{document}&#10;&#10;&#10;\noindent $K(x) \leq \log(1/\delta) + O(1)$&#10;&#10;\end{document}"/>
  <p:tag name="IGUANATEXSIZE" val="20"/>
  <p:tag name="IGUANATEXCURSOR" val="143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68.25953"/>
  <p:tag name="ORIGINALWIDTH" val="187.5261"/>
  <p:tag name="LATEXADDIN" val="\documentclass{article}&#10;\usepackage{amsmath}&#10;\usepackage{color}&#10;\pagestyle{empty}&#10;\begin{document}&#10;&#10;&#10;\noindent $\Longrightarrow$&#10;&#10;\end{document}"/>
  <p:tag name="IGUANATEXSIZE" val="20"/>
  <p:tag name="IGUANATEXCURSOR" val="113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6.26205"/>
  <p:tag name="ORIGINALWIDTH" val="500.3199"/>
  <p:tag name="LATEXADDIN" val="\documentclass{article}&#10;\usepackage{amsmath}&#10;\usepackage{color}&#10;\pagestyle{empty}&#10;\begin{document}&#10;&#10;&#10;\noindent \textbf{INPUT:}&#10;&#10;\end{document}"/>
  <p:tag name="IGUANATEXSIZE" val="20"/>
  <p:tag name="IGUANATEXCURSOR" val="125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5174"/>
  <p:tag name="ORIGINALWIDTH" val="1269.927"/>
  <p:tag name="LATEXADDIN" val="\documentclass{article}&#10;\usepackage{amsmath}&#10;\usepackage{color}&#10;\pagestyle{empty}&#10;\begin{document}&#10;&#10;&#10;\noindent string $x$ and $k = \mathsf{rKt}(x)$&#10;&#10;\end{document}"/>
  <p:tag name="IGUANATEXSIZE" val="20"/>
  <p:tag name="IGUANATEXCURSOR" val="147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87.76228"/>
  <p:tag name="ORIGINALWIDTH" val="647.3403"/>
  <p:tag name="LATEXADDIN" val="\documentclass{article}&#10;\usepackage{amsmath}&#10;\usepackage{color}&#10;\pagestyle{empty}&#10;\begin{document}&#10;&#10;&#10;\noindent \textbf{OUTPUT:}&#10;&#10;\end{document}"/>
  <p:tag name="IGUANATEXSIZE" val="20"/>
  <p:tag name="IGUANATEXCURSOR" val="126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5174"/>
  <p:tag name="ORIGINALWIDTH" val="2046.286"/>
  <p:tag name="LATEXADDIN" val="\documentclass{article}&#10;\usepackage{amsmath}&#10;\usepackage{color}&#10;\pagestyle{empty}&#10;\begin{document}&#10;&#10;&#10;\noindent $\mathsf{rKt}$ representation of complexity $O(k)$&#10;&#10;\end{document}"/>
  <p:tag name="IGUANATEXSIZE" val="20"/>
  <p:tag name="IGUANATEXCURSOR" val="160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5174"/>
  <p:tag name="ORIGINALWIDTH" val="1724.491"/>
  <p:tag name="LATEXADDIN" val="\documentclass{article}&#10;\usepackage{amsmath}&#10;\usepackage{color}&#10;\pagestyle{empty}&#10;\begin{document}&#10;&#10;&#10;\noindent $\exists$ sequence $\{p_n\}$ of $n$-bit primes&#10;&#10;\end{document}"/>
  <p:tag name="IGUANATEXSIZE" val="20"/>
  <p:tag name="IGUANATEXCURSOR" val="138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OUTPUTDPI" val="1200"/>
  <p:tag name="ORIGINALHEIGHT" val="124.5174"/>
  <p:tag name="ORIGINALWIDTH" val="1414.697"/>
  <p:tag name="LATEXADDIN" val="\documentclass{article}&#10;\usepackage{amsmath}&#10;\usepackage{color}&#10;\pagestyle{empty}&#10;\begin{document}&#10;&#10;&#10;\noindent of $\mathsf{rKt}$ complexity $O(\gamma(n))$&#10;&#10;\end{document}"/>
  <p:tag name="IGUANATEXSIZE" val="20"/>
  <p:tag name="IGUANATEXCURSOR" val="146"/>
  <p:tag name="TRANSPARENCY" val="True"/>
  <p:tag name="LATEXENGINEID" val="1"/>
  <p:tag name="TEMPFOLDER" val="c:\temp\"/>
  <p:tag name="LATEXFORMHEIGHT" val="312"/>
  <p:tag name="LATEXFORMWIDTH" val="384"/>
  <p:tag name="LATEXFORMWRAP" val="True"/>
  <p:tag name="BITMAPVECTOR" val="0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329</TotalTime>
  <Words>352</Words>
  <Application>Microsoft Office PowerPoint</Application>
  <PresentationFormat>Widescreen</PresentationFormat>
  <Paragraphs>53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Adobe Devanagari</vt:lpstr>
      <vt:lpstr>Arial</vt:lpstr>
      <vt:lpstr>Arial</vt:lpstr>
      <vt:lpstr>Calibri</vt:lpstr>
      <vt:lpstr>Calibri Light</vt:lpstr>
      <vt:lpstr>Calisto MT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Oliveira, Igor</dc:creator>
  <cp:lastModifiedBy>Oliveira, Igor</cp:lastModifiedBy>
  <cp:revision>49</cp:revision>
  <dcterms:created xsi:type="dcterms:W3CDTF">2021-07-13T14:43:55Z</dcterms:created>
  <dcterms:modified xsi:type="dcterms:W3CDTF">2021-07-13T20:48:06Z</dcterms:modified>
</cp:coreProperties>
</file>