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notesMasterIdLst>
    <p:notesMasterId r:id="rId32"/>
  </p:notesMasterIdLst>
  <p:sldIdLst>
    <p:sldId id="256" r:id="rId2"/>
    <p:sldId id="265" r:id="rId3"/>
    <p:sldId id="257" r:id="rId4"/>
    <p:sldId id="258" r:id="rId5"/>
    <p:sldId id="263" r:id="rId6"/>
    <p:sldId id="264" r:id="rId7"/>
    <p:sldId id="266" r:id="rId8"/>
    <p:sldId id="267" r:id="rId9"/>
    <p:sldId id="268" r:id="rId10"/>
    <p:sldId id="273" r:id="rId11"/>
    <p:sldId id="269" r:id="rId12"/>
    <p:sldId id="288" r:id="rId13"/>
    <p:sldId id="270" r:id="rId14"/>
    <p:sldId id="271" r:id="rId15"/>
    <p:sldId id="272" r:id="rId16"/>
    <p:sldId id="286" r:id="rId17"/>
    <p:sldId id="259" r:id="rId18"/>
    <p:sldId id="277" r:id="rId19"/>
    <p:sldId id="284" r:id="rId20"/>
    <p:sldId id="285" r:id="rId21"/>
    <p:sldId id="260" r:id="rId22"/>
    <p:sldId id="276" r:id="rId23"/>
    <p:sldId id="274" r:id="rId24"/>
    <p:sldId id="283" r:id="rId25"/>
    <p:sldId id="275" r:id="rId26"/>
    <p:sldId id="282" r:id="rId27"/>
    <p:sldId id="289" r:id="rId28"/>
    <p:sldId id="278" r:id="rId29"/>
    <p:sldId id="280" r:id="rId30"/>
    <p:sldId id="262" r:id="rId31"/>
  </p:sldIdLst>
  <p:sldSz cx="12192000" cy="6858000"/>
  <p:notesSz cx="6858000" cy="9144000"/>
  <p:embeddedFontLst>
    <p:embeddedFont>
      <p:font typeface="Spectral" panose="02020502060000000000" pitchFamily="18" charset="0"/>
      <p:regular r:id="rId33"/>
      <p:bold r:id="rId34"/>
      <p:italic r:id="rId35"/>
      <p:boldItalic r:id="rId36"/>
    </p:embeddedFont>
    <p:embeddedFont>
      <p:font typeface="Calibri" panose="020F0502020204030204" pitchFamily="34" charset="0"/>
      <p:regular r:id="rId37"/>
      <p:bold r:id="rId38"/>
      <p:italic r:id="rId39"/>
      <p:boldItalic r:id="rId40"/>
    </p:embeddedFont>
  </p:embeddedFont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2794" autoAdjust="0"/>
  </p:normalViewPr>
  <p:slideViewPr>
    <p:cSldViewPr snapToGrid="0">
      <p:cViewPr varScale="1">
        <p:scale>
          <a:sx n="70" d="100"/>
          <a:sy n="70" d="100"/>
        </p:scale>
        <p:origin x="7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7.fntdata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font" Target="fonts/font5.fntdata"/><Relationship Id="rId40" Type="http://schemas.openxmlformats.org/officeDocument/2006/relationships/font" Target="fonts/font8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font" Target="fonts/font4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font" Target="fonts/font3.fntdata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font" Target="fonts/font6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4A5860-FBC3-42DE-9D44-42AC2520D5A5}" type="datetimeFigureOut">
              <a:rPr lang="en-GB" smtClean="0"/>
              <a:t>07/07/2017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58E14F-A5D4-4315-849B-26A00EA6FB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4962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8E14F-A5D4-4315-849B-26A00EA6FB3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8371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8E14F-A5D4-4315-849B-26A00EA6FB3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2683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8E14F-A5D4-4315-849B-26A00EA6FB3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9115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58E14F-A5D4-4315-849B-26A00EA6FB30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54688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C04DB4-E4E3-4188-B9F2-BE81AF1EF54D}" type="datetime1">
              <a:rPr lang="en-GB" smtClean="0"/>
              <a:t>07/07/2017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149219" y="6356349"/>
            <a:ext cx="2743200" cy="365125"/>
          </a:xfrm>
        </p:spPr>
        <p:txBody>
          <a:bodyPr/>
          <a:lstStyle/>
          <a:p>
            <a:fld id="{E214CA29-E307-4D81-BB7B-D68C87BD1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70498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58A374-2D3B-4F79-8838-73963F5D06E5}" type="datetime1">
              <a:rPr lang="en-GB" smtClean="0"/>
              <a:t>07/07/2017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8626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7A5A6-B957-46D4-A52B-67B36C2662AA}" type="datetime1">
              <a:rPr lang="en-GB" smtClean="0"/>
              <a:t>07/07/2017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463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A822A-BFCD-45E2-AAD7-75128DA98C4F}" type="datetime1">
              <a:rPr lang="en-GB" smtClean="0"/>
              <a:t>07/07/2017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65403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79759-7AEF-469B-8559-BF1A3165CC4D}" type="datetime1">
              <a:rPr lang="en-GB" smtClean="0"/>
              <a:t>07/07/2017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27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1BC6D0-FD64-4FF6-AFAF-A15069B89C26}" type="datetime1">
              <a:rPr lang="en-GB" smtClean="0"/>
              <a:t>07/07/2017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7625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3A5B0-0D64-4D53-9156-CA3ECC667E64}" type="datetime1">
              <a:rPr lang="en-GB" smtClean="0"/>
              <a:t>07/07/2017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2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8832B6-265E-4580-91CF-A9E2FAF5FE0A}" type="datetime1">
              <a:rPr lang="en-GB" smtClean="0"/>
              <a:t>07/07/2017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4619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597BEC-ECAC-43C2-8C23-338CDEC20B22}" type="datetime1">
              <a:rPr lang="en-GB" smtClean="0"/>
              <a:t>07/07/2017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840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A6DC7-0FCB-4026-8D35-825A0A8247D7}" type="datetime1">
              <a:rPr lang="en-GB" smtClean="0"/>
              <a:t>07/07/2017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29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C3D230-D872-45DB-B041-7DA6E9A4EEFA}" type="datetime1">
              <a:rPr lang="en-GB" smtClean="0"/>
              <a:t>07/07/2017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0733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A8A7E-4EED-4D91-B8FA-A12C403F3A55}" type="datetime1">
              <a:rPr lang="en-GB" smtClean="0"/>
              <a:t>07/07/2017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4CA29-E307-4D81-BB7B-D68C87BD1FD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1139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13" Type="http://schemas.openxmlformats.org/officeDocument/2006/relationships/image" Target="../media/image15.png"/><Relationship Id="rId3" Type="http://schemas.openxmlformats.org/officeDocument/2006/relationships/tags" Target="../tags/tag16.xml"/><Relationship Id="rId7" Type="http://schemas.openxmlformats.org/officeDocument/2006/relationships/tags" Target="../tags/tag20.xml"/><Relationship Id="rId12" Type="http://schemas.openxmlformats.org/officeDocument/2006/relationships/image" Target="../media/image14.png"/><Relationship Id="rId2" Type="http://schemas.openxmlformats.org/officeDocument/2006/relationships/tags" Target="../tags/tag15.xml"/><Relationship Id="rId1" Type="http://schemas.openxmlformats.org/officeDocument/2006/relationships/tags" Target="../tags/tag14.xml"/><Relationship Id="rId6" Type="http://schemas.openxmlformats.org/officeDocument/2006/relationships/tags" Target="../tags/tag19.xml"/><Relationship Id="rId11" Type="http://schemas.openxmlformats.org/officeDocument/2006/relationships/image" Target="../media/image13.png"/><Relationship Id="rId5" Type="http://schemas.openxmlformats.org/officeDocument/2006/relationships/tags" Target="../tags/tag18.xml"/><Relationship Id="rId10" Type="http://schemas.openxmlformats.org/officeDocument/2006/relationships/image" Target="../media/image12.png"/><Relationship Id="rId4" Type="http://schemas.openxmlformats.org/officeDocument/2006/relationships/tags" Target="../tags/tag17.xml"/><Relationship Id="rId9" Type="http://schemas.openxmlformats.org/officeDocument/2006/relationships/notesSlide" Target="../notesSlides/notesSlide4.xml"/><Relationship Id="rId1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23.xml"/><Relationship Id="rId7" Type="http://schemas.openxmlformats.org/officeDocument/2006/relationships/image" Target="../media/image18.png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4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tags" Target="../tags/tag27.xml"/><Relationship Id="rId7" Type="http://schemas.openxmlformats.org/officeDocument/2006/relationships/image" Target="../media/image10.png"/><Relationship Id="rId2" Type="http://schemas.openxmlformats.org/officeDocument/2006/relationships/tags" Target="../tags/tag26.xml"/><Relationship Id="rId1" Type="http://schemas.openxmlformats.org/officeDocument/2006/relationships/tags" Target="../tags/tag25.xml"/><Relationship Id="rId6" Type="http://schemas.openxmlformats.org/officeDocument/2006/relationships/image" Target="../media/image19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2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tags" Target="../tags/tag31.xml"/><Relationship Id="rId7" Type="http://schemas.openxmlformats.org/officeDocument/2006/relationships/slideLayout" Target="../slideLayouts/slideLayout2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7" Type="http://schemas.openxmlformats.org/officeDocument/2006/relationships/image" Target="../media/image23.png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6" Type="http://schemas.openxmlformats.org/officeDocument/2006/relationships/image" Target="../media/image22.png"/><Relationship Id="rId5" Type="http://schemas.openxmlformats.org/officeDocument/2006/relationships/image" Target="../media/image15.png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openxmlformats.org/officeDocument/2006/relationships/tags" Target="../tags/tag40.xml"/><Relationship Id="rId7" Type="http://schemas.openxmlformats.org/officeDocument/2006/relationships/image" Target="../media/image25.png"/><Relationship Id="rId2" Type="http://schemas.openxmlformats.org/officeDocument/2006/relationships/tags" Target="../tags/tag39.xml"/><Relationship Id="rId1" Type="http://schemas.openxmlformats.org/officeDocument/2006/relationships/tags" Target="../tags/tag38.xml"/><Relationship Id="rId6" Type="http://schemas.openxmlformats.org/officeDocument/2006/relationships/image" Target="../media/image24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1.xml"/><Relationship Id="rId9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3" Type="http://schemas.openxmlformats.org/officeDocument/2006/relationships/tags" Target="../tags/tag46.xml"/><Relationship Id="rId7" Type="http://schemas.openxmlformats.org/officeDocument/2006/relationships/image" Target="../media/image31.png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image" Target="../media/image30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4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3.xml"/><Relationship Id="rId13" Type="http://schemas.openxmlformats.org/officeDocument/2006/relationships/image" Target="../media/image5.png"/><Relationship Id="rId3" Type="http://schemas.openxmlformats.org/officeDocument/2006/relationships/tags" Target="../tags/tag3.xml"/><Relationship Id="rId7" Type="http://schemas.openxmlformats.org/officeDocument/2006/relationships/slideLayout" Target="../slideLayouts/slideLayout2.xml"/><Relationship Id="rId12" Type="http://schemas.openxmlformats.org/officeDocument/2006/relationships/image" Target="../media/image4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image" Target="../media/image3.png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image" Target="../media/image1.png"/><Relationship Id="rId1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7" Type="http://schemas.openxmlformats.org/officeDocument/2006/relationships/image" Target="../media/image11.png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6" Type="http://schemas.openxmlformats.org/officeDocument/2006/relationships/image" Target="../media/image10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4650" y="800100"/>
            <a:ext cx="11442700" cy="1295400"/>
          </a:xfrm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Spectral" panose="02020502060000000000" pitchFamily="18" charset="0"/>
              </a:rPr>
              <a:t>Conspiracies between Learning Algorithms, </a:t>
            </a:r>
            <a:b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Spectral" panose="02020502060000000000" pitchFamily="18" charset="0"/>
              </a:rPr>
            </a:br>
            <a:r>
              <a:rPr lang="en-GB" sz="3600" b="1" dirty="0" smtClean="0">
                <a:solidFill>
                  <a:schemeClr val="accent1">
                    <a:lumMod val="50000"/>
                  </a:schemeClr>
                </a:solidFill>
                <a:latin typeface="Spectral" panose="02020502060000000000" pitchFamily="18" charset="0"/>
              </a:rPr>
              <a:t>Lower Bounds, and Pseudorandomness</a:t>
            </a:r>
            <a:endParaRPr lang="en-GB" sz="3600" b="1" dirty="0">
              <a:solidFill>
                <a:schemeClr val="accent1">
                  <a:lumMod val="50000"/>
                </a:schemeClr>
              </a:solidFill>
              <a:latin typeface="Spectral" panose="02020502060000000000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46438"/>
            <a:ext cx="9144000" cy="804862"/>
          </a:xfrm>
        </p:spPr>
        <p:txBody>
          <a:bodyPr>
            <a:noAutofit/>
          </a:bodyPr>
          <a:lstStyle/>
          <a:p>
            <a:r>
              <a:rPr lang="en-GB" sz="3000" b="1" dirty="0" smtClean="0">
                <a:latin typeface="Spectral" panose="02020502060000000000" pitchFamily="18" charset="0"/>
              </a:rPr>
              <a:t>Igor Carboni Oliveira</a:t>
            </a:r>
          </a:p>
          <a:p>
            <a:r>
              <a:rPr lang="en-GB" sz="3000" dirty="0" smtClean="0">
                <a:latin typeface="Spectral" panose="02020502060000000000" pitchFamily="18" charset="0"/>
              </a:rPr>
              <a:t>University of Oxford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84375" y="5367338"/>
            <a:ext cx="822325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000" dirty="0" smtClean="0">
                <a:latin typeface="Spectral" panose="02020502060000000000" pitchFamily="18" charset="0"/>
              </a:rPr>
              <a:t>Joint work with </a:t>
            </a:r>
            <a:r>
              <a:rPr lang="en-GB" sz="3000" b="1" dirty="0" smtClean="0">
                <a:latin typeface="Spectral" panose="02020502060000000000" pitchFamily="18" charset="0"/>
              </a:rPr>
              <a:t>Rahul Santhanam</a:t>
            </a:r>
            <a:r>
              <a:rPr lang="en-GB" sz="3000" dirty="0" smtClean="0">
                <a:latin typeface="Spectral" panose="02020502060000000000" pitchFamily="18" charset="0"/>
              </a:rPr>
              <a:t> (Oxford)</a:t>
            </a:r>
            <a:endParaRPr lang="en-GB" sz="3000" dirty="0">
              <a:latin typeface="Spectral" panose="02020502060000000000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11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263526"/>
            <a:ext cx="10515600" cy="1040696"/>
          </a:xfrm>
        </p:spPr>
        <p:txBody>
          <a:bodyPr/>
          <a:lstStyle/>
          <a:p>
            <a:r>
              <a:rPr lang="en-GB" dirty="0" smtClean="0"/>
              <a:t>Remarks on lower bounds from Learning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10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92329" y="4263469"/>
            <a:ext cx="1112793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solidFill>
                  <a:srgbClr val="0070C0"/>
                </a:solidFill>
              </a:rPr>
              <a:t>▶</a:t>
            </a:r>
            <a:r>
              <a:rPr lang="en-GB" sz="2600" dirty="0"/>
              <a:t> </a:t>
            </a:r>
            <a:r>
              <a:rPr lang="en-GB" sz="2600" dirty="0" smtClean="0"/>
              <a:t> Learning connection applies to virtually any circuit class of interest, and there is </a:t>
            </a:r>
            <a:r>
              <a:rPr lang="en-GB" sz="2600" b="1" dirty="0" smtClean="0"/>
              <a:t>no depth blow-up</a:t>
            </a:r>
            <a:r>
              <a:rPr lang="en-GB" sz="2600" dirty="0"/>
              <a:t>. </a:t>
            </a:r>
            <a:endParaRPr lang="en-GB" sz="2600" dirty="0" smtClean="0"/>
          </a:p>
          <a:p>
            <a:endParaRPr lang="en-GB" sz="2600" dirty="0"/>
          </a:p>
          <a:p>
            <a:r>
              <a:rPr lang="en-GB" sz="2600" dirty="0" smtClean="0"/>
              <a:t>It can lead </a:t>
            </a:r>
            <a:r>
              <a:rPr lang="en-GB" sz="2600" dirty="0"/>
              <a:t>to </a:t>
            </a:r>
            <a:r>
              <a:rPr lang="en-GB" sz="2600" dirty="0" smtClean="0"/>
              <a:t>new lower </a:t>
            </a:r>
            <a:r>
              <a:rPr lang="en-GB" sz="2600" dirty="0"/>
              <a:t>bounds for restricted classes such as </a:t>
            </a:r>
            <a:r>
              <a:rPr lang="en-GB" sz="2600" b="1" dirty="0"/>
              <a:t>THR o THR</a:t>
            </a:r>
            <a:r>
              <a:rPr lang="en-GB" sz="2600" dirty="0"/>
              <a:t>  and  </a:t>
            </a:r>
            <a:r>
              <a:rPr lang="en-GB" sz="2600" b="1" dirty="0"/>
              <a:t>ACC</a:t>
            </a:r>
            <a:r>
              <a:rPr lang="en-GB" sz="2600" b="1" baseline="30000" dirty="0"/>
              <a:t>0</a:t>
            </a:r>
            <a:r>
              <a:rPr lang="en-GB" sz="2600" dirty="0" smtClean="0"/>
              <a:t>.</a:t>
            </a:r>
            <a:endParaRPr lang="en-GB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392329" y="1610728"/>
            <a:ext cx="111279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solidFill>
                  <a:srgbClr val="0070C0"/>
                </a:solidFill>
              </a:rPr>
              <a:t>▶</a:t>
            </a:r>
            <a:r>
              <a:rPr lang="en-GB" sz="2600" dirty="0"/>
              <a:t> </a:t>
            </a:r>
            <a:r>
              <a:rPr lang="en-GB" sz="2600" dirty="0" smtClean="0"/>
              <a:t> Learning approach won’t directly work for classes containing PRFs. </a:t>
            </a:r>
            <a:endParaRPr lang="en-GB" sz="2600" dirty="0"/>
          </a:p>
        </p:txBody>
      </p:sp>
      <p:sp>
        <p:nvSpPr>
          <p:cNvPr id="9" name="TextBox 8"/>
          <p:cNvSpPr txBox="1"/>
          <p:nvPr/>
        </p:nvSpPr>
        <p:spPr>
          <a:xfrm>
            <a:off x="392329" y="2770753"/>
            <a:ext cx="1112793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solidFill>
                  <a:srgbClr val="0070C0"/>
                </a:solidFill>
              </a:rPr>
              <a:t>▶</a:t>
            </a:r>
            <a:r>
              <a:rPr lang="en-GB" sz="2600" dirty="0" smtClean="0"/>
              <a:t>  Conceivable that one can design non-trivial learning algorithms for a class </a:t>
            </a:r>
            <a:r>
              <a:rPr lang="en-GB" sz="2600" b="1" dirty="0" smtClean="0"/>
              <a:t>C</a:t>
            </a:r>
            <a:r>
              <a:rPr lang="en-GB" sz="2600" dirty="0" smtClean="0"/>
              <a:t> under the assumption that </a:t>
            </a:r>
            <a:r>
              <a:rPr lang="en-GB" sz="2600" b="1" dirty="0" smtClean="0"/>
              <a:t>BPEXP</a:t>
            </a:r>
            <a:r>
              <a:rPr lang="en-GB" sz="2600" dirty="0" smtClean="0"/>
              <a:t> is contained in </a:t>
            </a:r>
            <a:r>
              <a:rPr lang="en-GB" sz="2600" b="1" dirty="0" smtClean="0"/>
              <a:t>P/poly</a:t>
            </a:r>
            <a:r>
              <a:rPr lang="en-GB" sz="2600" dirty="0" smtClean="0"/>
              <a:t>.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2838952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11303000" cy="1325563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Previous work on learning vs. lower bounds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11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47806" y="2357869"/>
            <a:ext cx="1046480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[FK06] 	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Lower bounds for 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BPEXP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from 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polynomial time learnability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</a:t>
            </a:r>
            <a:endParaRPr lang="en-US" sz="2400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7806" y="3086872"/>
            <a:ext cx="1130300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[HH11] 	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Lower bounds for 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EXP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from 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deterministic exact learning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 </a:t>
            </a:r>
            <a:endParaRPr lang="en-US" sz="2400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805" y="3832996"/>
            <a:ext cx="1130300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[KKO13] 	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Optimal lower bounds for 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EXP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 from 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deterministic exact learning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</a:t>
            </a:r>
            <a:endParaRPr lang="en-US" sz="2400" b="1" dirty="0" smtClean="0">
              <a:solidFill>
                <a:srgbClr val="002060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7805" y="4615022"/>
            <a:ext cx="10306051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[Vol14] 	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Lower bounds for 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BPP/1</a:t>
            </a:r>
            <a:r>
              <a:rPr lang="en-GB" sz="24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 </a:t>
            </a:r>
            <a:r>
              <a:rPr lang="en-GB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from polynomial time learnability.</a:t>
            </a:r>
            <a:endParaRPr lang="en-US" sz="2400" dirty="0" smtClean="0">
              <a:solidFill>
                <a:schemeClr val="tx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47805" y="5397048"/>
            <a:ext cx="8839200" cy="461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2060"/>
                </a:solidFill>
                <a:latin typeface="+mj-lt"/>
                <a:cs typeface="Times New Roman" pitchFamily="18" charset="0"/>
              </a:rPr>
              <a:t>[Vol’15] 	</a:t>
            </a:r>
            <a:r>
              <a:rPr lang="en-US" sz="2400" dirty="0">
                <a:solidFill>
                  <a:schemeClr val="tx1"/>
                </a:solidFill>
                <a:latin typeface="+mj-lt"/>
                <a:cs typeface="Times New Roman" pitchFamily="18" charset="0"/>
              </a:rPr>
              <a:t>F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urther results for </a:t>
            </a:r>
            <a:r>
              <a:rPr lang="en-US" sz="2400" b="1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learning arithmetic circuits</a:t>
            </a:r>
            <a:r>
              <a:rPr lang="en-US" sz="2400" dirty="0" smtClean="0">
                <a:solidFill>
                  <a:schemeClr val="tx1"/>
                </a:solidFill>
                <a:latin typeface="+mj-lt"/>
                <a:cs typeface="Times New Roman" pitchFamily="18" charset="0"/>
              </a:rPr>
              <a:t>.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81000" y="1449388"/>
            <a:ext cx="941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0070C0"/>
                </a:solidFill>
              </a:rPr>
              <a:t>▶</a:t>
            </a:r>
            <a:r>
              <a:rPr lang="en-GB" sz="2800" dirty="0" smtClean="0"/>
              <a:t> Systematic investigation initiated about 10 years ago: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539853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12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924334" y="3626923"/>
            <a:ext cx="97706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Challenge in </a:t>
            </a:r>
            <a:r>
              <a:rPr lang="en-GB" sz="2600" b="1" dirty="0" smtClean="0">
                <a:solidFill>
                  <a:srgbClr val="0070C0"/>
                </a:solidFill>
              </a:rPr>
              <a:t>Randomized Learning</a:t>
            </a:r>
            <a:r>
              <a:rPr lang="en-GB" sz="2600" dirty="0" smtClean="0"/>
              <a:t>: </a:t>
            </a:r>
          </a:p>
          <a:p>
            <a:r>
              <a:rPr lang="en-GB" sz="2600" dirty="0"/>
              <a:t>	</a:t>
            </a:r>
            <a:r>
              <a:rPr lang="en-GB" sz="2600" b="1" dirty="0" smtClean="0">
                <a:solidFill>
                  <a:srgbClr val="C00000"/>
                </a:solidFill>
              </a:rPr>
              <a:t>lack of strong hierarchy theorems </a:t>
            </a:r>
            <a:r>
              <a:rPr lang="en-GB" sz="2600" dirty="0" smtClean="0"/>
              <a:t>for </a:t>
            </a:r>
            <a:r>
              <a:rPr lang="en-GB" sz="2600" b="1" dirty="0" smtClean="0"/>
              <a:t>BPTIME.</a:t>
            </a:r>
            <a:endParaRPr lang="en-GB" sz="2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70006" y="2195251"/>
            <a:ext cx="11303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solidFill>
                  <a:srgbClr val="0070C0"/>
                </a:solidFill>
              </a:rPr>
              <a:t>Williams’ lower bounds from non-trivial SAT algorithms</a:t>
            </a:r>
            <a:r>
              <a:rPr lang="en-GB" sz="2600" dirty="0" smtClean="0"/>
              <a:t>: a </a:t>
            </a:r>
            <a:r>
              <a:rPr lang="en-GB" sz="2600" b="1" dirty="0" smtClean="0"/>
              <a:t>non-trivial algorithm</a:t>
            </a:r>
            <a:r>
              <a:rPr lang="en-GB" sz="2600" dirty="0" smtClean="0"/>
              <a:t> can be used to violate a </a:t>
            </a:r>
            <a:r>
              <a:rPr lang="en-GB" sz="2600" b="1" dirty="0" smtClean="0">
                <a:solidFill>
                  <a:srgbClr val="00B050"/>
                </a:solidFill>
              </a:rPr>
              <a:t>tight hierarchy theorem</a:t>
            </a:r>
            <a:r>
              <a:rPr lang="en-GB" sz="2600" dirty="0" smtClean="0"/>
              <a:t> for </a:t>
            </a:r>
            <a:r>
              <a:rPr lang="en-GB" sz="2600" b="1" dirty="0" smtClean="0"/>
              <a:t>NTIME</a:t>
            </a:r>
            <a:r>
              <a:rPr lang="en-GB" sz="2600" dirty="0" smtClean="0"/>
              <a:t>.</a:t>
            </a:r>
            <a:endParaRPr lang="en-GB" sz="2600" b="1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70006" y="330568"/>
            <a:ext cx="11303000" cy="132556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 Challenge in Getting Lower Bounds from Randomized Learning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0006" y="5191691"/>
            <a:ext cx="113139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The approach has to be indirect, and we must do something different ...</a:t>
            </a:r>
            <a:endParaRPr lang="en-GB" sz="2600" b="1" dirty="0"/>
          </a:p>
        </p:txBody>
      </p:sp>
    </p:spTree>
    <p:extLst>
      <p:ext uri="{BB962C8B-B14F-4D97-AF65-F5344CB8AC3E}">
        <p14:creationId xmlns:p14="http://schemas.microsoft.com/office/powerpoint/2010/main" val="979553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 1"/>
          <p:cNvSpPr>
            <a:spLocks noGrp="1"/>
          </p:cNvSpPr>
          <p:nvPr>
            <p:ph type="title"/>
          </p:nvPr>
        </p:nvSpPr>
        <p:spPr>
          <a:xfrm>
            <a:off x="331981" y="343998"/>
            <a:ext cx="11161542" cy="132556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Speedup Phenomenon in Learning Theory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13</a:t>
            </a:fld>
            <a:endParaRPr lang="en-GB"/>
          </a:p>
        </p:txBody>
      </p:sp>
      <p:sp>
        <p:nvSpPr>
          <p:cNvPr id="5" name="Title 1 2 1"/>
          <p:cNvSpPr txBox="1">
            <a:spLocks/>
          </p:cNvSpPr>
          <p:nvPr/>
        </p:nvSpPr>
        <p:spPr>
          <a:xfrm>
            <a:off x="833810" y="3096254"/>
            <a:ext cx="11042943" cy="1214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Suppose that for each              the class              admits </a:t>
            </a:r>
            <a:r>
              <a:rPr lang="en-GB" sz="3200" b="1" dirty="0" smtClean="0"/>
              <a:t>a non-trivial learning</a:t>
            </a:r>
            <a:r>
              <a:rPr lang="en-GB" sz="3200" dirty="0" smtClean="0"/>
              <a:t> algorithm.</a:t>
            </a:r>
            <a:endParaRPr lang="en-GB" sz="3200" b="1" dirty="0"/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1931" y="4507516"/>
            <a:ext cx="1008417" cy="46801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4491" y="3157777"/>
            <a:ext cx="1008417" cy="46801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376" y="4970201"/>
            <a:ext cx="1394488" cy="50660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4665" y="3271326"/>
            <a:ext cx="999668" cy="368862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8095" y="4575614"/>
            <a:ext cx="1031456" cy="32441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472" y="1965665"/>
            <a:ext cx="271438" cy="373228"/>
          </a:xfrm>
          <a:prstGeom prst="rect">
            <a:avLst/>
          </a:prstGeom>
        </p:spPr>
      </p:pic>
      <p:sp>
        <p:nvSpPr>
          <p:cNvPr id="15" name="Title 1 2 2"/>
          <p:cNvSpPr txBox="1">
            <a:spLocks/>
          </p:cNvSpPr>
          <p:nvPr/>
        </p:nvSpPr>
        <p:spPr>
          <a:xfrm>
            <a:off x="833810" y="1865856"/>
            <a:ext cx="10713282" cy="12149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>
                <a:solidFill>
                  <a:srgbClr val="0070C0"/>
                </a:solidFill>
              </a:rPr>
              <a:t>Speedup Lemma.</a:t>
            </a:r>
            <a:r>
              <a:rPr lang="en-GB" sz="3200" b="1" dirty="0" smtClean="0"/>
              <a:t> </a:t>
            </a:r>
            <a:r>
              <a:rPr lang="en-GB" sz="3200" dirty="0" smtClean="0"/>
              <a:t>Let       be any class of Boolean circuits containing AC</a:t>
            </a:r>
            <a:r>
              <a:rPr lang="en-GB" sz="3200" baseline="30000" dirty="0" smtClean="0"/>
              <a:t>0</a:t>
            </a:r>
            <a:r>
              <a:rPr lang="en-GB" sz="3200" dirty="0" smtClean="0"/>
              <a:t>[2].</a:t>
            </a:r>
            <a:endParaRPr lang="en-GB" sz="3200" b="1" dirty="0"/>
          </a:p>
        </p:txBody>
      </p:sp>
      <p:pic>
        <p:nvPicPr>
          <p:cNvPr id="18" name="Picture 17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9152" y="4594279"/>
            <a:ext cx="912180" cy="336580"/>
          </a:xfrm>
          <a:prstGeom prst="rect">
            <a:avLst/>
          </a:prstGeom>
        </p:spPr>
      </p:pic>
      <p:sp>
        <p:nvSpPr>
          <p:cNvPr id="19" name="Title 1 2 1"/>
          <p:cNvSpPr txBox="1">
            <a:spLocks/>
          </p:cNvSpPr>
          <p:nvPr/>
        </p:nvSpPr>
        <p:spPr>
          <a:xfrm>
            <a:off x="833810" y="4311221"/>
            <a:ext cx="11042943" cy="14266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 smtClean="0"/>
              <a:t>Then for each              and             ,  the class              is </a:t>
            </a:r>
            <a:r>
              <a:rPr lang="en-GB" sz="3200" b="1" dirty="0" smtClean="0"/>
              <a:t>strongly learnable</a:t>
            </a:r>
            <a:r>
              <a:rPr lang="en-GB" sz="3200" dirty="0" smtClean="0"/>
              <a:t> in time 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937103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7727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SAT Algorithms vs. Learning Algorithms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14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6800" y="1246290"/>
            <a:ext cx="10058400" cy="49830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126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164"/>
            <a:ext cx="10515600" cy="904117"/>
          </a:xfrm>
        </p:spPr>
        <p:txBody>
          <a:bodyPr/>
          <a:lstStyle/>
          <a:p>
            <a:r>
              <a:rPr lang="en-GB" b="1" dirty="0" smtClean="0">
                <a:solidFill>
                  <a:srgbClr val="FF0000"/>
                </a:solidFill>
              </a:rPr>
              <a:t>Main Techniques: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>
                <a:solidFill>
                  <a:srgbClr val="FF0000"/>
                </a:solidFill>
              </a:rPr>
              <a:t> </a:t>
            </a:r>
            <a:r>
              <a:rPr lang="en-GB" dirty="0" smtClean="0">
                <a:solidFill>
                  <a:srgbClr val="FF0000"/>
                </a:solidFill>
              </a:rPr>
              <a:t>“Speedup Lemma”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15</a:t>
            </a:fld>
            <a:endParaRPr lang="en-GB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36645" y="2485637"/>
            <a:ext cx="11491414" cy="1449837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0070C0"/>
                </a:solidFill>
              </a:rPr>
              <a:t>1. </a:t>
            </a:r>
            <a:r>
              <a:rPr lang="en-GB" dirty="0" smtClean="0"/>
              <a:t>Given oracle access to 	             	     in </a:t>
            </a:r>
            <a:r>
              <a:rPr lang="en-GB" b="1" dirty="0" smtClean="0"/>
              <a:t>C[poly]</a:t>
            </a:r>
            <a:r>
              <a:rPr lang="en-GB" dirty="0" smtClean="0"/>
              <a:t>, implicitly </a:t>
            </a:r>
            <a:r>
              <a:rPr lang="en-GB" dirty="0"/>
              <a:t>construct a </a:t>
            </a:r>
            <a:r>
              <a:rPr lang="en-GB" b="1" dirty="0"/>
              <a:t>“pseudorandom”</a:t>
            </a:r>
            <a:r>
              <a:rPr lang="en-GB" dirty="0"/>
              <a:t> </a:t>
            </a:r>
            <a:r>
              <a:rPr lang="en-GB" b="1" dirty="0"/>
              <a:t>ensemble</a:t>
            </a:r>
            <a:r>
              <a:rPr lang="en-GB" dirty="0"/>
              <a:t> of functions in </a:t>
            </a:r>
            <a:r>
              <a:rPr lang="en-GB" b="1" dirty="0" smtClean="0"/>
              <a:t>C[poly</a:t>
            </a:r>
            <a:r>
              <a:rPr lang="en-GB" b="1" dirty="0"/>
              <a:t>]</a:t>
            </a:r>
            <a:r>
              <a:rPr lang="en-GB" dirty="0"/>
              <a:t> </a:t>
            </a:r>
            <a:r>
              <a:rPr lang="en-GB" dirty="0" smtClean="0"/>
              <a:t>on </a:t>
            </a:r>
            <a:r>
              <a:rPr lang="en-GB" b="1" dirty="0" smtClean="0"/>
              <a:t>n</a:t>
            </a:r>
            <a:r>
              <a:rPr lang="el-GR" b="1" baseline="30000" dirty="0"/>
              <a:t>δ</a:t>
            </a:r>
            <a:r>
              <a:rPr lang="en-GB" baseline="30000" dirty="0"/>
              <a:t> </a:t>
            </a:r>
            <a:r>
              <a:rPr lang="en-GB" baseline="30000" dirty="0" smtClean="0"/>
              <a:t> </a:t>
            </a:r>
            <a:r>
              <a:rPr lang="en-GB" dirty="0" smtClean="0"/>
              <a:t>bits.</a:t>
            </a:r>
          </a:p>
          <a:p>
            <a:pPr marL="0" indent="0" algn="ctr">
              <a:buNone/>
            </a:pPr>
            <a:r>
              <a:rPr lang="en-GB" sz="2400" dirty="0" smtClean="0"/>
              <a:t>(using NW-generator + Hardness Amplification [</a:t>
            </a:r>
            <a:r>
              <a:rPr lang="en-GB" sz="2400" b="1" dirty="0" smtClean="0">
                <a:solidFill>
                  <a:srgbClr val="FF0000"/>
                </a:solidFill>
              </a:rPr>
              <a:t>CIKK16</a:t>
            </a:r>
            <a:r>
              <a:rPr lang="en-GB" sz="2400" dirty="0" smtClean="0"/>
              <a:t>])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4552" y="4057641"/>
            <a:ext cx="107487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002060"/>
                </a:solidFill>
              </a:rPr>
              <a:t>Intuition:</a:t>
            </a:r>
            <a:r>
              <a:rPr lang="en-GB" sz="2400" dirty="0" smtClean="0"/>
              <a:t> </a:t>
            </a:r>
            <a:r>
              <a:rPr lang="en-GB" sz="2400" b="1" dirty="0" smtClean="0"/>
              <a:t>Non-trivial learner</a:t>
            </a:r>
            <a:r>
              <a:rPr lang="en-GB" sz="2400" dirty="0" smtClean="0"/>
              <a:t> can </a:t>
            </a:r>
            <a:r>
              <a:rPr lang="en-GB" sz="2400" b="1" dirty="0"/>
              <a:t>distinguish</a:t>
            </a:r>
            <a:r>
              <a:rPr lang="en-GB" sz="2400" dirty="0"/>
              <a:t> this ensemble from random </a:t>
            </a:r>
            <a:r>
              <a:rPr lang="en-GB" sz="2400" dirty="0" smtClean="0"/>
              <a:t>functions.  This </a:t>
            </a:r>
            <a:r>
              <a:rPr lang="en-GB" sz="2400" dirty="0"/>
              <a:t>can be done in </a:t>
            </a:r>
            <a:r>
              <a:rPr lang="en-GB" sz="2400" dirty="0" smtClean="0"/>
              <a:t>time</a:t>
            </a:r>
            <a:endParaRPr lang="en-GB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36645" y="5181632"/>
            <a:ext cx="1167338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solidFill>
                  <a:srgbClr val="0070C0"/>
                </a:solidFill>
              </a:rPr>
              <a:t>2.</a:t>
            </a:r>
            <a:r>
              <a:rPr lang="en-GB" sz="2600" dirty="0" smtClean="0">
                <a:solidFill>
                  <a:srgbClr val="0070C0"/>
                </a:solidFill>
              </a:rPr>
              <a:t> </a:t>
            </a:r>
            <a:r>
              <a:rPr lang="en-GB" sz="2600" dirty="0" smtClean="0"/>
              <a:t>This </a:t>
            </a:r>
            <a:r>
              <a:rPr lang="en-GB" sz="2600" dirty="0"/>
              <a:t>distinguisher </a:t>
            </a:r>
            <a:r>
              <a:rPr lang="en-GB" sz="2600" dirty="0" smtClean="0"/>
              <a:t>(</a:t>
            </a:r>
            <a:r>
              <a:rPr lang="en-GB" sz="2600" b="1" dirty="0" smtClean="0"/>
              <a:t>i.e. the non-trivial learner</a:t>
            </a:r>
            <a:r>
              <a:rPr lang="en-GB" sz="2600" dirty="0" smtClean="0"/>
              <a:t>) and the reconstruction procedures of </a:t>
            </a:r>
            <a:r>
              <a:rPr lang="en-GB" sz="2600" b="1" dirty="0" smtClean="0"/>
              <a:t>NW-generator</a:t>
            </a:r>
            <a:r>
              <a:rPr lang="en-GB" sz="2600" dirty="0" smtClean="0"/>
              <a:t> and </a:t>
            </a:r>
            <a:r>
              <a:rPr lang="en-GB" sz="2600" b="1" dirty="0" smtClean="0"/>
              <a:t>Hardness Amplification</a:t>
            </a:r>
            <a:r>
              <a:rPr lang="en-GB" sz="2600" dirty="0" smtClean="0"/>
              <a:t> </a:t>
            </a:r>
            <a:r>
              <a:rPr lang="en-GB" sz="2600" dirty="0"/>
              <a:t>can be used to strongly learn </a:t>
            </a:r>
            <a:r>
              <a:rPr lang="en-GB" sz="2600" dirty="0" smtClean="0"/>
              <a:t>     in time</a:t>
            </a:r>
            <a:endParaRPr lang="en-GB" sz="2600" dirty="0"/>
          </a:p>
          <a:p>
            <a:endParaRPr lang="en-GB" sz="2600" dirty="0"/>
          </a:p>
        </p:txBody>
      </p:sp>
      <p:pic>
        <p:nvPicPr>
          <p:cNvPr id="8" name="Picture 7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590" y="2485637"/>
            <a:ext cx="3004319" cy="366973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7289" y="4413626"/>
            <a:ext cx="993291" cy="36062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74202" y="6034968"/>
            <a:ext cx="217215" cy="38788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8590" y="5995729"/>
            <a:ext cx="993291" cy="360621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538433" y="1402774"/>
            <a:ext cx="1869743" cy="706323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Non-trivial Learner</a:t>
            </a:r>
            <a:endParaRPr lang="en-GB" dirty="0"/>
          </a:p>
        </p:txBody>
      </p:sp>
      <p:sp>
        <p:nvSpPr>
          <p:cNvPr id="13" name="Rectangle 12"/>
          <p:cNvSpPr/>
          <p:nvPr/>
        </p:nvSpPr>
        <p:spPr>
          <a:xfrm>
            <a:off x="2911532" y="1402772"/>
            <a:ext cx="1869743" cy="706323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NW-Generator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5264054" y="1402772"/>
            <a:ext cx="1869743" cy="706323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Hardness Amplification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2459829" y="1453487"/>
            <a:ext cx="331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/>
              <a:t>+</a:t>
            </a:r>
            <a:endParaRPr lang="en-GB" sz="3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28365" y="1442661"/>
            <a:ext cx="33158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/>
              <a:t>+</a:t>
            </a:r>
            <a:endParaRPr lang="en-GB" sz="3000" b="1" dirty="0"/>
          </a:p>
        </p:txBody>
      </p:sp>
      <p:sp>
        <p:nvSpPr>
          <p:cNvPr id="17" name="Right Arrow 16"/>
          <p:cNvSpPr/>
          <p:nvPr/>
        </p:nvSpPr>
        <p:spPr>
          <a:xfrm>
            <a:off x="7510305" y="1545433"/>
            <a:ext cx="890113" cy="4465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ectangle 17"/>
          <p:cNvSpPr/>
          <p:nvPr/>
        </p:nvSpPr>
        <p:spPr>
          <a:xfrm>
            <a:off x="8776927" y="1402772"/>
            <a:ext cx="1869743" cy="706323"/>
          </a:xfrm>
          <a:prstGeom prst="rect">
            <a:avLst/>
          </a:prstGeom>
          <a:ln w="28575">
            <a:solidFill>
              <a:srgbClr val="0070C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Faster Learner!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9409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504"/>
            <a:ext cx="10515600" cy="958708"/>
          </a:xfrm>
        </p:spPr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Main Techniques:</a:t>
            </a:r>
            <a:r>
              <a:rPr lang="en-GB" dirty="0" smtClean="0">
                <a:solidFill>
                  <a:srgbClr val="0070C0"/>
                </a:solidFill>
              </a:rPr>
              <a:t> “LBs from Learning”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16</a:t>
            </a:fld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409434" y="1444015"/>
            <a:ext cx="898022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solidFill>
                  <a:srgbClr val="FF0000"/>
                </a:solidFill>
              </a:rPr>
              <a:t>1.  </a:t>
            </a:r>
            <a:r>
              <a:rPr lang="en-GB" sz="2600" dirty="0" smtClean="0"/>
              <a:t>Starting from </a:t>
            </a:r>
            <a:r>
              <a:rPr lang="en-GB" sz="2600" b="1" dirty="0" smtClean="0"/>
              <a:t>non-trivial learner</a:t>
            </a:r>
            <a:r>
              <a:rPr lang="en-GB" sz="2600" dirty="0" smtClean="0"/>
              <a:t>, apply the </a:t>
            </a:r>
            <a:r>
              <a:rPr lang="en-GB" sz="2600" b="1" dirty="0" smtClean="0"/>
              <a:t>Speedup Lemma</a:t>
            </a:r>
            <a:r>
              <a:rPr lang="en-GB" sz="2600" dirty="0" smtClean="0"/>
              <a:t> to obtain a </a:t>
            </a:r>
            <a:r>
              <a:rPr lang="en-GB" sz="2600" b="1" dirty="0" smtClean="0"/>
              <a:t>sub-exponential time learner</a:t>
            </a:r>
            <a:r>
              <a:rPr lang="en-GB" sz="2600" dirty="0" smtClean="0"/>
              <a:t>.</a:t>
            </a:r>
            <a:endParaRPr lang="en-GB" sz="2600" dirty="0"/>
          </a:p>
        </p:txBody>
      </p:sp>
      <p:sp>
        <p:nvSpPr>
          <p:cNvPr id="5" name="TextBox 4"/>
          <p:cNvSpPr txBox="1"/>
          <p:nvPr/>
        </p:nvSpPr>
        <p:spPr>
          <a:xfrm>
            <a:off x="2328082" y="3058916"/>
            <a:ext cx="966261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solidFill>
                  <a:srgbClr val="FF0000"/>
                </a:solidFill>
              </a:rPr>
              <a:t>2.  </a:t>
            </a:r>
            <a:r>
              <a:rPr lang="en-GB" sz="2600" dirty="0" smtClean="0"/>
              <a:t>Adapting </a:t>
            </a:r>
            <a:r>
              <a:rPr lang="en-GB" sz="2600" dirty="0" smtClean="0"/>
              <a:t>the techniques from [</a:t>
            </a:r>
            <a:r>
              <a:rPr lang="en-GB" sz="2600" b="1" dirty="0" smtClean="0">
                <a:solidFill>
                  <a:srgbClr val="FF0000"/>
                </a:solidFill>
              </a:rPr>
              <a:t>KKO13</a:t>
            </a:r>
            <a:r>
              <a:rPr lang="en-GB" sz="2600" dirty="0" smtClean="0"/>
              <a:t>], </a:t>
            </a:r>
          </a:p>
          <a:p>
            <a:r>
              <a:rPr lang="en-GB" sz="2600" b="1"/>
              <a:t>r</a:t>
            </a:r>
            <a:r>
              <a:rPr lang="en-GB" sz="2600" b="1" smtClean="0"/>
              <a:t>andomized </a:t>
            </a:r>
            <a:r>
              <a:rPr lang="en-GB" sz="2600" b="1" dirty="0" smtClean="0"/>
              <a:t>sub-exponential </a:t>
            </a:r>
            <a:r>
              <a:rPr lang="en-GB" sz="2600" dirty="0" smtClean="0"/>
              <a:t>time learnability of </a:t>
            </a:r>
            <a:r>
              <a:rPr lang="en-GB" sz="2600" b="1" dirty="0" smtClean="0"/>
              <a:t>C[poly]</a:t>
            </a:r>
            <a:r>
              <a:rPr lang="en-GB" sz="2600" dirty="0" smtClean="0"/>
              <a:t> implies</a:t>
            </a:r>
            <a:r>
              <a:rPr lang="en-GB" sz="2600" b="1" dirty="0" smtClean="0"/>
              <a:t> BPE lower bounds</a:t>
            </a:r>
            <a:r>
              <a:rPr lang="en-GB" sz="2600" dirty="0" smtClean="0"/>
              <a:t> against </a:t>
            </a:r>
            <a:r>
              <a:rPr lang="en-GB" sz="2600" b="1" dirty="0" smtClean="0"/>
              <a:t>C[n</a:t>
            </a:r>
            <a:r>
              <a:rPr lang="en-GB" sz="2600" b="1" baseline="30000" dirty="0" smtClean="0"/>
              <a:t>k</a:t>
            </a:r>
            <a:r>
              <a:rPr lang="en-GB" sz="2600" b="1" dirty="0" smtClean="0"/>
              <a:t>]</a:t>
            </a:r>
            <a:r>
              <a:rPr lang="en-GB" sz="2600" dirty="0" smtClean="0"/>
              <a:t>.</a:t>
            </a:r>
            <a:endParaRPr lang="en-GB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750627" y="4449171"/>
            <a:ext cx="8639033" cy="11327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1889" y="5170199"/>
            <a:ext cx="1069302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solidFill>
                  <a:srgbClr val="FF0000"/>
                </a:solidFill>
              </a:rPr>
              <a:t>3.  </a:t>
            </a:r>
            <a:r>
              <a:rPr lang="en-GB" sz="2600" dirty="0" smtClean="0"/>
              <a:t>Using an additional </a:t>
            </a:r>
            <a:r>
              <a:rPr lang="en-GB" sz="2600" b="1" dirty="0" smtClean="0"/>
              <a:t>win-win argument</a:t>
            </a:r>
            <a:r>
              <a:rPr lang="en-GB" sz="2600" dirty="0" smtClean="0"/>
              <a:t>, this holds under </a:t>
            </a:r>
            <a:r>
              <a:rPr lang="en-GB" sz="2600" b="1" dirty="0" smtClean="0"/>
              <a:t>minimal assumptions</a:t>
            </a:r>
            <a:r>
              <a:rPr lang="en-GB" sz="2600" dirty="0" smtClean="0"/>
              <a:t> on </a:t>
            </a:r>
            <a:r>
              <a:rPr lang="en-GB" sz="2600" b="1" dirty="0" smtClean="0"/>
              <a:t>C</a:t>
            </a:r>
            <a:r>
              <a:rPr lang="en-GB" sz="2600" dirty="0" smtClean="0"/>
              <a:t>, and </a:t>
            </a:r>
            <a:r>
              <a:rPr lang="en-GB" sz="2600" b="1" dirty="0" smtClean="0"/>
              <a:t>with no blow-up in the reduction.</a:t>
            </a:r>
          </a:p>
        </p:txBody>
      </p:sp>
      <p:pic>
        <p:nvPicPr>
          <p:cNvPr id="11" name="Picture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5422" y="2242222"/>
            <a:ext cx="881519" cy="36062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236" y="2952010"/>
            <a:ext cx="881519" cy="360621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0794" y="1249537"/>
            <a:ext cx="1250576" cy="398581"/>
          </a:xfrm>
          <a:prstGeom prst="rect">
            <a:avLst/>
          </a:prstGeom>
        </p:spPr>
      </p:pic>
      <p:sp>
        <p:nvSpPr>
          <p:cNvPr id="15" name="Down Arrow 14"/>
          <p:cNvSpPr/>
          <p:nvPr/>
        </p:nvSpPr>
        <p:spPr>
          <a:xfrm>
            <a:off x="9513938" y="1747928"/>
            <a:ext cx="304489" cy="44627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Down Arrow 15"/>
          <p:cNvSpPr/>
          <p:nvPr/>
        </p:nvSpPr>
        <p:spPr>
          <a:xfrm>
            <a:off x="1060750" y="3389148"/>
            <a:ext cx="304489" cy="446276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8" name="Picture 1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434" y="3945935"/>
            <a:ext cx="1742737" cy="37739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10023917" y="1722049"/>
            <a:ext cx="132988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>
                <a:solidFill>
                  <a:srgbClr val="C00000"/>
                </a:solidFill>
              </a:rPr>
              <a:t>Speedup</a:t>
            </a:r>
            <a:endParaRPr lang="en-GB" sz="2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891" y="2168168"/>
            <a:ext cx="11589914" cy="1325563"/>
          </a:xfrm>
        </p:spPr>
        <p:txBody>
          <a:bodyPr>
            <a:noAutofit/>
          </a:bodyPr>
          <a:lstStyle/>
          <a:p>
            <a:pPr algn="ctr"/>
            <a:r>
              <a:rPr lang="en-GB" sz="5000" dirty="0" smtClean="0">
                <a:latin typeface="Spectral" panose="02020502060000000000" pitchFamily="18" charset="0"/>
              </a:rPr>
              <a:t/>
            </a:r>
            <a:br>
              <a:rPr lang="en-GB" sz="5000" dirty="0" smtClean="0">
                <a:latin typeface="Spectral" panose="02020502060000000000" pitchFamily="18" charset="0"/>
              </a:rPr>
            </a:br>
            <a:r>
              <a:rPr lang="en-GB" sz="5000" dirty="0" smtClean="0">
                <a:latin typeface="Spectral" panose="02020502060000000000" pitchFamily="18" charset="0"/>
              </a:rPr>
              <a:t>Combining and extending </a:t>
            </a:r>
            <a:br>
              <a:rPr lang="en-GB" sz="5000" dirty="0" smtClean="0">
                <a:latin typeface="Spectral" panose="02020502060000000000" pitchFamily="18" charset="0"/>
              </a:rPr>
            </a:br>
            <a:r>
              <a:rPr lang="en-GB" sz="5000" dirty="0" smtClean="0">
                <a:latin typeface="Spectral" panose="02020502060000000000" pitchFamily="18" charset="0"/>
              </a:rPr>
              <a:t>existing connections</a:t>
            </a:r>
            <a:endParaRPr lang="en-GB" sz="5000" dirty="0">
              <a:latin typeface="Spectral" panose="02020502060000000000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487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3771549" y="1548031"/>
            <a:ext cx="4257281" cy="1360151"/>
          </a:xfrm>
          <a:prstGeom prst="rect">
            <a:avLst/>
          </a:prstGeom>
          <a:ln w="19050">
            <a:solidFill>
              <a:srgbClr val="FF0000"/>
            </a:solidFill>
            <a:prstDash val="lg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18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41183">
            <a:off x="6658826" y="1383161"/>
            <a:ext cx="198024" cy="25618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325460" y="1700747"/>
            <a:ext cx="762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0070C0"/>
                </a:solidFill>
              </a:rPr>
              <a:t>EXP</a:t>
            </a:r>
            <a:endParaRPr lang="en-GB" sz="2200" dirty="0">
              <a:solidFill>
                <a:srgbClr val="0070C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71550" y="1701800"/>
            <a:ext cx="1117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0070C0"/>
                </a:solidFill>
              </a:rPr>
              <a:t>ZPEXP</a:t>
            </a:r>
            <a:endParaRPr lang="en-GB" sz="2200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632309" y="1700747"/>
            <a:ext cx="104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0070C0"/>
                </a:solidFill>
              </a:rPr>
              <a:t>REXP</a:t>
            </a:r>
            <a:endParaRPr lang="en-GB" sz="2200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908659" y="2477295"/>
            <a:ext cx="116205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0070C0"/>
                </a:solidFill>
              </a:rPr>
              <a:t>BPEXP</a:t>
            </a:r>
            <a:endParaRPr lang="en-GB" sz="2200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908659" y="901700"/>
            <a:ext cx="1041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0070C0"/>
                </a:solidFill>
              </a:rPr>
              <a:t>NEXP</a:t>
            </a:r>
            <a:endParaRPr lang="en-GB" sz="22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412400" y="1681967"/>
            <a:ext cx="13589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>
                <a:solidFill>
                  <a:srgbClr val="0070C0"/>
                </a:solidFill>
              </a:rPr>
              <a:t>MAEXP</a:t>
            </a:r>
            <a:endParaRPr lang="en-GB" sz="2200" dirty="0">
              <a:solidFill>
                <a:srgbClr val="0070C0"/>
              </a:solidFill>
            </a:endParaRPr>
          </a:p>
        </p:txBody>
      </p:sp>
      <p:pic>
        <p:nvPicPr>
          <p:cNvPr id="13" name="Picture 12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75440">
            <a:off x="6591419" y="2156866"/>
            <a:ext cx="197538" cy="25555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975440">
            <a:off x="8012610" y="1365045"/>
            <a:ext cx="197538" cy="25555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41183">
            <a:off x="8016517" y="2145584"/>
            <a:ext cx="198024" cy="25618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9592" y="1755584"/>
            <a:ext cx="235343" cy="30446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8650" y="1745178"/>
            <a:ext cx="235343" cy="304464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7823058" y="503736"/>
            <a:ext cx="347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Nontrivial SAT /</a:t>
            </a:r>
          </a:p>
          <a:p>
            <a:r>
              <a:rPr lang="en-GB" b="1" dirty="0" smtClean="0"/>
              <a:t>ACC</a:t>
            </a:r>
            <a:r>
              <a:rPr lang="en-GB" b="1" baseline="30000" dirty="0" smtClean="0"/>
              <a:t>0</a:t>
            </a:r>
            <a:r>
              <a:rPr lang="en-GB" dirty="0" smtClean="0"/>
              <a:t> lower bounds    [</a:t>
            </a:r>
            <a:r>
              <a:rPr lang="en-GB" b="1" dirty="0" smtClean="0"/>
              <a:t>Wil11</a:t>
            </a:r>
            <a:r>
              <a:rPr lang="en-GB" dirty="0" smtClean="0"/>
              <a:t>]</a:t>
            </a:r>
            <a:endParaRPr lang="en-GB" dirty="0"/>
          </a:p>
        </p:txBody>
      </p:sp>
      <p:sp>
        <p:nvSpPr>
          <p:cNvPr id="19" name="TextBox 18"/>
          <p:cNvSpPr txBox="1"/>
          <p:nvPr/>
        </p:nvSpPr>
        <p:spPr>
          <a:xfrm>
            <a:off x="8915400" y="2045586"/>
            <a:ext cx="347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P/poly</a:t>
            </a:r>
            <a:r>
              <a:rPr lang="en-GB" dirty="0" smtClean="0"/>
              <a:t> lower bounds [</a:t>
            </a:r>
            <a:r>
              <a:rPr lang="en-GB" b="1" dirty="0" smtClean="0"/>
              <a:t>BFT98</a:t>
            </a:r>
            <a:r>
              <a:rPr lang="en-GB" dirty="0" smtClean="0"/>
              <a:t>]</a:t>
            </a:r>
            <a:endParaRPr lang="en-GB" dirty="0"/>
          </a:p>
        </p:txBody>
      </p:sp>
      <p:sp>
        <p:nvSpPr>
          <p:cNvPr id="22" name="TextBox 21"/>
          <p:cNvSpPr txBox="1"/>
          <p:nvPr/>
        </p:nvSpPr>
        <p:spPr>
          <a:xfrm>
            <a:off x="6918167" y="2912086"/>
            <a:ext cx="347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Non-trivial learning [</a:t>
            </a:r>
            <a:r>
              <a:rPr lang="en-GB" b="1" dirty="0" smtClean="0"/>
              <a:t>This work</a:t>
            </a:r>
            <a:r>
              <a:rPr lang="en-GB" dirty="0" smtClean="0"/>
              <a:t>]</a:t>
            </a:r>
            <a:endParaRPr lang="en-GB" dirty="0"/>
          </a:p>
        </p:txBody>
      </p:sp>
      <p:sp>
        <p:nvSpPr>
          <p:cNvPr id="23" name="TextBox 22"/>
          <p:cNvSpPr txBox="1"/>
          <p:nvPr/>
        </p:nvSpPr>
        <p:spPr>
          <a:xfrm>
            <a:off x="166828" y="2178657"/>
            <a:ext cx="36021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Well-known connection to PRGs/ derandomization of </a:t>
            </a:r>
            <a:r>
              <a:rPr lang="en-GB" b="1" dirty="0" smtClean="0"/>
              <a:t>BPP</a:t>
            </a:r>
            <a:r>
              <a:rPr lang="en-GB" dirty="0" smtClean="0"/>
              <a:t> [</a:t>
            </a:r>
            <a:r>
              <a:rPr lang="en-GB" b="1" dirty="0" smtClean="0"/>
              <a:t>IW97</a:t>
            </a:r>
            <a:r>
              <a:rPr lang="en-GB" dirty="0" smtClean="0"/>
              <a:t>]</a:t>
            </a:r>
            <a:endParaRPr lang="en-GB" dirty="0"/>
          </a:p>
        </p:txBody>
      </p:sp>
      <p:sp>
        <p:nvSpPr>
          <p:cNvPr id="25" name="Down Arrow 24"/>
          <p:cNvSpPr/>
          <p:nvPr/>
        </p:nvSpPr>
        <p:spPr>
          <a:xfrm>
            <a:off x="5017850" y="2908287"/>
            <a:ext cx="317500" cy="600711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TextBox 26"/>
          <p:cNvSpPr txBox="1"/>
          <p:nvPr/>
        </p:nvSpPr>
        <p:spPr>
          <a:xfrm>
            <a:off x="1166558" y="3571390"/>
            <a:ext cx="9933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[</a:t>
            </a:r>
            <a:r>
              <a:rPr lang="en-GB" sz="2400" b="1" dirty="0" smtClean="0"/>
              <a:t>OS17</a:t>
            </a:r>
            <a:r>
              <a:rPr lang="en-GB" sz="2400" dirty="0" smtClean="0"/>
              <a:t>] Connections to </a:t>
            </a:r>
            <a:r>
              <a:rPr lang="en-GB" sz="2400" b="1" dirty="0" smtClean="0"/>
              <a:t>pseudo-deterministic</a:t>
            </a:r>
            <a:r>
              <a:rPr lang="en-GB" sz="2400" dirty="0" smtClean="0"/>
              <a:t> algorithms.</a:t>
            </a:r>
            <a:endParaRPr lang="en-GB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464725" y="4395743"/>
            <a:ext cx="99332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FF0000"/>
                </a:solidFill>
              </a:rPr>
              <a:t>▶</a:t>
            </a:r>
            <a:r>
              <a:rPr lang="en-GB" sz="2800" dirty="0">
                <a:solidFill>
                  <a:srgbClr val="0070C0"/>
                </a:solidFill>
              </a:rPr>
              <a:t> </a:t>
            </a:r>
            <a:r>
              <a:rPr lang="en-GB" sz="2800" dirty="0" smtClean="0"/>
              <a:t>Further motivation for the following question:</a:t>
            </a:r>
            <a:endParaRPr lang="en-GB" sz="2800" dirty="0"/>
          </a:p>
        </p:txBody>
      </p:sp>
      <p:sp>
        <p:nvSpPr>
          <p:cNvPr id="30" name="TextBox 29"/>
          <p:cNvSpPr txBox="1"/>
          <p:nvPr/>
        </p:nvSpPr>
        <p:spPr>
          <a:xfrm>
            <a:off x="943511" y="5283400"/>
            <a:ext cx="107643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Which algorithmic </a:t>
            </a:r>
            <a:r>
              <a:rPr lang="en-GB" sz="2800" b="1" dirty="0" smtClean="0"/>
              <a:t>upper bounds</a:t>
            </a:r>
            <a:r>
              <a:rPr lang="en-GB" sz="2800" dirty="0" smtClean="0"/>
              <a:t> imply </a:t>
            </a:r>
            <a:r>
              <a:rPr lang="en-GB" sz="2800" b="1" dirty="0" smtClean="0"/>
              <a:t>lower bounds</a:t>
            </a:r>
            <a:r>
              <a:rPr lang="en-GB" sz="2800" dirty="0" smtClean="0"/>
              <a:t> for </a:t>
            </a:r>
            <a:r>
              <a:rPr lang="en-GB" sz="2800" b="1" dirty="0" smtClean="0"/>
              <a:t>ZPEXP</a:t>
            </a:r>
            <a:r>
              <a:rPr lang="en-GB" sz="2800" dirty="0" smtClean="0"/>
              <a:t> and </a:t>
            </a:r>
            <a:r>
              <a:rPr lang="en-GB" sz="2800" b="1" dirty="0" smtClean="0"/>
              <a:t>REXP</a:t>
            </a:r>
            <a:r>
              <a:rPr lang="en-GB" sz="2800" dirty="0" smtClean="0"/>
              <a:t>, respectively?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40869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ular Callout 13"/>
          <p:cNvSpPr/>
          <p:nvPr/>
        </p:nvSpPr>
        <p:spPr>
          <a:xfrm>
            <a:off x="2128341" y="5651500"/>
            <a:ext cx="6482259" cy="887412"/>
          </a:xfrm>
          <a:prstGeom prst="wedgeRectCallout">
            <a:avLst>
              <a:gd name="adj1" fmla="val 21519"/>
              <a:gd name="adj2" fmla="val -94924"/>
            </a:avLst>
          </a:prstGeom>
          <a:ln>
            <a:prstDash val="lg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400" dirty="0" smtClean="0">
                <a:solidFill>
                  <a:srgbClr val="C00000"/>
                </a:solidFill>
              </a:rPr>
              <a:t>Indicates that combining the two frameworks might have further benefits.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19</a:t>
            </a:fld>
            <a:endParaRPr lang="en-GB"/>
          </a:p>
        </p:txBody>
      </p:sp>
      <p:sp>
        <p:nvSpPr>
          <p:cNvPr id="5" name="Title 1 1"/>
          <p:cNvSpPr>
            <a:spLocks noGrp="1"/>
          </p:cNvSpPr>
          <p:nvPr>
            <p:ph type="title"/>
          </p:nvPr>
        </p:nvSpPr>
        <p:spPr>
          <a:xfrm>
            <a:off x="469900" y="165100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One-sided error: Lower bounds for REXP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1878" y="1627520"/>
            <a:ext cx="10312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We combine the satisfiability and learning connections to lower bounds to show: </a:t>
            </a:r>
            <a:endParaRPr lang="en-GB" sz="2200" dirty="0"/>
          </a:p>
        </p:txBody>
      </p:sp>
      <p:sp>
        <p:nvSpPr>
          <p:cNvPr id="7" name="TextBox 6"/>
          <p:cNvSpPr txBox="1"/>
          <p:nvPr/>
        </p:nvSpPr>
        <p:spPr>
          <a:xfrm>
            <a:off x="469900" y="2421347"/>
            <a:ext cx="10795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[ </a:t>
            </a:r>
            <a:r>
              <a:rPr lang="en-GB" sz="2400" b="1" dirty="0" smtClean="0"/>
              <a:t>Informal </a:t>
            </a:r>
            <a:r>
              <a:rPr lang="en-GB" sz="2400" dirty="0" smtClean="0"/>
              <a:t>]</a:t>
            </a:r>
          </a:p>
          <a:p>
            <a:r>
              <a:rPr lang="en-GB" sz="2400" dirty="0" smtClean="0"/>
              <a:t>If a circuit class </a:t>
            </a:r>
            <a:r>
              <a:rPr lang="en-GB" sz="2400" b="1" dirty="0" smtClean="0"/>
              <a:t>C</a:t>
            </a:r>
            <a:r>
              <a:rPr lang="en-GB" sz="2400" dirty="0" smtClean="0"/>
              <a:t> admits both </a:t>
            </a:r>
            <a:r>
              <a:rPr lang="en-GB" sz="2400" b="1" dirty="0" smtClean="0"/>
              <a:t>non-trivial SAT</a:t>
            </a:r>
            <a:r>
              <a:rPr lang="en-GB" sz="2400" dirty="0" smtClean="0"/>
              <a:t> and </a:t>
            </a:r>
            <a:r>
              <a:rPr lang="en-GB" sz="2400" b="1" dirty="0" smtClean="0"/>
              <a:t>non-trivial Learning</a:t>
            </a:r>
            <a:r>
              <a:rPr lang="en-GB" sz="2400" dirty="0" smtClean="0"/>
              <a:t> then </a:t>
            </a:r>
          </a:p>
          <a:p>
            <a:r>
              <a:rPr lang="en-GB" sz="2400" b="1" dirty="0" smtClean="0"/>
              <a:t>REXP</a:t>
            </a:r>
            <a:r>
              <a:rPr lang="en-GB" sz="2400" dirty="0" smtClean="0"/>
              <a:t> is not contained in </a:t>
            </a:r>
            <a:r>
              <a:rPr lang="en-GB" sz="2400" b="1" dirty="0" smtClean="0"/>
              <a:t>C</a:t>
            </a:r>
            <a:r>
              <a:rPr lang="en-GB" sz="2400" dirty="0" smtClean="0"/>
              <a:t>.</a:t>
            </a:r>
            <a:endParaRPr lang="en-GB" sz="2400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469900" y="3842534"/>
            <a:ext cx="11310424" cy="141965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600" b="1" dirty="0" smtClean="0">
                <a:solidFill>
                  <a:srgbClr val="002060"/>
                </a:solidFill>
              </a:rPr>
              <a:t>Corollary. [ACC</a:t>
            </a:r>
            <a:r>
              <a:rPr lang="en-GB" sz="2600" b="1" baseline="30000" dirty="0" smtClean="0">
                <a:solidFill>
                  <a:srgbClr val="002060"/>
                </a:solidFill>
              </a:rPr>
              <a:t>0</a:t>
            </a:r>
            <a:r>
              <a:rPr lang="en-GB" sz="2600" b="1" dirty="0" smtClean="0">
                <a:solidFill>
                  <a:srgbClr val="002060"/>
                </a:solidFill>
              </a:rPr>
              <a:t> lower bounds from non-trivial learning]</a:t>
            </a:r>
            <a:r>
              <a:rPr lang="en-GB" sz="2600" b="1" dirty="0" smtClean="0"/>
              <a:t> </a:t>
            </a:r>
            <a:r>
              <a:rPr lang="en-GB" sz="2600" dirty="0" smtClean="0"/>
              <a:t/>
            </a:r>
            <a:br>
              <a:rPr lang="en-GB" sz="2600" dirty="0" smtClean="0"/>
            </a:br>
            <a:r>
              <a:rPr lang="en-GB" sz="2600" dirty="0" smtClean="0"/>
              <a:t>If for every depth </a:t>
            </a:r>
            <a:r>
              <a:rPr lang="en-GB" sz="2600" b="1" dirty="0" smtClean="0"/>
              <a:t>d&gt;1</a:t>
            </a:r>
            <a:r>
              <a:rPr lang="en-GB" sz="2600" dirty="0" smtClean="0"/>
              <a:t> and modulo </a:t>
            </a:r>
            <a:r>
              <a:rPr lang="en-GB" sz="2600" b="1" dirty="0" smtClean="0"/>
              <a:t>m&gt;1</a:t>
            </a:r>
            <a:r>
              <a:rPr lang="en-GB" sz="2600" dirty="0" smtClean="0"/>
              <a:t> there is             such that     </a:t>
            </a:r>
          </a:p>
          <a:p>
            <a:r>
              <a:rPr lang="en-GB" sz="2600" dirty="0" smtClean="0"/>
              <a:t>has non-trivial learning algorithms, then </a:t>
            </a:r>
            <a:endParaRPr lang="en-GB" sz="2600" b="1" dirty="0"/>
          </a:p>
        </p:txBody>
      </p:sp>
      <p:pic>
        <p:nvPicPr>
          <p:cNvPr id="9" name="Picture 8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1" y="4365703"/>
            <a:ext cx="787399" cy="247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8278" y="4336874"/>
            <a:ext cx="1584243" cy="38064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9401" y="4717515"/>
            <a:ext cx="2971799" cy="353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743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2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860188" y="2540828"/>
            <a:ext cx="108331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Minor algorithmic improvements imply lower bounds (Williams, 2010).</a:t>
            </a:r>
            <a:endParaRPr lang="en-GB" sz="2600" dirty="0"/>
          </a:p>
        </p:txBody>
      </p:sp>
      <p:sp>
        <p:nvSpPr>
          <p:cNvPr id="7" name="TextBox 6"/>
          <p:cNvSpPr txBox="1"/>
          <p:nvPr/>
        </p:nvSpPr>
        <p:spPr>
          <a:xfrm>
            <a:off x="872888" y="3875542"/>
            <a:ext cx="108331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/>
              <a:t>NEXP</a:t>
            </a:r>
            <a:r>
              <a:rPr lang="en-GB" sz="2600" dirty="0" smtClean="0"/>
              <a:t> not contained in </a:t>
            </a:r>
            <a:r>
              <a:rPr lang="en-GB" sz="2600" b="1" dirty="0" smtClean="0"/>
              <a:t>ACC</a:t>
            </a:r>
            <a:r>
              <a:rPr lang="en-GB" sz="2600" b="1" baseline="30000" dirty="0" smtClean="0"/>
              <a:t>0</a:t>
            </a:r>
            <a:r>
              <a:rPr lang="en-GB" sz="2600" dirty="0" smtClean="0"/>
              <a:t>  (Williams, 2011), and extensions.</a:t>
            </a:r>
            <a:endParaRPr lang="en-GB" sz="2600" dirty="0"/>
          </a:p>
        </p:txBody>
      </p:sp>
      <p:sp>
        <p:nvSpPr>
          <p:cNvPr id="10" name="TextBox 9"/>
          <p:cNvSpPr txBox="1"/>
          <p:nvPr/>
        </p:nvSpPr>
        <p:spPr>
          <a:xfrm>
            <a:off x="444500" y="386407"/>
            <a:ext cx="56515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5000" dirty="0" smtClean="0">
                <a:solidFill>
                  <a:srgbClr val="FF0000"/>
                </a:solidFill>
              </a:rPr>
              <a:t>Context</a:t>
            </a:r>
            <a:endParaRPr lang="en-GB" sz="5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436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20</a:t>
            </a:fld>
            <a:endParaRPr lang="en-GB"/>
          </a:p>
        </p:txBody>
      </p:sp>
      <p:sp>
        <p:nvSpPr>
          <p:cNvPr id="5" name="Title 1 1"/>
          <p:cNvSpPr>
            <a:spLocks noGrp="1"/>
          </p:cNvSpPr>
          <p:nvPr>
            <p:ph type="title"/>
          </p:nvPr>
        </p:nvSpPr>
        <p:spPr>
          <a:xfrm>
            <a:off x="1054100" y="279401"/>
            <a:ext cx="10515600" cy="1117600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Zero-error: Lower bounds for ZPEXP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9478" y="1434563"/>
            <a:ext cx="1110452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[</a:t>
            </a:r>
            <a:r>
              <a:rPr lang="en-GB" sz="2200" b="1" dirty="0" smtClean="0"/>
              <a:t>IKW02</a:t>
            </a:r>
            <a:r>
              <a:rPr lang="en-GB" sz="2200" dirty="0" smtClean="0"/>
              <a:t>], [</a:t>
            </a:r>
            <a:r>
              <a:rPr lang="en-GB" sz="2200" b="1" dirty="0" smtClean="0"/>
              <a:t>Wil13</a:t>
            </a:r>
            <a:r>
              <a:rPr lang="en-GB" sz="2200" dirty="0" smtClean="0"/>
              <a:t>]   Connections between </a:t>
            </a:r>
            <a:r>
              <a:rPr lang="en-GB" sz="2200" b="1" dirty="0" smtClean="0"/>
              <a:t>natural properties without density condition</a:t>
            </a:r>
            <a:r>
              <a:rPr lang="en-GB" sz="2200" dirty="0" smtClean="0"/>
              <a:t>, </a:t>
            </a:r>
            <a:r>
              <a:rPr lang="en-GB" sz="2200" b="1" dirty="0" smtClean="0"/>
              <a:t>Satisfiability Algorithms</a:t>
            </a:r>
            <a:r>
              <a:rPr lang="en-GB" sz="2200" dirty="0" smtClean="0"/>
              <a:t>, and </a:t>
            </a:r>
            <a:r>
              <a:rPr lang="en-GB" sz="2200" b="1" dirty="0" smtClean="0"/>
              <a:t>NEXP</a:t>
            </a:r>
            <a:r>
              <a:rPr lang="en-GB" sz="2200" dirty="0" smtClean="0"/>
              <a:t> lower bounds.</a:t>
            </a:r>
            <a:endParaRPr lang="en-GB" sz="2200" dirty="0"/>
          </a:p>
        </p:txBody>
      </p:sp>
      <p:sp>
        <p:nvSpPr>
          <p:cNvPr id="13" name="TextBox 12"/>
          <p:cNvSpPr txBox="1"/>
          <p:nvPr/>
        </p:nvSpPr>
        <p:spPr>
          <a:xfrm>
            <a:off x="579478" y="2421704"/>
            <a:ext cx="1087592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[</a:t>
            </a:r>
            <a:r>
              <a:rPr lang="en-GB" sz="2200" b="1" dirty="0" smtClean="0"/>
              <a:t>CIKK16</a:t>
            </a:r>
            <a:r>
              <a:rPr lang="en-GB" sz="2200" dirty="0" smtClean="0"/>
              <a:t>]  Connections between </a:t>
            </a:r>
            <a:r>
              <a:rPr lang="en-GB" sz="2200" b="1" dirty="0" smtClean="0"/>
              <a:t>BPP-natural properties </a:t>
            </a:r>
            <a:r>
              <a:rPr lang="en-GB" sz="2200" dirty="0" smtClean="0"/>
              <a:t>and </a:t>
            </a:r>
            <a:r>
              <a:rPr lang="en-GB" sz="2200" b="1" dirty="0" smtClean="0"/>
              <a:t>Learning Algorithms.</a:t>
            </a:r>
            <a:endParaRPr lang="en-GB" sz="2200" dirty="0"/>
          </a:p>
        </p:txBody>
      </p:sp>
      <p:sp>
        <p:nvSpPr>
          <p:cNvPr id="14" name="TextBox 13"/>
          <p:cNvSpPr txBox="1"/>
          <p:nvPr/>
        </p:nvSpPr>
        <p:spPr>
          <a:xfrm>
            <a:off x="283389" y="3218367"/>
            <a:ext cx="1169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FF0000"/>
                </a:solidFill>
              </a:rPr>
              <a:t>We give a new connection between </a:t>
            </a:r>
            <a:r>
              <a:rPr lang="en-GB" sz="2400" b="1" dirty="0" smtClean="0">
                <a:solidFill>
                  <a:srgbClr val="FF0000"/>
                </a:solidFill>
              </a:rPr>
              <a:t>P-natural properties</a:t>
            </a:r>
            <a:r>
              <a:rPr lang="en-GB" sz="2400" dirty="0" smtClean="0">
                <a:solidFill>
                  <a:srgbClr val="FF0000"/>
                </a:solidFill>
              </a:rPr>
              <a:t> and </a:t>
            </a:r>
            <a:r>
              <a:rPr lang="en-GB" sz="2400" b="1" dirty="0" smtClean="0">
                <a:solidFill>
                  <a:srgbClr val="FF0000"/>
                </a:solidFill>
              </a:rPr>
              <a:t>ZPEXP</a:t>
            </a:r>
            <a:r>
              <a:rPr lang="en-GB" sz="2400" dirty="0" smtClean="0">
                <a:solidFill>
                  <a:srgbClr val="FF0000"/>
                </a:solidFill>
              </a:rPr>
              <a:t> lower bounds.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5" name="Title 1"/>
          <p:cNvSpPr txBox="1">
            <a:spLocks/>
          </p:cNvSpPr>
          <p:nvPr/>
        </p:nvSpPr>
        <p:spPr>
          <a:xfrm>
            <a:off x="1054100" y="4200770"/>
            <a:ext cx="11310424" cy="16532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600" b="1" dirty="0" smtClean="0">
                <a:solidFill>
                  <a:srgbClr val="002060"/>
                </a:solidFill>
              </a:rPr>
              <a:t>Theorem. [ZPEXP lower bounds from natural properties]</a:t>
            </a:r>
            <a:endParaRPr lang="en-GB" sz="2600" b="1" dirty="0">
              <a:solidFill>
                <a:srgbClr val="002060"/>
              </a:solidFill>
            </a:endParaRPr>
          </a:p>
          <a:p>
            <a:r>
              <a:rPr lang="en-GB" sz="2600" dirty="0" smtClean="0"/>
              <a:t>If for some              there are P-natural properties against              then   </a:t>
            </a:r>
          </a:p>
        </p:txBody>
      </p:sp>
      <p:pic>
        <p:nvPicPr>
          <p:cNvPr id="2" name="Picture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721" y="5048745"/>
            <a:ext cx="768839" cy="257653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6159" y="4929138"/>
            <a:ext cx="795450" cy="377260"/>
          </a:xfrm>
          <a:prstGeom prst="rect">
            <a:avLst/>
          </a:prstGeom>
        </p:spPr>
      </p:pic>
      <p:pic>
        <p:nvPicPr>
          <p:cNvPr id="19" name="Picture 18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6742" y="5440917"/>
            <a:ext cx="2642374" cy="322453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83389" y="3825619"/>
            <a:ext cx="1169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 Let		 	     be  a circuit class closed under restrictions.</a:t>
            </a:r>
            <a:endParaRPr lang="en-GB" sz="2400" dirty="0"/>
          </a:p>
        </p:txBody>
      </p:sp>
      <p:pic>
        <p:nvPicPr>
          <p:cNvPr id="23" name="Picture 2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100" y="3891416"/>
            <a:ext cx="2273764" cy="3087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05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249" y="2572063"/>
            <a:ext cx="11589914" cy="1325563"/>
          </a:xfrm>
        </p:spPr>
        <p:txBody>
          <a:bodyPr>
            <a:noAutofit/>
          </a:bodyPr>
          <a:lstStyle/>
          <a:p>
            <a:pPr algn="ctr"/>
            <a:r>
              <a:rPr lang="en-GB" sz="5000" dirty="0" smtClean="0">
                <a:latin typeface="Spectral" panose="02020502060000000000" pitchFamily="18" charset="0"/>
              </a:rPr>
              <a:t>Further Applications of our Techniques</a:t>
            </a:r>
            <a:endParaRPr lang="en-GB" sz="5000" dirty="0">
              <a:latin typeface="Spectral" panose="02020502060000000000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8521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3947161" y="1955258"/>
            <a:ext cx="4384039" cy="2519958"/>
          </a:xfrm>
          <a:prstGeom prst="ellipse">
            <a:avLst/>
          </a:prstGeom>
          <a:ln w="38100">
            <a:prstDash val="lgDash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5074" y="33148"/>
            <a:ext cx="10837985" cy="1073041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A rich web of techniques and connections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161" y="2965155"/>
            <a:ext cx="4817012" cy="650289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“Pseudorandom Method”</a:t>
            </a:r>
            <a:endParaRPr lang="en-GB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22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1750622" y="5495377"/>
            <a:ext cx="7670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Use of (conditional) </a:t>
            </a:r>
            <a:r>
              <a:rPr lang="en-GB" sz="2400" b="1" dirty="0" smtClean="0"/>
              <a:t>PRGs</a:t>
            </a:r>
            <a:r>
              <a:rPr lang="en-GB" sz="2400" dirty="0" smtClean="0"/>
              <a:t> and related tools, often in contexts where </a:t>
            </a:r>
            <a:r>
              <a:rPr lang="en-GB" sz="2400" b="1" dirty="0" smtClean="0"/>
              <a:t>(pseudo)randomness</a:t>
            </a:r>
            <a:r>
              <a:rPr lang="en-GB" sz="2400" dirty="0" smtClean="0"/>
              <a:t> is not intrinsic. </a:t>
            </a:r>
            <a:endParaRPr lang="en-GB" sz="2400" dirty="0"/>
          </a:p>
        </p:txBody>
      </p:sp>
      <p:sp>
        <p:nvSpPr>
          <p:cNvPr id="8" name="Right Arrow 7"/>
          <p:cNvSpPr/>
          <p:nvPr/>
        </p:nvSpPr>
        <p:spPr>
          <a:xfrm rot="19864151">
            <a:off x="8178801" y="1885440"/>
            <a:ext cx="1041400" cy="538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1539571">
            <a:off x="8178767" y="3851278"/>
            <a:ext cx="1041400" cy="538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12802558">
            <a:off x="3055146" y="1917786"/>
            <a:ext cx="1041400" cy="538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ight Arrow 10"/>
          <p:cNvSpPr/>
          <p:nvPr/>
        </p:nvSpPr>
        <p:spPr>
          <a:xfrm rot="9270656">
            <a:off x="2271724" y="3568208"/>
            <a:ext cx="1590889" cy="53875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1435309" y="1130103"/>
            <a:ext cx="1595826" cy="1168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Learning speedup</a:t>
            </a:r>
            <a:endParaRPr lang="en-GB" dirty="0"/>
          </a:p>
        </p:txBody>
      </p:sp>
      <p:sp>
        <p:nvSpPr>
          <p:cNvPr id="14" name="Oval 13"/>
          <p:cNvSpPr/>
          <p:nvPr/>
        </p:nvSpPr>
        <p:spPr>
          <a:xfrm>
            <a:off x="423081" y="3837587"/>
            <a:ext cx="1787118" cy="1168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Hardness of MCSP</a:t>
            </a:r>
            <a:endParaRPr lang="en-GB" dirty="0"/>
          </a:p>
        </p:txBody>
      </p:sp>
      <p:sp>
        <p:nvSpPr>
          <p:cNvPr id="15" name="Oval 14"/>
          <p:cNvSpPr/>
          <p:nvPr/>
        </p:nvSpPr>
        <p:spPr>
          <a:xfrm>
            <a:off x="9302028" y="1221315"/>
            <a:ext cx="2051772" cy="1168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Karp-Lipton collapses</a:t>
            </a:r>
            <a:endParaRPr lang="en-GB" dirty="0"/>
          </a:p>
        </p:txBody>
      </p:sp>
      <p:sp>
        <p:nvSpPr>
          <p:cNvPr id="16" name="Oval 15"/>
          <p:cNvSpPr/>
          <p:nvPr/>
        </p:nvSpPr>
        <p:spPr>
          <a:xfrm>
            <a:off x="9285464" y="4101259"/>
            <a:ext cx="2157235" cy="1168400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LBs from Learning</a:t>
            </a:r>
          </a:p>
        </p:txBody>
      </p:sp>
    </p:spTree>
    <p:extLst>
      <p:ext uri="{BB962C8B-B14F-4D97-AF65-F5344CB8AC3E}">
        <p14:creationId xmlns:p14="http://schemas.microsoft.com/office/powerpoint/2010/main" val="23746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900" y="36612"/>
            <a:ext cx="10515600" cy="1203209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Karp-Lipton Collapses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23</a:t>
            </a:fld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355600" y="1239821"/>
            <a:ext cx="9969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Connection between </a:t>
            </a:r>
            <a:r>
              <a:rPr lang="en-GB" sz="2200" b="1" dirty="0" smtClean="0"/>
              <a:t>uniform</a:t>
            </a:r>
            <a:r>
              <a:rPr lang="en-GB" sz="2200" dirty="0" smtClean="0"/>
              <a:t> class and </a:t>
            </a:r>
            <a:r>
              <a:rPr lang="en-GB" sz="2200" b="1" dirty="0" smtClean="0"/>
              <a:t>non-uniform</a:t>
            </a:r>
            <a:r>
              <a:rPr lang="en-GB" sz="2200" dirty="0" smtClean="0"/>
              <a:t> circuit class:</a:t>
            </a:r>
          </a:p>
          <a:p>
            <a:endParaRPr lang="en-GB" sz="2200" dirty="0"/>
          </a:p>
          <a:p>
            <a:r>
              <a:rPr lang="en-GB" sz="2200" dirty="0" smtClean="0"/>
              <a:t>[</a:t>
            </a:r>
            <a:r>
              <a:rPr lang="en-GB" sz="2200" b="1" dirty="0" smtClean="0"/>
              <a:t>KL80</a:t>
            </a:r>
            <a:r>
              <a:rPr lang="en-GB" sz="2200" dirty="0" smtClean="0"/>
              <a:t>]  If        	                then</a:t>
            </a:r>
            <a:endParaRPr lang="en-GB" sz="2200" dirty="0"/>
          </a:p>
        </p:txBody>
      </p:sp>
      <p:pic>
        <p:nvPicPr>
          <p:cNvPr id="16" name="Picture 1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1057" y="1974034"/>
            <a:ext cx="1590857" cy="266667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5057" y="1974034"/>
            <a:ext cx="1382095" cy="251429"/>
          </a:xfrm>
          <a:prstGeom prst="rect">
            <a:avLst/>
          </a:prstGeom>
        </p:spPr>
      </p:pic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9781115"/>
              </p:ext>
            </p:extLst>
          </p:nvPr>
        </p:nvGraphicFramePr>
        <p:xfrm>
          <a:off x="574720" y="2816914"/>
          <a:ext cx="10642602" cy="243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47534"/>
                <a:gridCol w="3547534"/>
                <a:gridCol w="3547534"/>
              </a:tblGrid>
              <a:tr h="444720">
                <a:tc>
                  <a:txBody>
                    <a:bodyPr/>
                    <a:lstStyle/>
                    <a:p>
                      <a:pPr algn="ctr"/>
                      <a:r>
                        <a:rPr lang="en-GB" sz="2200" b="1" dirty="0" smtClean="0"/>
                        <a:t>Assumption</a:t>
                      </a:r>
                      <a:endParaRPr lang="en-GB" sz="2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Consequence</a:t>
                      </a:r>
                      <a:endParaRPr lang="en-GB" sz="2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dirty="0" smtClean="0"/>
                        <a:t>Major Application</a:t>
                      </a:r>
                      <a:endParaRPr lang="en-GB" sz="2200" dirty="0"/>
                    </a:p>
                  </a:txBody>
                  <a:tcPr anchor="ctr"/>
                </a:tc>
              </a:tr>
              <a:tr h="44472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   EXP</a:t>
                      </a:r>
                      <a:r>
                        <a:rPr lang="en-GB" dirty="0" smtClean="0"/>
                        <a:t> in </a:t>
                      </a:r>
                      <a:r>
                        <a:rPr lang="en-GB" b="1" dirty="0" smtClean="0"/>
                        <a:t>P/poly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   EXP = MA</a:t>
                      </a:r>
                      <a:r>
                        <a:rPr lang="en-GB" dirty="0" smtClean="0"/>
                        <a:t>  [</a:t>
                      </a:r>
                      <a:r>
                        <a:rPr lang="en-GB" b="1" dirty="0" smtClean="0"/>
                        <a:t>BFT98</a:t>
                      </a:r>
                      <a:r>
                        <a:rPr lang="en-GB" dirty="0" smtClean="0"/>
                        <a:t>]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MA</a:t>
                      </a:r>
                      <a:r>
                        <a:rPr lang="en-GB" b="1" baseline="-25000" dirty="0" smtClean="0"/>
                        <a:t>EXP</a:t>
                      </a:r>
                      <a:r>
                        <a:rPr lang="en-GB" dirty="0" smtClean="0"/>
                        <a:t> not in </a:t>
                      </a:r>
                      <a:r>
                        <a:rPr lang="en-GB" b="1" dirty="0" smtClean="0"/>
                        <a:t>P/poly</a:t>
                      </a:r>
                      <a:r>
                        <a:rPr lang="en-GB" dirty="0" smtClean="0"/>
                        <a:t>   [</a:t>
                      </a:r>
                      <a:r>
                        <a:rPr lang="en-GB" b="1" dirty="0" smtClean="0"/>
                        <a:t>BFT98</a:t>
                      </a:r>
                      <a:r>
                        <a:rPr lang="en-GB" dirty="0" smtClean="0"/>
                        <a:t>]</a:t>
                      </a:r>
                      <a:endParaRPr lang="en-GB" dirty="0"/>
                    </a:p>
                  </a:txBody>
                  <a:tcPr anchor="ctr"/>
                </a:tc>
              </a:tr>
              <a:tr h="444720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NEXP</a:t>
                      </a:r>
                      <a:r>
                        <a:rPr lang="en-GB" dirty="0" smtClean="0"/>
                        <a:t> in </a:t>
                      </a:r>
                      <a:r>
                        <a:rPr lang="en-GB" b="1" dirty="0" smtClean="0"/>
                        <a:t>P/poly</a:t>
                      </a:r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NEXP = EXP </a:t>
                      </a:r>
                      <a:r>
                        <a:rPr lang="en-GB" b="1" baseline="0" dirty="0" smtClean="0"/>
                        <a:t> </a:t>
                      </a:r>
                      <a:r>
                        <a:rPr lang="en-GB" dirty="0" smtClean="0"/>
                        <a:t>[</a:t>
                      </a:r>
                      <a:r>
                        <a:rPr lang="en-GB" b="1" dirty="0" smtClean="0"/>
                        <a:t>IKW02</a:t>
                      </a:r>
                      <a:r>
                        <a:rPr lang="en-GB" dirty="0" smtClean="0"/>
                        <a:t>]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SAT / LB</a:t>
                      </a:r>
                      <a:r>
                        <a:rPr lang="en-GB" dirty="0" smtClean="0"/>
                        <a:t> Connection [</a:t>
                      </a:r>
                      <a:r>
                        <a:rPr lang="en-GB" b="1" dirty="0" smtClean="0"/>
                        <a:t>Wil10</a:t>
                      </a:r>
                      <a:r>
                        <a:rPr lang="en-GB" dirty="0" smtClean="0"/>
                        <a:t>]</a:t>
                      </a:r>
                      <a:endParaRPr lang="en-GB" dirty="0"/>
                    </a:p>
                  </a:txBody>
                  <a:tcPr anchor="ctr"/>
                </a:tc>
              </a:tr>
              <a:tr h="511732">
                <a:tc gridSpan="3">
                  <a:txBody>
                    <a:bodyPr/>
                    <a:lstStyle/>
                    <a:p>
                      <a:pPr algn="ctr"/>
                      <a:endParaRPr lang="en-GB" sz="22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GB" sz="2200" b="1" dirty="0" smtClean="0">
                          <a:solidFill>
                            <a:schemeClr val="tx1"/>
                          </a:solidFill>
                        </a:rPr>
                        <a:t>Randomized</a:t>
                      </a:r>
                      <a:r>
                        <a:rPr lang="en-GB" sz="2200" b="0" dirty="0" smtClean="0">
                          <a:solidFill>
                            <a:schemeClr val="tx1"/>
                          </a:solidFill>
                        </a:rPr>
                        <a:t> Exponential Classes such as</a:t>
                      </a:r>
                      <a:r>
                        <a:rPr lang="en-GB" sz="2200" b="1" baseline="0" dirty="0" smtClean="0">
                          <a:solidFill>
                            <a:schemeClr val="tx1"/>
                          </a:solidFill>
                        </a:rPr>
                        <a:t>  </a:t>
                      </a:r>
                      <a:r>
                        <a:rPr lang="en-GB" sz="2200" b="1" baseline="0" dirty="0" smtClean="0">
                          <a:solidFill>
                            <a:srgbClr val="FF0000"/>
                          </a:solidFill>
                        </a:rPr>
                        <a:t>BPEXP</a:t>
                      </a:r>
                      <a:r>
                        <a:rPr lang="en-GB" sz="2200" b="1" baseline="0" dirty="0" smtClean="0">
                          <a:solidFill>
                            <a:schemeClr val="tx1"/>
                          </a:solidFill>
                        </a:rPr>
                        <a:t>  ?</a:t>
                      </a:r>
                    </a:p>
                    <a:p>
                      <a:pPr algn="ctr"/>
                      <a:endParaRPr lang="en-GB" sz="22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507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 1"/>
          <p:cNvSpPr>
            <a:spLocks noGrp="1"/>
          </p:cNvSpPr>
          <p:nvPr>
            <p:ph type="title"/>
          </p:nvPr>
        </p:nvSpPr>
        <p:spPr>
          <a:xfrm>
            <a:off x="1308100" y="0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Karp-Lipton for randomized classes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24</a:t>
            </a:fld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13276" y="3017943"/>
            <a:ext cx="1144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advice is needed for technical reasons. But it can be eliminated in some cases:</a:t>
            </a:r>
            <a:endParaRPr lang="en-GB" sz="2400" dirty="0"/>
          </a:p>
        </p:txBody>
      </p:sp>
      <p:sp>
        <p:nvSpPr>
          <p:cNvPr id="10" name="Title 1 2"/>
          <p:cNvSpPr txBox="1">
            <a:spLocks/>
          </p:cNvSpPr>
          <p:nvPr/>
        </p:nvSpPr>
        <p:spPr>
          <a:xfrm>
            <a:off x="513276" y="1663657"/>
            <a:ext cx="11310424" cy="719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>
                <a:solidFill>
                  <a:srgbClr val="002060"/>
                </a:solidFill>
              </a:rPr>
              <a:t>Theorem 1.</a:t>
            </a:r>
            <a:r>
              <a:rPr lang="en-GB" sz="3200" b="1" dirty="0" smtClean="0"/>
              <a:t> </a:t>
            </a:r>
            <a:r>
              <a:rPr lang="en-GB" sz="3200" dirty="0" smtClean="0"/>
              <a:t>If				    then</a:t>
            </a:r>
            <a:endParaRPr lang="en-GB" sz="3200" b="1" dirty="0"/>
          </a:p>
        </p:txBody>
      </p:sp>
      <p:pic>
        <p:nvPicPr>
          <p:cNvPr id="11" name="Picture 10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741" y="1797294"/>
            <a:ext cx="2896420" cy="39417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498" y="1849286"/>
            <a:ext cx="4120705" cy="342183"/>
          </a:xfrm>
          <a:prstGeom prst="rect">
            <a:avLst/>
          </a:prstGeom>
        </p:spPr>
      </p:pic>
      <p:sp>
        <p:nvSpPr>
          <p:cNvPr id="16" name="Title 1 3"/>
          <p:cNvSpPr txBox="1">
            <a:spLocks/>
          </p:cNvSpPr>
          <p:nvPr/>
        </p:nvSpPr>
        <p:spPr>
          <a:xfrm>
            <a:off x="513276" y="4172099"/>
            <a:ext cx="11310424" cy="7193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b="1" dirty="0" smtClean="0">
                <a:solidFill>
                  <a:srgbClr val="002060"/>
                </a:solidFill>
              </a:rPr>
              <a:t>Theorem 2.</a:t>
            </a:r>
            <a:r>
              <a:rPr lang="en-GB" sz="3200" b="1" dirty="0" smtClean="0"/>
              <a:t> </a:t>
            </a:r>
            <a:r>
              <a:rPr lang="en-GB" sz="3200" dirty="0" smtClean="0"/>
              <a:t>If			</a:t>
            </a:r>
            <a:r>
              <a:rPr lang="en-GB" sz="3200" dirty="0"/>
              <a:t> </a:t>
            </a:r>
            <a:r>
              <a:rPr lang="en-GB" sz="3200" dirty="0" smtClean="0"/>
              <a:t>           then</a:t>
            </a:r>
            <a:endParaRPr lang="en-GB" sz="3200" b="1" dirty="0"/>
          </a:p>
        </p:txBody>
      </p:sp>
      <p:pic>
        <p:nvPicPr>
          <p:cNvPr id="5" name="Picture 4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3741" y="4305738"/>
            <a:ext cx="2896420" cy="39417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596" y="4369770"/>
            <a:ext cx="2472008" cy="288263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38811" y="5353086"/>
            <a:ext cx="11442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▶ </a:t>
            </a:r>
            <a:r>
              <a:rPr lang="en-GB" sz="2400" dirty="0" smtClean="0">
                <a:solidFill>
                  <a:srgbClr val="0070C0"/>
                </a:solidFill>
              </a:rPr>
              <a:t> </a:t>
            </a:r>
            <a:r>
              <a:rPr lang="en-GB" sz="2400" dirty="0" smtClean="0"/>
              <a:t>Check paper for Karp-Lipton collapses for </a:t>
            </a:r>
            <a:r>
              <a:rPr lang="en-GB" sz="2400" b="1" dirty="0" smtClean="0"/>
              <a:t>ZPEXP,</a:t>
            </a:r>
            <a:r>
              <a:rPr lang="en-GB" sz="2400" dirty="0" smtClean="0"/>
              <a:t> and related results.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9542487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8800" y="179851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Hardness of MCSP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25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8800" y="1673792"/>
            <a:ext cx="113665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Minimum Circuit Size Problem:</a:t>
            </a:r>
          </a:p>
          <a:p>
            <a:endParaRPr lang="en-GB" sz="2200" dirty="0"/>
          </a:p>
          <a:p>
            <a:r>
              <a:rPr lang="en-GB" sz="2200" dirty="0" smtClean="0"/>
              <a:t>Given  </a:t>
            </a:r>
            <a:r>
              <a:rPr lang="en-GB" sz="2200" b="1" dirty="0" smtClean="0"/>
              <a:t>1</a:t>
            </a:r>
            <a:r>
              <a:rPr lang="en-GB" sz="2200" b="1" baseline="30000" dirty="0" smtClean="0"/>
              <a:t>s</a:t>
            </a:r>
            <a:r>
              <a:rPr lang="en-GB" sz="2200" dirty="0" smtClean="0"/>
              <a:t>  and a Boolean function</a:t>
            </a:r>
            <a:r>
              <a:rPr lang="en-GB" sz="2200" dirty="0"/>
              <a:t>	</a:t>
            </a:r>
            <a:r>
              <a:rPr lang="en-GB" sz="2200" dirty="0" smtClean="0"/>
              <a:t>			represented as an N-bit string, </a:t>
            </a:r>
            <a:endParaRPr lang="en-GB" sz="2200" dirty="0"/>
          </a:p>
        </p:txBody>
      </p:sp>
      <p:pic>
        <p:nvPicPr>
          <p:cNvPr id="6" name="Picture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83741" y="2345099"/>
            <a:ext cx="2783318" cy="33997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781300" y="3022208"/>
            <a:ext cx="795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Is it computed by a circuit of size at most s?</a:t>
            </a:r>
            <a:endParaRPr lang="en-GB" sz="2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58800" y="3799627"/>
            <a:ext cx="1103312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dirty="0" smtClean="0"/>
              <a:t>Recent work on MCSP and its variants:  </a:t>
            </a:r>
            <a:r>
              <a:rPr lang="en-GB" sz="2200" b="1" dirty="0" smtClean="0"/>
              <a:t>[</a:t>
            </a:r>
            <a:r>
              <a:rPr lang="en-GB" sz="2200" b="1" dirty="0" smtClean="0">
                <a:solidFill>
                  <a:srgbClr val="0070C0"/>
                </a:solidFill>
              </a:rPr>
              <a:t>KC00</a:t>
            </a:r>
            <a:r>
              <a:rPr lang="en-GB" sz="2200" b="1" dirty="0" smtClean="0"/>
              <a:t>], [</a:t>
            </a:r>
            <a:r>
              <a:rPr lang="en-GB" sz="2200" b="1" dirty="0" smtClean="0">
                <a:solidFill>
                  <a:srgbClr val="0070C0"/>
                </a:solidFill>
              </a:rPr>
              <a:t>ABK+06</a:t>
            </a:r>
            <a:r>
              <a:rPr lang="en-GB" sz="2200" b="1" dirty="0" smtClean="0"/>
              <a:t>], [</a:t>
            </a:r>
            <a:r>
              <a:rPr lang="en-GB" sz="2200" b="1" dirty="0" smtClean="0">
                <a:solidFill>
                  <a:srgbClr val="0070C0"/>
                </a:solidFill>
              </a:rPr>
              <a:t>AHM+08</a:t>
            </a:r>
            <a:r>
              <a:rPr lang="en-GB" sz="2200" b="1" dirty="0" smtClean="0"/>
              <a:t>], [</a:t>
            </a:r>
            <a:r>
              <a:rPr lang="en-GB" sz="2200" b="1" dirty="0" smtClean="0">
                <a:solidFill>
                  <a:srgbClr val="0070C0"/>
                </a:solidFill>
              </a:rPr>
              <a:t>KS08</a:t>
            </a:r>
            <a:r>
              <a:rPr lang="en-GB" sz="2200" b="1" dirty="0" smtClean="0"/>
              <a:t>], [</a:t>
            </a:r>
            <a:r>
              <a:rPr lang="en-GB" sz="2200" b="1" dirty="0" smtClean="0">
                <a:solidFill>
                  <a:srgbClr val="0070C0"/>
                </a:solidFill>
              </a:rPr>
              <a:t>AD14</a:t>
            </a:r>
            <a:r>
              <a:rPr lang="en-GB" sz="2200" b="1" dirty="0" smtClean="0"/>
              <a:t>], [</a:t>
            </a:r>
            <a:r>
              <a:rPr lang="en-GB" sz="2200" b="1" dirty="0" smtClean="0">
                <a:solidFill>
                  <a:srgbClr val="0070C0"/>
                </a:solidFill>
              </a:rPr>
              <a:t>HP15</a:t>
            </a:r>
            <a:r>
              <a:rPr lang="en-GB" sz="2200" b="1" dirty="0" smtClean="0"/>
              <a:t>], [</a:t>
            </a:r>
            <a:r>
              <a:rPr lang="en-GB" sz="2200" b="1" dirty="0" smtClean="0">
                <a:solidFill>
                  <a:srgbClr val="0070C0"/>
                </a:solidFill>
              </a:rPr>
              <a:t>AHK15</a:t>
            </a:r>
            <a:r>
              <a:rPr lang="en-GB" sz="2200" b="1" dirty="0" smtClean="0"/>
              <a:t>], [</a:t>
            </a:r>
            <a:r>
              <a:rPr lang="en-GB" sz="2200" b="1" dirty="0" smtClean="0">
                <a:solidFill>
                  <a:srgbClr val="0070C0"/>
                </a:solidFill>
              </a:rPr>
              <a:t>MW15</a:t>
            </a:r>
            <a:r>
              <a:rPr lang="en-GB" sz="2200" b="1" dirty="0" smtClean="0"/>
              <a:t>], [</a:t>
            </a:r>
            <a:r>
              <a:rPr lang="en-GB" sz="2200" b="1" dirty="0" smtClean="0">
                <a:solidFill>
                  <a:srgbClr val="0070C0"/>
                </a:solidFill>
              </a:rPr>
              <a:t>HP15</a:t>
            </a:r>
            <a:r>
              <a:rPr lang="en-GB" sz="2200" b="1" dirty="0" smtClean="0"/>
              <a:t>], [</a:t>
            </a:r>
            <a:r>
              <a:rPr lang="en-GB" sz="2200" b="1" dirty="0" smtClean="0">
                <a:solidFill>
                  <a:srgbClr val="0070C0"/>
                </a:solidFill>
              </a:rPr>
              <a:t>AGM15</a:t>
            </a:r>
            <a:r>
              <a:rPr lang="en-GB" sz="2200" b="1" dirty="0" smtClean="0"/>
              <a:t>], [</a:t>
            </a:r>
            <a:r>
              <a:rPr lang="en-GB" sz="2200" b="1" dirty="0" smtClean="0">
                <a:solidFill>
                  <a:srgbClr val="0070C0"/>
                </a:solidFill>
              </a:rPr>
              <a:t>HW16</a:t>
            </a:r>
            <a:r>
              <a:rPr lang="en-GB" sz="2200" b="1" dirty="0" smtClean="0"/>
              <a:t>].</a:t>
            </a:r>
            <a:endParaRPr lang="en-GB" sz="2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68829" y="5240377"/>
            <a:ext cx="442494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200" b="1" dirty="0" smtClean="0"/>
              <a:t>[</a:t>
            </a:r>
            <a:r>
              <a:rPr lang="en-GB" sz="2200" b="1" dirty="0" smtClean="0">
                <a:solidFill>
                  <a:srgbClr val="0070C0"/>
                </a:solidFill>
              </a:rPr>
              <a:t>ABK+06</a:t>
            </a:r>
            <a:r>
              <a:rPr lang="en-GB" sz="2200" b="1" dirty="0" smtClean="0"/>
              <a:t>]  MCSP </a:t>
            </a:r>
            <a:r>
              <a:rPr lang="en-GB" sz="2200" dirty="0" smtClean="0"/>
              <a:t>is not in</a:t>
            </a:r>
            <a:r>
              <a:rPr lang="en-GB" sz="2200" b="1" dirty="0" smtClean="0"/>
              <a:t> AC</a:t>
            </a:r>
            <a:r>
              <a:rPr lang="en-GB" sz="2200" b="1" baseline="30000" dirty="0" smtClean="0"/>
              <a:t>0</a:t>
            </a:r>
            <a:r>
              <a:rPr lang="en-GB" sz="2200" b="1" dirty="0" smtClean="0"/>
              <a:t>.</a:t>
            </a:r>
            <a:endParaRPr lang="en-GB" sz="22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75312" y="5117266"/>
            <a:ext cx="596741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000" b="1" dirty="0" smtClean="0">
                <a:solidFill>
                  <a:srgbClr val="C00000"/>
                </a:solidFill>
              </a:rPr>
              <a:t>Open</a:t>
            </a:r>
            <a:r>
              <a:rPr lang="en-GB" sz="2200" b="1" dirty="0" smtClean="0">
                <a:solidFill>
                  <a:srgbClr val="C00000"/>
                </a:solidFill>
              </a:rPr>
              <a:t>. </a:t>
            </a:r>
            <a:r>
              <a:rPr lang="en-GB" sz="2200" b="1" dirty="0" smtClean="0"/>
              <a:t> </a:t>
            </a:r>
            <a:r>
              <a:rPr lang="en-GB" sz="2200" dirty="0" smtClean="0"/>
              <a:t>Prove that </a:t>
            </a:r>
            <a:r>
              <a:rPr lang="en-GB" sz="2200" b="1" dirty="0" smtClean="0"/>
              <a:t>MCSP </a:t>
            </a:r>
            <a:r>
              <a:rPr lang="en-GB" sz="2200" dirty="0" smtClean="0"/>
              <a:t>is not in </a:t>
            </a:r>
            <a:r>
              <a:rPr lang="en-GB" sz="2200" b="1" dirty="0" smtClean="0"/>
              <a:t>AC</a:t>
            </a:r>
            <a:r>
              <a:rPr lang="en-GB" sz="2200" b="1" baseline="30000" dirty="0" smtClean="0"/>
              <a:t>0</a:t>
            </a:r>
            <a:r>
              <a:rPr lang="en-GB" sz="2200" b="1" dirty="0" smtClean="0"/>
              <a:t>[2] </a:t>
            </a:r>
            <a:endParaRPr lang="en-GB" sz="2200" b="1" dirty="0"/>
          </a:p>
        </p:txBody>
      </p:sp>
      <p:sp>
        <p:nvSpPr>
          <p:cNvPr id="12" name="Rectangle 11"/>
          <p:cNvSpPr/>
          <p:nvPr/>
        </p:nvSpPr>
        <p:spPr>
          <a:xfrm>
            <a:off x="10923587" y="4886433"/>
            <a:ext cx="86042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none" spc="0" dirty="0" smtClean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!</a:t>
            </a:r>
            <a:endParaRPr lang="en-US" sz="60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0557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26</a:t>
            </a:fld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812800" y="1758945"/>
            <a:ext cx="1054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We prove the first hardness result for </a:t>
            </a:r>
            <a:r>
              <a:rPr lang="en-GB" sz="2400" b="1" dirty="0" smtClean="0"/>
              <a:t>MCSP</a:t>
            </a:r>
            <a:r>
              <a:rPr lang="en-GB" sz="2400" dirty="0" smtClean="0"/>
              <a:t> for a standard complexity class beyond </a:t>
            </a:r>
            <a:r>
              <a:rPr lang="en-GB" sz="2400" b="1" dirty="0" smtClean="0"/>
              <a:t>AC</a:t>
            </a:r>
            <a:r>
              <a:rPr lang="en-GB" sz="2400" b="1" baseline="30000" dirty="0" smtClean="0"/>
              <a:t>0</a:t>
            </a:r>
            <a:r>
              <a:rPr lang="en-GB" sz="2400" dirty="0" smtClean="0"/>
              <a:t>:</a:t>
            </a:r>
            <a:endParaRPr lang="en-GB" sz="2400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812800" y="3224922"/>
            <a:ext cx="10731500" cy="902079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002060"/>
                </a:solidFill>
              </a:rPr>
              <a:t>Theorem.</a:t>
            </a:r>
            <a:r>
              <a:rPr lang="en-GB" sz="3200" dirty="0"/>
              <a:t> </a:t>
            </a:r>
            <a:r>
              <a:rPr lang="en-GB" sz="3200" dirty="0" smtClean="0"/>
              <a:t>If </a:t>
            </a:r>
            <a:r>
              <a:rPr lang="en-GB" sz="3200" b="1" dirty="0" smtClean="0"/>
              <a:t>MCSP</a:t>
            </a:r>
            <a:r>
              <a:rPr lang="en-GB" sz="3200" dirty="0" smtClean="0"/>
              <a:t> is in </a:t>
            </a:r>
            <a:r>
              <a:rPr lang="en-GB" sz="3200" b="1" dirty="0" smtClean="0"/>
              <a:t>TC</a:t>
            </a:r>
            <a:r>
              <a:rPr lang="en-GB" sz="3200" b="1" baseline="30000" dirty="0" smtClean="0"/>
              <a:t>0</a:t>
            </a:r>
            <a:r>
              <a:rPr lang="en-GB" sz="3200" dirty="0" smtClean="0"/>
              <a:t> then </a:t>
            </a:r>
            <a:r>
              <a:rPr lang="en-GB" sz="3200" b="1" dirty="0" smtClean="0"/>
              <a:t>NC</a:t>
            </a:r>
            <a:r>
              <a:rPr lang="en-GB" sz="3200" b="1" baseline="30000" dirty="0" smtClean="0"/>
              <a:t>1</a:t>
            </a:r>
            <a:r>
              <a:rPr lang="en-GB" sz="3200" dirty="0" smtClean="0"/>
              <a:t> collapses to </a:t>
            </a:r>
            <a:r>
              <a:rPr lang="en-GB" sz="3200" b="1" dirty="0" smtClean="0"/>
              <a:t>TC</a:t>
            </a:r>
            <a:r>
              <a:rPr lang="en-GB" sz="3200" b="1" baseline="30000" dirty="0" smtClean="0"/>
              <a:t>0</a:t>
            </a:r>
            <a:r>
              <a:rPr lang="en-GB" sz="3200" dirty="0" smtClean="0"/>
              <a:t>. </a:t>
            </a:r>
            <a:endParaRPr lang="en-GB" sz="3200" b="1" dirty="0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558800" y="179851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solidFill>
                  <a:srgbClr val="FF0000"/>
                </a:solidFill>
              </a:rPr>
              <a:t>Our result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2800" y="4761981"/>
            <a:ext cx="10541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The argument describes a non-uniform </a:t>
            </a:r>
            <a:r>
              <a:rPr lang="en-GB" sz="2400" b="1" dirty="0" smtClean="0"/>
              <a:t>TC</a:t>
            </a:r>
            <a:r>
              <a:rPr lang="en-GB" sz="2400" b="1" baseline="30000" dirty="0" smtClean="0"/>
              <a:t>0</a:t>
            </a:r>
            <a:r>
              <a:rPr lang="en-GB" sz="2400" dirty="0" smtClean="0"/>
              <a:t> reduction from </a:t>
            </a:r>
            <a:r>
              <a:rPr lang="en-GB" sz="2400" b="1" dirty="0" smtClean="0"/>
              <a:t>NC</a:t>
            </a:r>
            <a:r>
              <a:rPr lang="en-GB" sz="2400" b="1" baseline="30000" dirty="0" smtClean="0"/>
              <a:t>1</a:t>
            </a:r>
            <a:r>
              <a:rPr lang="en-GB" sz="2400" dirty="0" smtClean="0"/>
              <a:t> to </a:t>
            </a:r>
            <a:r>
              <a:rPr lang="en-GB" sz="2400" b="1" dirty="0" smtClean="0"/>
              <a:t>MCSP</a:t>
            </a:r>
            <a:r>
              <a:rPr lang="en-GB" sz="2400" dirty="0" smtClean="0"/>
              <a:t> via </a:t>
            </a:r>
            <a:r>
              <a:rPr lang="en-GB" sz="2400" b="1" dirty="0" smtClean="0"/>
              <a:t>pseudorandomness</a:t>
            </a:r>
            <a:r>
              <a:rPr lang="en-GB" sz="2400" dirty="0" smtClean="0"/>
              <a:t>.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62307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27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558800" y="279699"/>
            <a:ext cx="10515600" cy="9037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dirty="0" smtClean="0">
                <a:solidFill>
                  <a:schemeClr val="accent5">
                    <a:lumMod val="50000"/>
                  </a:schemeClr>
                </a:solidFill>
              </a:rPr>
              <a:t>Additional applications of our techniques</a:t>
            </a:r>
            <a:endParaRPr lang="en-GB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8800" y="3514016"/>
            <a:ext cx="1106226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FF0000"/>
                </a:solidFill>
              </a:rPr>
              <a:t>▶ </a:t>
            </a:r>
            <a:r>
              <a:rPr lang="en-GB" sz="2400" b="1" dirty="0" smtClean="0">
                <a:solidFill>
                  <a:srgbClr val="FF0000"/>
                </a:solidFill>
              </a:rPr>
              <a:t> </a:t>
            </a:r>
            <a:r>
              <a:rPr lang="en-GB" sz="2400" dirty="0" smtClean="0"/>
              <a:t>A </a:t>
            </a:r>
            <a:r>
              <a:rPr lang="en-GB" sz="2400" b="1" dirty="0" smtClean="0"/>
              <a:t>dichotomy</a:t>
            </a:r>
            <a:r>
              <a:rPr lang="en-GB" sz="2400" dirty="0" smtClean="0"/>
              <a:t> between </a:t>
            </a:r>
            <a:r>
              <a:rPr lang="en-GB" sz="2400" b="1" dirty="0" smtClean="0">
                <a:solidFill>
                  <a:srgbClr val="0070C0"/>
                </a:solidFill>
              </a:rPr>
              <a:t>Learnability</a:t>
            </a:r>
            <a:r>
              <a:rPr lang="en-GB" sz="2400" dirty="0" smtClean="0"/>
              <a:t> and </a:t>
            </a:r>
            <a:r>
              <a:rPr lang="en-GB" sz="2400" b="1" dirty="0" smtClean="0">
                <a:solidFill>
                  <a:srgbClr val="0070C0"/>
                </a:solidFill>
              </a:rPr>
              <a:t>Pseudorandomness</a:t>
            </a:r>
            <a:r>
              <a:rPr lang="en-GB" sz="2400" b="1" dirty="0" smtClean="0"/>
              <a:t> </a:t>
            </a:r>
            <a:r>
              <a:rPr lang="en-GB" sz="2400" dirty="0" smtClean="0"/>
              <a:t>in the </a:t>
            </a:r>
          </a:p>
          <a:p>
            <a:r>
              <a:rPr lang="en-GB" sz="2400" dirty="0" smtClean="0"/>
              <a:t>non-uniform exponential-security setting: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58800" y="1376529"/>
            <a:ext cx="1089167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 smtClean="0">
                <a:solidFill>
                  <a:srgbClr val="FF0000"/>
                </a:solidFill>
              </a:rPr>
              <a:t>▶  </a:t>
            </a:r>
            <a:r>
              <a:rPr lang="en-GB" sz="2400" b="1" dirty="0" smtClean="0"/>
              <a:t>Equivalences</a:t>
            </a:r>
            <a:r>
              <a:rPr lang="en-GB" sz="2400" dirty="0" smtClean="0"/>
              <a:t> between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</a:rPr>
              <a:t>truth-table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</a:rPr>
              <a:t>compression</a:t>
            </a:r>
            <a:r>
              <a:rPr lang="en-GB" sz="2400" dirty="0" smtClean="0"/>
              <a:t> [</a:t>
            </a:r>
            <a:r>
              <a:rPr lang="en-GB" sz="2400" b="1" dirty="0" smtClean="0"/>
              <a:t>CKK+14</a:t>
            </a:r>
            <a:r>
              <a:rPr lang="en-GB" sz="2400" dirty="0" smtClean="0"/>
              <a:t>] and </a:t>
            </a:r>
            <a:r>
              <a:rPr lang="en-GB" sz="2400" b="1" dirty="0" smtClean="0">
                <a:solidFill>
                  <a:srgbClr val="FF0000"/>
                </a:solidFill>
              </a:rPr>
              <a:t>randomized learning</a:t>
            </a:r>
            <a:r>
              <a:rPr lang="en-GB" sz="2400" dirty="0" smtClean="0">
                <a:solidFill>
                  <a:srgbClr val="FF0000"/>
                </a:solidFill>
              </a:rPr>
              <a:t> </a:t>
            </a:r>
            <a:r>
              <a:rPr lang="en-GB" sz="2400" b="1" dirty="0">
                <a:solidFill>
                  <a:srgbClr val="FF0000"/>
                </a:solidFill>
              </a:rPr>
              <a:t>models</a:t>
            </a:r>
            <a:r>
              <a:rPr lang="en-GB" sz="2400" dirty="0"/>
              <a:t> </a:t>
            </a:r>
            <a:r>
              <a:rPr lang="en-GB" sz="2400" dirty="0" smtClean="0"/>
              <a:t>in the sub-exponential time regime.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97636" y="4495560"/>
            <a:ext cx="102767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“A circuit class is either </a:t>
            </a:r>
            <a:r>
              <a:rPr lang="en-GB" sz="2400" b="1" dirty="0" smtClean="0"/>
              <a:t>learnable</a:t>
            </a:r>
            <a:r>
              <a:rPr lang="en-GB" sz="2400" dirty="0" smtClean="0"/>
              <a:t> or contains </a:t>
            </a:r>
            <a:r>
              <a:rPr lang="en-GB" sz="2400" b="1" dirty="0" smtClean="0"/>
              <a:t>pseudorandom functions, </a:t>
            </a:r>
            <a:r>
              <a:rPr lang="en-GB" sz="2400" dirty="0" smtClean="0"/>
              <a:t>but not both.”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00328" y="5420670"/>
            <a:ext cx="10891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/>
              <a:t>In other words, </a:t>
            </a:r>
            <a:r>
              <a:rPr lang="en-GB" sz="2400" b="1" dirty="0" smtClean="0"/>
              <a:t>learnability is the only obstruction to pseudorandomness</a:t>
            </a:r>
            <a:r>
              <a:rPr lang="en-GB" sz="2400" dirty="0" smtClean="0"/>
              <a:t>.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1306" y="6065664"/>
            <a:ext cx="10649424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300" dirty="0" smtClean="0"/>
              <a:t>(Morally, </a:t>
            </a:r>
            <a:r>
              <a:rPr lang="en-GB" sz="2300" b="1" dirty="0" smtClean="0"/>
              <a:t>ACC</a:t>
            </a:r>
            <a:r>
              <a:rPr lang="en-GB" sz="2300" b="1" baseline="30000" dirty="0" smtClean="0"/>
              <a:t>0  </a:t>
            </a:r>
            <a:r>
              <a:rPr lang="en-GB" sz="2300" dirty="0" smtClean="0"/>
              <a:t>is either learnable in sub-</a:t>
            </a:r>
            <a:r>
              <a:rPr lang="en-GB" sz="2300" dirty="0" err="1" smtClean="0"/>
              <a:t>exp</a:t>
            </a:r>
            <a:r>
              <a:rPr lang="en-GB" sz="2300" dirty="0" smtClean="0"/>
              <a:t> time or contains </a:t>
            </a:r>
            <a:r>
              <a:rPr lang="en-GB" sz="2300" dirty="0" err="1" smtClean="0"/>
              <a:t>exp</a:t>
            </a:r>
            <a:r>
              <a:rPr lang="en-GB" sz="2300" dirty="0" smtClean="0"/>
              <a:t>-secure PRFs.)</a:t>
            </a:r>
            <a:endParaRPr lang="en-GB" sz="2300" dirty="0"/>
          </a:p>
        </p:txBody>
      </p:sp>
      <p:sp>
        <p:nvSpPr>
          <p:cNvPr id="13" name="TextBox 12"/>
          <p:cNvSpPr txBox="1"/>
          <p:nvPr/>
        </p:nvSpPr>
        <p:spPr>
          <a:xfrm>
            <a:off x="1114946" y="2276508"/>
            <a:ext cx="980326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(For instance, </a:t>
            </a:r>
            <a:r>
              <a:rPr lang="en-GB" sz="2600" b="1" dirty="0" smtClean="0"/>
              <a:t>equivalence queries</a:t>
            </a:r>
            <a:r>
              <a:rPr lang="en-GB" sz="2600" dirty="0" smtClean="0"/>
              <a:t> can be eliminated in sub-</a:t>
            </a:r>
            <a:r>
              <a:rPr lang="en-GB" sz="2600" dirty="0" err="1" smtClean="0"/>
              <a:t>exp</a:t>
            </a:r>
            <a:r>
              <a:rPr lang="en-GB" sz="2600" dirty="0" smtClean="0"/>
              <a:t> time randomized learning of expressive concept classes.)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670650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0" grpId="0"/>
      <p:bldP spid="1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6700" y="370751"/>
            <a:ext cx="6477000" cy="866775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Problems and Directions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28</a:t>
            </a:fld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244143" y="2071237"/>
            <a:ext cx="1168400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Is there a </a:t>
            </a:r>
            <a:r>
              <a:rPr lang="en-GB" sz="2600" b="1" dirty="0" smtClean="0">
                <a:solidFill>
                  <a:srgbClr val="002060"/>
                </a:solidFill>
              </a:rPr>
              <a:t>speedup phenomenon</a:t>
            </a:r>
            <a:r>
              <a:rPr lang="en-GB" sz="2600" dirty="0" smtClean="0"/>
              <a:t> for complex classes (say AC</a:t>
            </a:r>
            <a:r>
              <a:rPr lang="en-GB" sz="2600" baseline="30000" dirty="0" smtClean="0"/>
              <a:t>0</a:t>
            </a:r>
            <a:r>
              <a:rPr lang="en-GB" sz="2600" dirty="0" smtClean="0"/>
              <a:t>[p] and above) for</a:t>
            </a:r>
          </a:p>
          <a:p>
            <a:endParaRPr lang="en-GB" sz="2600" dirty="0" smtClean="0"/>
          </a:p>
          <a:p>
            <a:r>
              <a:rPr lang="en-GB" sz="2600" dirty="0"/>
              <a:t>	</a:t>
            </a:r>
            <a:r>
              <a:rPr lang="en-GB" sz="2600" dirty="0" smtClean="0"/>
              <a:t>learning under the uniform distribution with </a:t>
            </a:r>
            <a:r>
              <a:rPr lang="en-GB" sz="2600" b="1" dirty="0" smtClean="0">
                <a:solidFill>
                  <a:srgbClr val="002060"/>
                </a:solidFill>
              </a:rPr>
              <a:t>random examples</a:t>
            </a:r>
            <a:r>
              <a:rPr lang="en-GB" sz="2600" dirty="0" smtClean="0"/>
              <a:t>?</a:t>
            </a:r>
            <a:endParaRPr lang="en-GB" sz="2600" dirty="0"/>
          </a:p>
        </p:txBody>
      </p:sp>
      <p:sp>
        <p:nvSpPr>
          <p:cNvPr id="11" name="TextBox 10"/>
          <p:cNvSpPr txBox="1"/>
          <p:nvPr/>
        </p:nvSpPr>
        <p:spPr>
          <a:xfrm>
            <a:off x="244143" y="4171341"/>
            <a:ext cx="115697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Can we establish </a:t>
            </a:r>
            <a:r>
              <a:rPr lang="en-GB" sz="2600" b="1" dirty="0" smtClean="0">
                <a:solidFill>
                  <a:srgbClr val="002060"/>
                </a:solidFill>
              </a:rPr>
              <a:t>new</a:t>
            </a:r>
            <a:r>
              <a:rPr lang="en-GB" sz="2600" dirty="0" smtClean="0"/>
              <a:t> lower bounds for modest circuit classes by designing non-trivial learning algorithms?</a:t>
            </a:r>
            <a:endParaRPr lang="en-GB" sz="2600" dirty="0"/>
          </a:p>
        </p:txBody>
      </p:sp>
    </p:spTree>
    <p:extLst>
      <p:ext uri="{BB962C8B-B14F-4D97-AF65-F5344CB8AC3E}">
        <p14:creationId xmlns:p14="http://schemas.microsoft.com/office/powerpoint/2010/main" val="3021719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00743" y="6186322"/>
            <a:ext cx="2743200" cy="365125"/>
          </a:xfrm>
        </p:spPr>
        <p:txBody>
          <a:bodyPr/>
          <a:lstStyle/>
          <a:p>
            <a:fld id="{E214CA29-E307-4D81-BB7B-D68C87BD1FD0}" type="slidenum">
              <a:rPr lang="en-GB" smtClean="0"/>
              <a:t>29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434643" y="1630649"/>
            <a:ext cx="11518900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solidFill>
                  <a:srgbClr val="002060"/>
                </a:solidFill>
              </a:rPr>
              <a:t>Non-trivial learning implies lower bounds:</a:t>
            </a:r>
          </a:p>
          <a:p>
            <a:endParaRPr lang="en-GB" sz="2600" dirty="0"/>
          </a:p>
          <a:p>
            <a:r>
              <a:rPr lang="en-GB" sz="2600" dirty="0"/>
              <a:t>	</a:t>
            </a:r>
            <a:r>
              <a:rPr lang="en-GB" sz="2600" dirty="0" smtClean="0"/>
              <a:t>First example of lower bound connection from </a:t>
            </a:r>
            <a:r>
              <a:rPr lang="en-GB" sz="2600" b="1" dirty="0" smtClean="0"/>
              <a:t>non-trivial</a:t>
            </a:r>
            <a:r>
              <a:rPr lang="en-GB" sz="2600" dirty="0" smtClean="0"/>
              <a:t> </a:t>
            </a:r>
            <a:r>
              <a:rPr lang="en-GB" sz="2600" b="1" dirty="0" smtClean="0"/>
              <a:t>randomized</a:t>
            </a:r>
            <a:r>
              <a:rPr lang="en-GB" sz="2600" dirty="0" smtClean="0"/>
              <a:t> </a:t>
            </a:r>
            <a:r>
              <a:rPr lang="en-GB" sz="2600" b="1" dirty="0" smtClean="0"/>
              <a:t>algorithms</a:t>
            </a:r>
            <a:r>
              <a:rPr lang="en-GB" sz="2600" dirty="0" smtClean="0"/>
              <a:t>.</a:t>
            </a:r>
            <a:endParaRPr lang="en-GB" sz="2600" dirty="0"/>
          </a:p>
        </p:txBody>
      </p:sp>
      <p:sp>
        <p:nvSpPr>
          <p:cNvPr id="6" name="TextBox 5"/>
          <p:cNvSpPr txBox="1"/>
          <p:nvPr/>
        </p:nvSpPr>
        <p:spPr>
          <a:xfrm>
            <a:off x="434643" y="3865812"/>
            <a:ext cx="111633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FF0000"/>
                </a:solidFill>
              </a:rPr>
              <a:t>Problem.   </a:t>
            </a:r>
            <a:r>
              <a:rPr lang="en-GB" sz="2800" dirty="0" smtClean="0"/>
              <a:t>Establish a connection between </a:t>
            </a:r>
            <a:r>
              <a:rPr lang="en-GB" sz="2800" b="1" dirty="0" smtClean="0"/>
              <a:t>non-trivial</a:t>
            </a:r>
            <a:r>
              <a:rPr lang="en-GB" sz="2800" dirty="0" smtClean="0"/>
              <a:t> </a:t>
            </a:r>
            <a:r>
              <a:rPr lang="en-GB" sz="2800" b="1" dirty="0" smtClean="0"/>
              <a:t>randomized SAT</a:t>
            </a:r>
            <a:r>
              <a:rPr lang="en-GB" sz="2800" dirty="0" smtClean="0"/>
              <a:t> algorithms and </a:t>
            </a:r>
            <a:r>
              <a:rPr lang="en-GB" sz="2800" b="1" dirty="0" smtClean="0"/>
              <a:t>lower bounds</a:t>
            </a:r>
            <a:r>
              <a:rPr lang="en-GB" sz="2800" dirty="0" smtClean="0"/>
              <a:t>.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434643" y="5432246"/>
            <a:ext cx="111633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dirty="0" smtClean="0"/>
              <a:t>(First step in a program to obtain unconditional lower bounds against </a:t>
            </a:r>
            <a:r>
              <a:rPr lang="en-GB" sz="2600" b="1" dirty="0" smtClean="0"/>
              <a:t>NC</a:t>
            </a:r>
            <a:r>
              <a:rPr lang="en-GB" sz="2600" dirty="0" smtClean="0"/>
              <a:t>.) </a:t>
            </a:r>
            <a:endParaRPr lang="en-GB" sz="2600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69953" y="258114"/>
            <a:ext cx="9092679" cy="866775"/>
          </a:xfrm>
        </p:spPr>
        <p:txBody>
          <a:bodyPr>
            <a:normAutofit/>
          </a:bodyPr>
          <a:lstStyle/>
          <a:p>
            <a:r>
              <a:rPr lang="en-GB" dirty="0" smtClean="0">
                <a:solidFill>
                  <a:srgbClr val="FF0000"/>
                </a:solidFill>
              </a:rPr>
              <a:t>Towards lower bounds against NC?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35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1800" y="2605683"/>
            <a:ext cx="116078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latin typeface="Spectral" panose="02020502060000000000" pitchFamily="18" charset="0"/>
              </a:rPr>
              <a:t>Combining and extending existing connections.</a:t>
            </a:r>
          </a:p>
          <a:p>
            <a:r>
              <a:rPr lang="en-GB" sz="2600" dirty="0">
                <a:latin typeface="Spectral" panose="02020502060000000000" pitchFamily="18" charset="0"/>
              </a:rPr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1800" y="1526560"/>
            <a:ext cx="116078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latin typeface="Spectral" panose="02020502060000000000" pitchFamily="18" charset="0"/>
              </a:rPr>
              <a:t>Analogue of Williams’ celebrated lower bound program in </a:t>
            </a:r>
            <a:r>
              <a:rPr lang="en-GB" sz="2600" b="1" dirty="0" smtClean="0">
                <a:latin typeface="Spectral" panose="02020502060000000000" pitchFamily="18" charset="0"/>
              </a:rPr>
              <a:t>Learning Theory</a:t>
            </a:r>
            <a:r>
              <a:rPr lang="en-GB" sz="2600" dirty="0" smtClean="0">
                <a:latin typeface="Spectral" panose="02020502060000000000" pitchFamily="18" charset="0"/>
              </a:rPr>
              <a:t>.</a:t>
            </a:r>
            <a:endParaRPr lang="en-GB" sz="2600" dirty="0">
              <a:latin typeface="Spectral" panose="02020502060000000000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1800" y="3863360"/>
            <a:ext cx="1090550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>
                <a:latin typeface="Spectral" panose="02020502060000000000" pitchFamily="18" charset="0"/>
              </a:rPr>
              <a:t>Further applications of the “</a:t>
            </a:r>
            <a:r>
              <a:rPr lang="en-GB" sz="2600" b="1" dirty="0" smtClean="0">
                <a:latin typeface="Spectral" panose="02020502060000000000" pitchFamily="18" charset="0"/>
              </a:rPr>
              <a:t>Pseudorandom Method”</a:t>
            </a:r>
            <a:r>
              <a:rPr lang="en-GB" sz="2600" dirty="0" smtClean="0">
                <a:latin typeface="Spectral" panose="02020502060000000000" pitchFamily="18" charset="0"/>
              </a:rPr>
              <a:t>:  </a:t>
            </a:r>
          </a:p>
          <a:p>
            <a:endParaRPr lang="en-GB" sz="2600" dirty="0">
              <a:latin typeface="Spectral" panose="02020502060000000000" pitchFamily="18" charset="0"/>
            </a:endParaRPr>
          </a:p>
          <a:p>
            <a:r>
              <a:rPr lang="en-GB" sz="2600" dirty="0">
                <a:latin typeface="Spectral" panose="02020502060000000000" pitchFamily="18" charset="0"/>
              </a:rPr>
              <a:t>	</a:t>
            </a:r>
            <a:r>
              <a:rPr lang="en-GB" sz="2600" dirty="0" smtClean="0">
                <a:latin typeface="Spectral" panose="02020502060000000000" pitchFamily="18" charset="0"/>
              </a:rPr>
              <a:t>Hardness of </a:t>
            </a:r>
            <a:r>
              <a:rPr lang="en-GB" sz="2600" b="1" dirty="0" smtClean="0">
                <a:latin typeface="Spectral" panose="02020502060000000000" pitchFamily="18" charset="0"/>
              </a:rPr>
              <a:t>MCSP</a:t>
            </a:r>
            <a:r>
              <a:rPr lang="en-GB" sz="2600" dirty="0" smtClean="0">
                <a:latin typeface="Spectral" panose="02020502060000000000" pitchFamily="18" charset="0"/>
              </a:rPr>
              <a:t>,</a:t>
            </a:r>
          </a:p>
          <a:p>
            <a:r>
              <a:rPr lang="en-GB" sz="2600" dirty="0" smtClean="0">
                <a:latin typeface="Spectral" panose="02020502060000000000" pitchFamily="18" charset="0"/>
              </a:rPr>
              <a:t>	Karp-Lipton Theorems for </a:t>
            </a:r>
            <a:r>
              <a:rPr lang="en-GB" sz="2600" b="1" dirty="0" smtClean="0">
                <a:latin typeface="Spectral" panose="02020502060000000000" pitchFamily="18" charset="0"/>
              </a:rPr>
              <a:t>BPEXP</a:t>
            </a:r>
            <a:r>
              <a:rPr lang="en-GB" sz="2600" dirty="0" smtClean="0">
                <a:latin typeface="Spectral" panose="02020502060000000000" pitchFamily="18" charset="0"/>
              </a:rPr>
              <a:t>.</a:t>
            </a:r>
          </a:p>
          <a:p>
            <a:r>
              <a:rPr lang="en-GB" sz="2600" dirty="0">
                <a:latin typeface="Spectral" panose="02020502060000000000" pitchFamily="18" charset="0"/>
              </a:rPr>
              <a:t>	</a:t>
            </a:r>
            <a:r>
              <a:rPr lang="en-GB" sz="2600" dirty="0" smtClean="0">
                <a:latin typeface="Spectral" panose="02020502060000000000" pitchFamily="18" charset="0"/>
              </a:rPr>
              <a:t>etc.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99040" y="446386"/>
            <a:ext cx="67004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 smtClean="0">
                <a:solidFill>
                  <a:srgbClr val="FF0000"/>
                </a:solidFill>
                <a:latin typeface="Spectral" panose="02020502060000000000" pitchFamily="18" charset="0"/>
              </a:rPr>
              <a:t>This Work</a:t>
            </a:r>
            <a:endParaRPr lang="en-GB" sz="4000" dirty="0">
              <a:solidFill>
                <a:srgbClr val="FF0000"/>
              </a:solidFill>
              <a:latin typeface="Spectral" panose="02020502060000000000" pitchFamily="18" charset="0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8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514" y="2663112"/>
            <a:ext cx="11589914" cy="1325563"/>
          </a:xfrm>
        </p:spPr>
        <p:txBody>
          <a:bodyPr>
            <a:noAutofit/>
          </a:bodyPr>
          <a:lstStyle/>
          <a:p>
            <a:pPr algn="ctr"/>
            <a:r>
              <a:rPr lang="en-GB" sz="5000" dirty="0" smtClean="0">
                <a:solidFill>
                  <a:srgbClr val="002060"/>
                </a:solidFill>
                <a:latin typeface="Spectral" panose="02020502060000000000" pitchFamily="18" charset="0"/>
              </a:rPr>
              <a:t>Thank you</a:t>
            </a:r>
            <a:endParaRPr lang="en-GB" sz="5000" dirty="0">
              <a:solidFill>
                <a:srgbClr val="002060"/>
              </a:solidFill>
              <a:latin typeface="Spectral" panose="02020502060000000000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94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891" y="2168168"/>
            <a:ext cx="11589914" cy="1325563"/>
          </a:xfrm>
        </p:spPr>
        <p:txBody>
          <a:bodyPr>
            <a:noAutofit/>
          </a:bodyPr>
          <a:lstStyle/>
          <a:p>
            <a:pPr algn="ctr"/>
            <a:r>
              <a:rPr lang="en-GB" sz="5000" dirty="0" smtClean="0">
                <a:latin typeface="Spectral" panose="02020502060000000000" pitchFamily="18" charset="0"/>
              </a:rPr>
              <a:t/>
            </a:r>
            <a:br>
              <a:rPr lang="en-GB" sz="5000" dirty="0" smtClean="0">
                <a:latin typeface="Spectral" panose="02020502060000000000" pitchFamily="18" charset="0"/>
              </a:rPr>
            </a:br>
            <a:r>
              <a:rPr lang="en-GB" sz="5000" dirty="0" smtClean="0">
                <a:latin typeface="Spectral" panose="02020502060000000000" pitchFamily="18" charset="0"/>
              </a:rPr>
              <a:t>Lower bounds from learning</a:t>
            </a:r>
            <a:endParaRPr lang="en-GB" sz="5000" dirty="0">
              <a:latin typeface="Spectral" panose="02020502060000000000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7052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3713186" y="3109877"/>
            <a:ext cx="3326032" cy="129521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5</a:t>
            </a:fld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69900" y="456613"/>
            <a:ext cx="11600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rgbClr val="0070C0"/>
                </a:solidFill>
              </a:rPr>
              <a:t>Learning Model</a:t>
            </a:r>
            <a:r>
              <a:rPr lang="en-GB" sz="3600" dirty="0" smtClean="0">
                <a:solidFill>
                  <a:srgbClr val="0070C0"/>
                </a:solidFill>
              </a:rPr>
              <a:t>   (Randomized, MQs, Uniform Dist.)</a:t>
            </a:r>
            <a:endParaRPr lang="en-GB" sz="3600" dirty="0">
              <a:solidFill>
                <a:srgbClr val="0070C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4460" y="3311206"/>
            <a:ext cx="404348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" b="1" dirty="0" smtClean="0"/>
              <a:t>Randomized </a:t>
            </a:r>
          </a:p>
          <a:p>
            <a:pPr algn="ctr"/>
            <a:r>
              <a:rPr lang="en-GB" sz="2600" b="1" dirty="0" smtClean="0"/>
              <a:t>Algorithm</a:t>
            </a:r>
            <a:endParaRPr lang="en-GB" sz="2600" b="1" dirty="0"/>
          </a:p>
        </p:txBody>
      </p:sp>
      <p:pic>
        <p:nvPicPr>
          <p:cNvPr id="17" name="Picture 16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3882" y="2185459"/>
            <a:ext cx="3892320" cy="475441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5643293" y="2185459"/>
            <a:ext cx="548659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 from  </a:t>
            </a:r>
            <a:r>
              <a:rPr lang="en-GB" sz="2600" b="1" dirty="0" smtClean="0"/>
              <a:t>C[s(n)] </a:t>
            </a:r>
            <a:r>
              <a:rPr lang="en-GB" sz="2600" dirty="0" smtClean="0"/>
              <a:t> is selected.</a:t>
            </a:r>
            <a:endParaRPr lang="en-GB" sz="2600" dirty="0"/>
          </a:p>
        </p:txBody>
      </p:sp>
      <p:sp>
        <p:nvSpPr>
          <p:cNvPr id="21" name="TextBox 20"/>
          <p:cNvSpPr txBox="1"/>
          <p:nvPr/>
        </p:nvSpPr>
        <p:spPr>
          <a:xfrm>
            <a:off x="1088878" y="1481320"/>
            <a:ext cx="91313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A Boolean circuit class  </a:t>
            </a:r>
            <a:r>
              <a:rPr lang="en-GB" sz="2600" b="1" dirty="0" smtClean="0"/>
              <a:t>C </a:t>
            </a:r>
            <a:r>
              <a:rPr lang="en-GB" sz="2600" dirty="0" smtClean="0"/>
              <a:t> is fixed.</a:t>
            </a:r>
            <a:endParaRPr lang="en-GB" sz="2600" dirty="0"/>
          </a:p>
        </p:txBody>
      </p:sp>
      <p:cxnSp>
        <p:nvCxnSpPr>
          <p:cNvPr id="24" name="Straight Arrow Connector 23"/>
          <p:cNvCxnSpPr/>
          <p:nvPr/>
        </p:nvCxnSpPr>
        <p:spPr>
          <a:xfrm flipV="1">
            <a:off x="7218582" y="3475277"/>
            <a:ext cx="1743156" cy="5326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6" name="Picture 3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97808" y="3109877"/>
            <a:ext cx="249670" cy="243185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7745" y="3475277"/>
            <a:ext cx="273538" cy="488460"/>
          </a:xfrm>
          <a:prstGeom prst="rect">
            <a:avLst/>
          </a:prstGeom>
        </p:spPr>
      </p:pic>
      <p:cxnSp>
        <p:nvCxnSpPr>
          <p:cNvPr id="29" name="Straight Arrow Connector 28"/>
          <p:cNvCxnSpPr/>
          <p:nvPr/>
        </p:nvCxnSpPr>
        <p:spPr>
          <a:xfrm flipH="1" flipV="1">
            <a:off x="7218582" y="3820020"/>
            <a:ext cx="1695189" cy="970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pic>
        <p:nvPicPr>
          <p:cNvPr id="37" name="Picture 3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2859" y="3998523"/>
            <a:ext cx="755844" cy="427105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1088878" y="4877298"/>
            <a:ext cx="1047476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dirty="0" smtClean="0"/>
              <a:t>Learner must output w.h.p a hypothesis      such that: </a:t>
            </a:r>
            <a:endParaRPr lang="en-GB" sz="2600" dirty="0"/>
          </a:p>
        </p:txBody>
      </p:sp>
      <p:pic>
        <p:nvPicPr>
          <p:cNvPr id="35" name="Picture 34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5578" y="5790431"/>
            <a:ext cx="6325082" cy="46355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3176" y="4923864"/>
            <a:ext cx="212050" cy="30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188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12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6</a:t>
            </a:fld>
            <a:endParaRPr lang="en-GB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790718" y="8676"/>
            <a:ext cx="10515600" cy="1325563"/>
          </a:xfrm>
        </p:spPr>
        <p:txBody>
          <a:bodyPr/>
          <a:lstStyle/>
          <a:p>
            <a:r>
              <a:rPr lang="en-GB" dirty="0" smtClean="0">
                <a:solidFill>
                  <a:srgbClr val="FF0000"/>
                </a:solidFill>
              </a:rPr>
              <a:t>Some learning algorithms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54940" y="3386993"/>
            <a:ext cx="87418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solidFill>
                  <a:srgbClr val="0070C0"/>
                </a:solidFill>
              </a:rPr>
              <a:t>[Jac97]</a:t>
            </a:r>
            <a:r>
              <a:rPr lang="en-GB" sz="2600" dirty="0" smtClean="0"/>
              <a:t>  	</a:t>
            </a:r>
            <a:r>
              <a:rPr lang="en-GB" sz="2600" b="1" dirty="0" smtClean="0"/>
              <a:t>DNFs</a:t>
            </a:r>
            <a:r>
              <a:rPr lang="en-GB" sz="2600" dirty="0" smtClean="0"/>
              <a:t> can be learned in </a:t>
            </a:r>
            <a:r>
              <a:rPr lang="en-GB" sz="2600" b="1" dirty="0" smtClean="0"/>
              <a:t>polynomial</a:t>
            </a:r>
            <a:r>
              <a:rPr lang="en-GB" sz="2600" dirty="0" smtClean="0"/>
              <a:t> time.</a:t>
            </a:r>
            <a:endParaRPr lang="en-GB" sz="2600" dirty="0"/>
          </a:p>
        </p:txBody>
      </p:sp>
      <p:sp>
        <p:nvSpPr>
          <p:cNvPr id="8" name="TextBox 7"/>
          <p:cNvSpPr txBox="1"/>
          <p:nvPr/>
        </p:nvSpPr>
        <p:spPr>
          <a:xfrm>
            <a:off x="1554940" y="4390640"/>
            <a:ext cx="1016273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solidFill>
                  <a:srgbClr val="0070C0"/>
                </a:solidFill>
              </a:rPr>
              <a:t>[LMN93]</a:t>
            </a:r>
            <a:r>
              <a:rPr lang="en-GB" sz="2600" dirty="0" smtClean="0"/>
              <a:t>  	</a:t>
            </a:r>
            <a:r>
              <a:rPr lang="en-GB" sz="2600" b="1" dirty="0" smtClean="0"/>
              <a:t>AC</a:t>
            </a:r>
            <a:r>
              <a:rPr lang="en-GB" sz="2600" b="1" baseline="30000" dirty="0" smtClean="0"/>
              <a:t>0</a:t>
            </a:r>
            <a:r>
              <a:rPr lang="en-GB" sz="2600" dirty="0" smtClean="0"/>
              <a:t> circuits learnable in </a:t>
            </a:r>
            <a:r>
              <a:rPr lang="en-GB" sz="2600" b="1" dirty="0" smtClean="0"/>
              <a:t>quasi-polynomial</a:t>
            </a:r>
            <a:r>
              <a:rPr lang="en-GB" sz="2600" dirty="0" smtClean="0"/>
              <a:t> time.</a:t>
            </a:r>
            <a:endParaRPr lang="en-GB" sz="2600" dirty="0"/>
          </a:p>
        </p:txBody>
      </p:sp>
      <p:sp>
        <p:nvSpPr>
          <p:cNvPr id="9" name="TextBox 8"/>
          <p:cNvSpPr txBox="1"/>
          <p:nvPr/>
        </p:nvSpPr>
        <p:spPr>
          <a:xfrm>
            <a:off x="1554940" y="5513262"/>
            <a:ext cx="1080984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600" b="1" dirty="0" smtClean="0">
                <a:solidFill>
                  <a:srgbClr val="0070C0"/>
                </a:solidFill>
              </a:rPr>
              <a:t>[CIKK16]</a:t>
            </a:r>
            <a:r>
              <a:rPr lang="en-GB" sz="2600" dirty="0" smtClean="0"/>
              <a:t>  	</a:t>
            </a:r>
            <a:r>
              <a:rPr lang="en-GB" sz="2600" b="1" dirty="0" smtClean="0"/>
              <a:t>AC</a:t>
            </a:r>
            <a:r>
              <a:rPr lang="en-GB" sz="2600" b="1" baseline="30000" dirty="0" smtClean="0"/>
              <a:t>0</a:t>
            </a:r>
            <a:r>
              <a:rPr lang="en-GB" sz="2600" b="1" dirty="0" smtClean="0"/>
              <a:t>[p]</a:t>
            </a:r>
            <a:r>
              <a:rPr lang="en-GB" sz="2600" dirty="0" smtClean="0"/>
              <a:t> learnable in </a:t>
            </a:r>
            <a:r>
              <a:rPr lang="en-GB" sz="2600" b="1" dirty="0" smtClean="0"/>
              <a:t>quasi-polynomial</a:t>
            </a:r>
            <a:r>
              <a:rPr lang="en-GB" sz="2600" dirty="0" smtClean="0"/>
              <a:t> time.</a:t>
            </a:r>
            <a:endParaRPr lang="en-GB" sz="2600" dirty="0"/>
          </a:p>
        </p:txBody>
      </p:sp>
      <p:pic>
        <p:nvPicPr>
          <p:cNvPr id="13" name="Picture 1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718" y="2256518"/>
            <a:ext cx="10440452" cy="384704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7399088" y="4909994"/>
            <a:ext cx="378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Fourier Concentration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399089" y="3914401"/>
            <a:ext cx="378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Harmonic-Sieve/Boosting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7399088" y="6059004"/>
            <a:ext cx="41368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Pseudorandomness/Natural Property</a:t>
            </a:r>
            <a:endParaRPr lang="en-GB" dirty="0"/>
          </a:p>
        </p:txBody>
      </p:sp>
      <p:sp>
        <p:nvSpPr>
          <p:cNvPr id="3" name="Right Brace 2"/>
          <p:cNvSpPr/>
          <p:nvPr/>
        </p:nvSpPr>
        <p:spPr>
          <a:xfrm rot="16200000">
            <a:off x="2409909" y="84365"/>
            <a:ext cx="356770" cy="3595152"/>
          </a:xfrm>
          <a:prstGeom prst="rightBrace">
            <a:avLst>
              <a:gd name="adj1" fmla="val 8333"/>
              <a:gd name="adj2" fmla="val 517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ight Brace 11"/>
          <p:cNvSpPr/>
          <p:nvPr/>
        </p:nvSpPr>
        <p:spPr>
          <a:xfrm rot="16200000">
            <a:off x="7701118" y="-1422244"/>
            <a:ext cx="356770" cy="6608370"/>
          </a:xfrm>
          <a:prstGeom prst="rightBrace">
            <a:avLst>
              <a:gd name="adj1" fmla="val 8333"/>
              <a:gd name="adj2" fmla="val 5176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1027854" y="1217255"/>
            <a:ext cx="378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Combinatorial lower bounds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5049589" y="1217255"/>
            <a:ext cx="657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Lower bounds are unknown, or obtained via diagonalization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631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7</a:t>
            </a:fld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507608" y="590844"/>
            <a:ext cx="113655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Can we learn </a:t>
            </a:r>
            <a:r>
              <a:rPr lang="en-GB" sz="2800" b="1" dirty="0" smtClean="0"/>
              <a:t>AC</a:t>
            </a:r>
            <a:r>
              <a:rPr lang="en-GB" sz="2800" b="1" baseline="30000" dirty="0" smtClean="0"/>
              <a:t>0</a:t>
            </a:r>
            <a:r>
              <a:rPr lang="en-GB" sz="2800" dirty="0" smtClean="0"/>
              <a:t> circuits with </a:t>
            </a:r>
            <a:r>
              <a:rPr lang="en-GB" sz="2800" b="1" dirty="0"/>
              <a:t>M</a:t>
            </a:r>
            <a:r>
              <a:rPr lang="en-GB" sz="2800" b="1" dirty="0" smtClean="0"/>
              <a:t>od 6</a:t>
            </a:r>
            <a:r>
              <a:rPr lang="en-GB" sz="2800" dirty="0" smtClean="0"/>
              <a:t> gates in </a:t>
            </a:r>
            <a:r>
              <a:rPr lang="en-GB" sz="2800" b="1" dirty="0" smtClean="0">
                <a:solidFill>
                  <a:srgbClr val="FF0000"/>
                </a:solidFill>
              </a:rPr>
              <a:t>sub-exponential time</a:t>
            </a:r>
            <a:r>
              <a:rPr lang="en-GB" sz="2800" dirty="0" smtClean="0"/>
              <a:t>?</a:t>
            </a:r>
            <a:endParaRPr lang="en-GB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324314" y="2202901"/>
            <a:ext cx="1076178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/>
              <a:t>AND </a:t>
            </a:r>
            <a:r>
              <a:rPr lang="en-GB" sz="2800" b="1" dirty="0"/>
              <a:t>o </a:t>
            </a:r>
            <a:r>
              <a:rPr lang="en-GB" sz="2800" b="1" dirty="0" smtClean="0"/>
              <a:t>OR o MAJ </a:t>
            </a:r>
            <a:r>
              <a:rPr lang="en-GB" sz="2800" dirty="0" smtClean="0"/>
              <a:t>circuits,   </a:t>
            </a:r>
            <a:r>
              <a:rPr lang="en-GB" sz="2800" b="1" dirty="0" smtClean="0"/>
              <a:t>MOD</a:t>
            </a:r>
            <a:r>
              <a:rPr lang="en-GB" sz="2800" b="1" baseline="-25000" dirty="0" smtClean="0"/>
              <a:t>2</a:t>
            </a:r>
            <a:r>
              <a:rPr lang="en-GB" sz="2800" b="1" dirty="0" smtClean="0"/>
              <a:t> o AND o THR</a:t>
            </a:r>
            <a:r>
              <a:rPr lang="en-GB" sz="2800" dirty="0" smtClean="0"/>
              <a:t> circuits.</a:t>
            </a:r>
          </a:p>
          <a:p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507607" y="1360592"/>
            <a:ext cx="113655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As far as I know,  open even for:</a:t>
            </a:r>
            <a:endParaRPr lang="en-GB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507607" y="3323557"/>
            <a:ext cx="9791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smtClean="0">
                <a:solidFill>
                  <a:srgbClr val="0070C0"/>
                </a:solidFill>
              </a:rPr>
              <a:t>Definition.</a:t>
            </a:r>
            <a:r>
              <a:rPr lang="en-GB" sz="2800" b="1" dirty="0" smtClean="0"/>
              <a:t>  </a:t>
            </a:r>
            <a:r>
              <a:rPr lang="en-GB" sz="2800" dirty="0"/>
              <a:t> </a:t>
            </a:r>
            <a:r>
              <a:rPr lang="en-GB" sz="2800" b="1" dirty="0" smtClean="0"/>
              <a:t>Non-trivial learning algorithm:</a:t>
            </a:r>
            <a:r>
              <a:rPr lang="en-GB" sz="2800" dirty="0" smtClean="0"/>
              <a:t> </a:t>
            </a:r>
            <a:endParaRPr lang="en-GB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1704533" y="4180933"/>
            <a:ext cx="9649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▶</a:t>
            </a:r>
            <a:r>
              <a:rPr lang="en-GB" sz="2800" dirty="0"/>
              <a:t> </a:t>
            </a:r>
            <a:r>
              <a:rPr lang="en-GB" sz="2800" dirty="0" smtClean="0"/>
              <a:t> Runs in randomized time 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704532" y="4940239"/>
            <a:ext cx="9649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solidFill>
                  <a:srgbClr val="0070C0"/>
                </a:solidFill>
              </a:rPr>
              <a:t>▶</a:t>
            </a:r>
            <a:r>
              <a:rPr lang="en-GB" sz="2800" dirty="0"/>
              <a:t> </a:t>
            </a:r>
            <a:r>
              <a:rPr lang="en-GB" sz="2800" dirty="0" smtClean="0"/>
              <a:t> For every function </a:t>
            </a:r>
            <a:r>
              <a:rPr lang="en-GB" sz="2800" b="1" dirty="0" smtClean="0"/>
              <a:t>f</a:t>
            </a:r>
            <a:r>
              <a:rPr lang="en-GB" sz="2800" dirty="0" smtClean="0"/>
              <a:t> in </a:t>
            </a:r>
            <a:r>
              <a:rPr lang="en-GB" sz="2800" b="1" dirty="0" smtClean="0"/>
              <a:t>C</a:t>
            </a:r>
            <a:r>
              <a:rPr lang="en-GB" sz="2800" dirty="0" smtClean="0"/>
              <a:t>:</a:t>
            </a:r>
            <a:endParaRPr lang="en-GB" sz="2800" dirty="0"/>
          </a:p>
        </p:txBody>
      </p:sp>
      <p:pic>
        <p:nvPicPr>
          <p:cNvPr id="14" name="Picture 1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4229" y="5678119"/>
            <a:ext cx="6018581" cy="511681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8136" y="4107502"/>
            <a:ext cx="1553699" cy="618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9276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235" y="2303271"/>
            <a:ext cx="11310424" cy="3798912"/>
          </a:xfrm>
        </p:spPr>
        <p:txBody>
          <a:bodyPr>
            <a:normAutofit/>
          </a:bodyPr>
          <a:lstStyle/>
          <a:p>
            <a:r>
              <a:rPr lang="en-GB" sz="3200" b="1" dirty="0" smtClean="0">
                <a:solidFill>
                  <a:srgbClr val="002060"/>
                </a:solidFill>
              </a:rPr>
              <a:t>Theorem.</a:t>
            </a:r>
            <a:r>
              <a:rPr lang="en-GB" sz="3200" b="1" dirty="0" smtClean="0"/>
              <a:t> </a:t>
            </a:r>
            <a:r>
              <a:rPr lang="en-GB" sz="3200" dirty="0" smtClean="0"/>
              <a:t>Let </a:t>
            </a:r>
            <a:r>
              <a:rPr lang="en-GB" sz="3200" b="1" dirty="0" smtClean="0"/>
              <a:t>C</a:t>
            </a:r>
            <a:r>
              <a:rPr lang="en-GB" sz="3200" dirty="0" smtClean="0"/>
              <a:t> be any subclass of Boolean circuits closed under restrictions.</a:t>
            </a:r>
            <a:br>
              <a:rPr lang="en-GB" sz="3200" dirty="0" smtClean="0"/>
            </a:br>
            <a:r>
              <a:rPr lang="en-GB" sz="3200" dirty="0"/>
              <a:t/>
            </a:r>
            <a:br>
              <a:rPr lang="en-GB" sz="3200" dirty="0"/>
            </a:br>
            <a:r>
              <a:rPr lang="en-GB" sz="3200" dirty="0" smtClean="0"/>
              <a:t>	</a:t>
            </a:r>
            <a:r>
              <a:rPr lang="en-GB" sz="2600" b="1" dirty="0" smtClean="0"/>
              <a:t>Example:</a:t>
            </a:r>
            <a:r>
              <a:rPr lang="en-GB" sz="2600" dirty="0" smtClean="0"/>
              <a:t>    C = (depth-6)-ACC</a:t>
            </a:r>
            <a:r>
              <a:rPr lang="en-GB" sz="2600" baseline="30000" dirty="0" smtClean="0"/>
              <a:t>0</a:t>
            </a:r>
            <a:r>
              <a:rPr lang="en-GB" sz="2600" dirty="0" smtClean="0"/>
              <a:t>,   AND o OR o THR,  etc.</a:t>
            </a:r>
            <a:br>
              <a:rPr lang="en-GB" sz="2600" dirty="0" smtClean="0"/>
            </a:br>
            <a:r>
              <a:rPr lang="en-GB" sz="3200" dirty="0" smtClean="0"/>
              <a:t/>
            </a:r>
            <a:br>
              <a:rPr lang="en-GB" sz="3200" dirty="0" smtClean="0"/>
            </a:br>
            <a:r>
              <a:rPr lang="en-GB" sz="3200" dirty="0" smtClean="0"/>
              <a:t>If for each k&gt;1,  </a:t>
            </a:r>
            <a:r>
              <a:rPr lang="en-GB" sz="3200" b="1" dirty="0" smtClean="0"/>
              <a:t>C[n</a:t>
            </a:r>
            <a:r>
              <a:rPr lang="en-GB" sz="3200" b="1" baseline="30000" dirty="0" smtClean="0"/>
              <a:t>k</a:t>
            </a:r>
            <a:r>
              <a:rPr lang="en-GB" sz="3200" b="1" dirty="0" smtClean="0"/>
              <a:t>]</a:t>
            </a:r>
            <a:r>
              <a:rPr lang="en-GB" sz="3200" dirty="0" smtClean="0"/>
              <a:t> admits a non-trivial learning algorithm, then for each k &gt; 1,  </a:t>
            </a:r>
            <a:r>
              <a:rPr lang="en-GB" sz="3200" b="1" dirty="0" smtClean="0"/>
              <a:t>BPE</a:t>
            </a:r>
            <a:r>
              <a:rPr lang="en-GB" sz="3200" dirty="0" smtClean="0"/>
              <a:t> is not contained in </a:t>
            </a:r>
            <a:r>
              <a:rPr lang="en-GB" sz="3200" b="1" dirty="0"/>
              <a:t>C[n</a:t>
            </a:r>
            <a:r>
              <a:rPr lang="en-GB" sz="3200" b="1" baseline="30000" dirty="0"/>
              <a:t>k</a:t>
            </a:r>
            <a:r>
              <a:rPr lang="en-GB" sz="3200" b="1" dirty="0"/>
              <a:t>]</a:t>
            </a:r>
            <a:r>
              <a:rPr lang="en-GB" sz="3200" dirty="0" smtClean="0"/>
              <a:t>. </a:t>
            </a:r>
            <a:endParaRPr lang="en-GB" sz="3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8</a:t>
            </a:fld>
            <a:endParaRPr lang="en-GB"/>
          </a:p>
        </p:txBody>
      </p:sp>
      <p:sp>
        <p:nvSpPr>
          <p:cNvPr id="5" name="Title 4"/>
          <p:cNvSpPr txBox="1">
            <a:spLocks/>
          </p:cNvSpPr>
          <p:nvPr/>
        </p:nvSpPr>
        <p:spPr>
          <a:xfrm>
            <a:off x="732985" y="264574"/>
            <a:ext cx="1077292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>
                <a:solidFill>
                  <a:srgbClr val="FF0000"/>
                </a:solidFill>
              </a:rPr>
              <a:t>Non-trivial learning implies lower bounds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235" y="1653442"/>
            <a:ext cx="56974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/>
              <a:t>Let </a:t>
            </a:r>
            <a:r>
              <a:rPr lang="en-GB" sz="2800" b="1" dirty="0" smtClean="0"/>
              <a:t>BPE =  BPTIME[2</a:t>
            </a:r>
            <a:r>
              <a:rPr lang="en-GB" sz="2800" b="1" baseline="30000" dirty="0" smtClean="0"/>
              <a:t>O(n)</a:t>
            </a:r>
            <a:r>
              <a:rPr lang="en-GB" sz="2800" b="1" dirty="0" smtClean="0"/>
              <a:t>]</a:t>
            </a:r>
            <a:r>
              <a:rPr lang="en-GB" sz="2800" dirty="0" smtClean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8671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0021" y="0"/>
            <a:ext cx="11619913" cy="1325563"/>
          </a:xfrm>
        </p:spPr>
        <p:txBody>
          <a:bodyPr/>
          <a:lstStyle/>
          <a:p>
            <a:r>
              <a:rPr lang="en-GB" dirty="0" smtClean="0">
                <a:solidFill>
                  <a:srgbClr val="002060"/>
                </a:solidFill>
              </a:rPr>
              <a:t>LBs from Proofs, Derandomization, Learning</a:t>
            </a:r>
            <a:endParaRPr lang="en-GB" dirty="0">
              <a:solidFill>
                <a:srgbClr val="00206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4CA29-E307-4D81-BB7B-D68C87BD1FD0}" type="slidenum">
              <a:rPr lang="en-GB" smtClean="0"/>
              <a:t>9</a:t>
            </a:fld>
            <a:endParaRPr lang="en-GB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3140085"/>
              </p:ext>
            </p:extLst>
          </p:nvPr>
        </p:nvGraphicFramePr>
        <p:xfrm>
          <a:off x="409431" y="1325563"/>
          <a:ext cx="11109281" cy="48914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66152"/>
                <a:gridCol w="2178053"/>
                <a:gridCol w="2511188"/>
                <a:gridCol w="2169994"/>
                <a:gridCol w="2483894"/>
              </a:tblGrid>
              <a:tr h="1599584">
                <a:tc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/>
                        <a:t>Non-trivial</a:t>
                      </a:r>
                      <a:r>
                        <a:rPr lang="en-GB" sz="2200" b="1" dirty="0" smtClean="0"/>
                        <a:t> </a:t>
                      </a:r>
                    </a:p>
                    <a:p>
                      <a:pPr algn="ctr"/>
                      <a:r>
                        <a:rPr lang="en-GB" sz="2200" b="1" dirty="0" smtClean="0">
                          <a:solidFill>
                            <a:srgbClr val="FFFF00"/>
                          </a:solidFill>
                        </a:rPr>
                        <a:t>SAT/Proof System</a:t>
                      </a:r>
                      <a:r>
                        <a:rPr lang="en-GB" sz="2200" b="0" dirty="0" smtClean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/>
                        <a:t>Non-trivial </a:t>
                      </a:r>
                    </a:p>
                    <a:p>
                      <a:pPr algn="ctr"/>
                      <a:r>
                        <a:rPr lang="en-GB" sz="2200" b="1" dirty="0" smtClean="0">
                          <a:solidFill>
                            <a:srgbClr val="FFFF00"/>
                          </a:solidFill>
                        </a:rPr>
                        <a:t>Derandomization</a:t>
                      </a:r>
                      <a:r>
                        <a:rPr lang="en-GB" sz="2200" b="1" dirty="0" smtClean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/>
                        <a:t>Non-trivial </a:t>
                      </a:r>
                    </a:p>
                    <a:p>
                      <a:pPr algn="ctr"/>
                      <a:r>
                        <a:rPr lang="en-GB" sz="2200" b="1" dirty="0" smtClean="0">
                          <a:solidFill>
                            <a:srgbClr val="FFFF00"/>
                          </a:solidFill>
                        </a:rPr>
                        <a:t>Deterministic</a:t>
                      </a:r>
                    </a:p>
                    <a:p>
                      <a:pPr algn="ctr"/>
                      <a:r>
                        <a:rPr lang="en-GB" sz="2200" b="1" dirty="0" smtClean="0">
                          <a:solidFill>
                            <a:srgbClr val="FFFF00"/>
                          </a:solidFill>
                        </a:rPr>
                        <a:t>Exact Learning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200" b="0" dirty="0" smtClean="0"/>
                        <a:t>Non-trivial </a:t>
                      </a:r>
                    </a:p>
                    <a:p>
                      <a:pPr algn="ctr"/>
                      <a:r>
                        <a:rPr lang="en-GB" sz="2200" b="1" dirty="0" smtClean="0">
                          <a:solidFill>
                            <a:srgbClr val="FFFF00"/>
                          </a:solidFill>
                        </a:rPr>
                        <a:t>Randomized</a:t>
                      </a:r>
                    </a:p>
                    <a:p>
                      <a:pPr algn="ctr"/>
                      <a:r>
                        <a:rPr lang="en-GB" sz="2200" b="1" dirty="0" smtClean="0">
                          <a:solidFill>
                            <a:srgbClr val="FFFF00"/>
                          </a:solidFill>
                        </a:rPr>
                        <a:t>Learning</a:t>
                      </a:r>
                      <a:endParaRPr lang="en-GB" sz="22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/>
                </a:tc>
              </a:tr>
              <a:tr h="1323793">
                <a:tc>
                  <a:txBody>
                    <a:bodyPr/>
                    <a:lstStyle/>
                    <a:p>
                      <a:pPr algn="ctr"/>
                      <a:endParaRPr lang="en-GB" b="1" dirty="0" smtClean="0"/>
                    </a:p>
                    <a:p>
                      <a:pPr algn="ctr"/>
                      <a:r>
                        <a:rPr lang="en-GB" b="1" dirty="0" smtClean="0"/>
                        <a:t>Assumption</a:t>
                      </a:r>
                    </a:p>
                    <a:p>
                      <a:pPr algn="ctr"/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GB" dirty="0" smtClean="0"/>
                    </a:p>
                    <a:p>
                      <a:pPr algn="ctr"/>
                      <a:r>
                        <a:rPr lang="en-GB" dirty="0" smtClean="0"/>
                        <a:t>Proofs checked in </a:t>
                      </a:r>
                    </a:p>
                    <a:p>
                      <a:pPr algn="ctr"/>
                      <a:r>
                        <a:rPr lang="en-GB" b="1" dirty="0" smtClean="0"/>
                        <a:t>deterministic</a:t>
                      </a:r>
                      <a:r>
                        <a:rPr lang="en-GB" dirty="0" smtClean="0"/>
                        <a:t> time</a:t>
                      </a:r>
                    </a:p>
                    <a:p>
                      <a:pPr algn="ctr"/>
                      <a:r>
                        <a:rPr lang="en-GB" dirty="0" smtClean="0"/>
                        <a:t> </a:t>
                      </a:r>
                    </a:p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Algorithm</a:t>
                      </a:r>
                      <a:r>
                        <a:rPr lang="en-GB" baseline="0" dirty="0" smtClean="0"/>
                        <a:t> runs in </a:t>
                      </a:r>
                    </a:p>
                    <a:p>
                      <a:pPr algn="ctr"/>
                      <a:r>
                        <a:rPr lang="en-GB" b="1" baseline="0" dirty="0" smtClean="0"/>
                        <a:t>deterministic</a:t>
                      </a:r>
                      <a:r>
                        <a:rPr lang="en-GB" baseline="0" dirty="0" smtClean="0"/>
                        <a:t> time</a:t>
                      </a:r>
                    </a:p>
                    <a:p>
                      <a:pPr algn="ctr"/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Learner</a:t>
                      </a:r>
                      <a:r>
                        <a:rPr lang="en-GB" baseline="0" dirty="0" smtClean="0"/>
                        <a:t> runs</a:t>
                      </a:r>
                      <a:r>
                        <a:rPr lang="en-GB" dirty="0" smtClean="0"/>
                        <a:t> in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pPr algn="ctr"/>
                      <a:r>
                        <a:rPr lang="en-GB" b="1" baseline="0" dirty="0" smtClean="0"/>
                        <a:t>deterministic</a:t>
                      </a:r>
                      <a:r>
                        <a:rPr lang="en-GB" baseline="0" dirty="0" smtClean="0"/>
                        <a:t> time</a:t>
                      </a:r>
                    </a:p>
                    <a:p>
                      <a:pPr algn="ctr"/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Learner</a:t>
                      </a:r>
                      <a:r>
                        <a:rPr lang="en-GB" baseline="0" dirty="0" smtClean="0"/>
                        <a:t> runs</a:t>
                      </a:r>
                      <a:r>
                        <a:rPr lang="en-GB" dirty="0" smtClean="0"/>
                        <a:t> in</a:t>
                      </a:r>
                      <a:r>
                        <a:rPr lang="en-GB" baseline="0" dirty="0" smtClean="0"/>
                        <a:t> </a:t>
                      </a:r>
                    </a:p>
                    <a:p>
                      <a:pPr algn="ctr"/>
                      <a:r>
                        <a:rPr lang="en-GB" b="1" baseline="0" dirty="0" smtClean="0">
                          <a:solidFill>
                            <a:srgbClr val="FF0000"/>
                          </a:solidFill>
                        </a:rPr>
                        <a:t>randomized</a:t>
                      </a:r>
                      <a:r>
                        <a:rPr lang="en-GB" baseline="0" dirty="0" smtClean="0"/>
                        <a:t> time</a:t>
                      </a:r>
                    </a:p>
                    <a:p>
                      <a:pPr algn="ctr"/>
                      <a:r>
                        <a:rPr lang="en-GB" baseline="0" dirty="0" smtClean="0"/>
                        <a:t> </a:t>
                      </a:r>
                      <a:endParaRPr lang="en-GB" dirty="0"/>
                    </a:p>
                  </a:txBody>
                  <a:tcPr anchor="ctr"/>
                </a:tc>
              </a:tr>
              <a:tr h="827371">
                <a:tc>
                  <a:txBody>
                    <a:bodyPr/>
                    <a:lstStyle/>
                    <a:p>
                      <a:pPr algn="ctr"/>
                      <a:endParaRPr lang="en-GB" b="1" dirty="0" smtClean="0"/>
                    </a:p>
                    <a:p>
                      <a:pPr algn="ctr"/>
                      <a:r>
                        <a:rPr lang="en-GB" b="1" dirty="0" smtClean="0"/>
                        <a:t>Consequence</a:t>
                      </a:r>
                    </a:p>
                    <a:p>
                      <a:pPr algn="ctr"/>
                      <a:endParaRPr lang="en-GB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LBs for </a:t>
                      </a:r>
                      <a:r>
                        <a:rPr lang="en-GB" b="1" dirty="0" smtClean="0">
                          <a:solidFill>
                            <a:srgbClr val="0070C0"/>
                          </a:solidFill>
                        </a:rPr>
                        <a:t>NEXP</a:t>
                      </a: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LBs for </a:t>
                      </a:r>
                      <a:r>
                        <a:rPr lang="en-GB" b="1" dirty="0" smtClean="0">
                          <a:solidFill>
                            <a:srgbClr val="0070C0"/>
                          </a:solidFill>
                        </a:rPr>
                        <a:t>NEXP</a:t>
                      </a:r>
                      <a:endParaRPr lang="en-GB" b="1" dirty="0">
                        <a:solidFill>
                          <a:srgbClr val="0070C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LBs for </a:t>
                      </a:r>
                      <a:r>
                        <a:rPr lang="en-GB" b="1" dirty="0" smtClean="0">
                          <a:solidFill>
                            <a:srgbClr val="00B050"/>
                          </a:solidFill>
                        </a:rPr>
                        <a:t>EXP</a:t>
                      </a:r>
                      <a:endParaRPr lang="en-GB" b="1" dirty="0">
                        <a:solidFill>
                          <a:srgbClr val="00B05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LBs for </a:t>
                      </a:r>
                      <a:r>
                        <a:rPr lang="en-GB" b="1" dirty="0" smtClean="0">
                          <a:solidFill>
                            <a:srgbClr val="FF0000"/>
                          </a:solidFill>
                        </a:rPr>
                        <a:t>BPEXP</a:t>
                      </a:r>
                      <a:endParaRPr lang="en-GB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</a:tr>
              <a:tr h="827371">
                <a:tc>
                  <a:txBody>
                    <a:bodyPr/>
                    <a:lstStyle/>
                    <a:p>
                      <a:pPr algn="ctr"/>
                      <a:endParaRPr lang="en-GB" b="1" dirty="0" smtClean="0"/>
                    </a:p>
                    <a:p>
                      <a:pPr algn="ctr"/>
                      <a:r>
                        <a:rPr lang="en-GB" b="1" dirty="0" smtClean="0"/>
                        <a:t>Reference</a:t>
                      </a:r>
                    </a:p>
                    <a:p>
                      <a:pPr algn="ctr"/>
                      <a:endParaRPr lang="en-GB" b="1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[</a:t>
                      </a:r>
                      <a:r>
                        <a:rPr lang="en-GB" b="1" dirty="0" smtClean="0"/>
                        <a:t>Wil10</a:t>
                      </a:r>
                      <a:r>
                        <a:rPr lang="en-GB" dirty="0" smtClean="0"/>
                        <a:t>]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[</a:t>
                      </a:r>
                      <a:r>
                        <a:rPr lang="en-GB" b="1" dirty="0" smtClean="0"/>
                        <a:t>Wil10</a:t>
                      </a:r>
                      <a:r>
                        <a:rPr lang="en-GB" dirty="0" smtClean="0"/>
                        <a:t>], [</a:t>
                      </a:r>
                      <a:r>
                        <a:rPr lang="en-GB" b="1" dirty="0" smtClean="0"/>
                        <a:t>SW13</a:t>
                      </a:r>
                      <a:r>
                        <a:rPr lang="en-GB" dirty="0" smtClean="0"/>
                        <a:t>]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[</a:t>
                      </a:r>
                      <a:r>
                        <a:rPr lang="en-GB" b="1" dirty="0" smtClean="0"/>
                        <a:t>KKO13</a:t>
                      </a:r>
                      <a:r>
                        <a:rPr lang="en-GB" dirty="0" smtClean="0"/>
                        <a:t>]</a:t>
                      </a:r>
                      <a:endParaRPr lang="en-GB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[</a:t>
                      </a:r>
                      <a:r>
                        <a:rPr lang="en-GB" b="1" dirty="0" smtClean="0"/>
                        <a:t>This Work</a:t>
                      </a:r>
                      <a:r>
                        <a:rPr lang="en-GB" dirty="0" smtClean="0"/>
                        <a:t>]</a:t>
                      </a:r>
                      <a:endParaRPr lang="en-GB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14" name="Picture 1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6479" y="3815678"/>
            <a:ext cx="1295020" cy="41274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43527" y="3815678"/>
            <a:ext cx="1295020" cy="412747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97199" y="3815678"/>
            <a:ext cx="1295020" cy="412747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924" y="3887887"/>
            <a:ext cx="690268" cy="2529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2486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4844"/>
  <p:tag name="ORIGINALWIDTH" val="1019.123"/>
  <p:tag name="LATEXADDIN" val="\documentclass{article}&#10;\usepackage{amsmath}&#10;\pagestyle{empty}&#10;\begin{document}&#10;&#10;&#10;$f \colon \{0,1\}^n \to \{0,1\}$&#10;&#10;\end{document}"/>
  <p:tag name="IGUANATEXSIZE" val="20"/>
  <p:tag name="IGUANATEXCURSOR" val="11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1.7323"/>
  <p:tag name="ORIGINALWIDTH" val="444.6944"/>
  <p:tag name="LATEXADDIN" val="\documentclass{article}&#10;\usepackage{amsmath}&#10;\pagestyle{empty}&#10;\begin{document}&#10;&#10;$2^n/n^{\omega(1)}$&#10;&#10;&#10;\end{document}"/>
  <p:tag name="IGUANATEXSIZE" val="20"/>
  <p:tag name="IGUANATEXCURSOR" val="9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1.7323"/>
  <p:tag name="ORIGINALWIDTH" val="444.6944"/>
  <p:tag name="LATEXADDIN" val="\documentclass{article}&#10;\usepackage{amsmath}&#10;\pagestyle{empty}&#10;\begin{document}&#10;&#10;$2^n/n^{\omega(1)}$&#10;&#10;&#10;\end{document}"/>
  <p:tag name="IGUANATEXSIZE" val="20"/>
  <p:tag name="IGUANATEXCURSOR" val="9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1.7323"/>
  <p:tag name="ORIGINALWIDTH" val="444.6944"/>
  <p:tag name="LATEXADDIN" val="\documentclass{article}&#10;\usepackage{amsmath}&#10;\pagestyle{empty}&#10;\begin{document}&#10;&#10;$2^n/n^{\omega(1)}$&#10;&#10;&#10;\end{document}"/>
  <p:tag name="IGUANATEXSIZE" val="20"/>
  <p:tag name="IGUANATEXCURSOR" val="9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8.48898"/>
  <p:tag name="ORIGINALWIDTH" val="241.4698"/>
  <p:tag name="LATEXADDIN" val="\documentclass{article}&#10;\usepackage{amsmath}&#10;\pagestyle{empty}&#10;\begin{document}&#10;&#10;$&lt; 2^n$&#10;&#10;&#10;\end{document}"/>
  <p:tag name="IGUANATEXSIZE" val="20"/>
  <p:tag name="IGUANATEXCURSOR" val="8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5.7331"/>
  <p:tag name="ORIGINALWIDTH" val="292.4635"/>
  <p:tag name="LATEXADDIN" val="\documentclass{article}&#10;\usepackage{amsmath}&#10;\pagestyle{empty}&#10;\begin{document}&#10;&#10;$\mathcal{C}(n^k)$&#10;&#10;&#10;\end{document}"/>
  <p:tag name="IGUANATEXSIZE" val="20"/>
  <p:tag name="IGUANATEXCURSOR" val="9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5.7331"/>
  <p:tag name="ORIGINALWIDTH" val="292.4635"/>
  <p:tag name="LATEXADDIN" val="\documentclass{article}&#10;\usepackage{amsmath}&#10;\pagestyle{empty}&#10;\begin{document}&#10;&#10;$\mathcal{C}(n^k)$&#10;&#10;&#10;\end{document}"/>
  <p:tag name="IGUANATEXSIZE" val="20"/>
  <p:tag name="IGUANATEXCURSOR" val="9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2.4822"/>
  <p:tag name="ORIGINALWIDTH" val="392.201"/>
  <p:tag name="LATEXADDIN" val="\documentclass{article}&#10;\usepackage{amsmath}&#10;\pagestyle{empty}&#10;\begin{document}&#10;&#10;$O(2^{n^\varepsilon}).$&#10;&#10;&#10;\end{document}"/>
  <p:tag name="IGUANATEXSIZE" val="20"/>
  <p:tag name="IGUANATEXCURSOR" val="10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3.4871"/>
  <p:tag name="ORIGINALWIDTH" val="280.465"/>
  <p:tag name="LATEXADDIN" val="\documentclass{article}&#10;\usepackage{amsmath}&#10;\pagestyle{empty}&#10;\begin{document}&#10;&#10;&#10;$k \geq 1$&#10;&#10;\end{document}"/>
  <p:tag name="IGUANATEXSIZE" val="20"/>
  <p:tag name="IGUANATEXCURSOR" val="9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278.9651"/>
  <p:tag name="LATEXADDIN" val="\documentclass{article}&#10;\usepackage{amsmath}&#10;\pagestyle{empty}&#10;\begin{document}&#10;&#10;&#10;$\varepsilon &gt; 0$&#10;&#10;\end{document}"/>
  <p:tag name="IGUANATEXSIZE" val="20"/>
  <p:tag name="IGUANATEXCURSOR" val="9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0.73866"/>
  <p:tag name="ORIGINALWIDTH" val="65.99173"/>
  <p:tag name="LATEXADDIN" val="\documentclass{article}&#10;\usepackage{amsmath}&#10;\pagestyle{empty}&#10;\begin{document}&#10;&#10;$\mathcal{C}$&#10;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56.24299"/>
  <p:tag name="ORIGINALWIDTH" val="57.74276"/>
  <p:tag name="LATEXADDIN" val="\documentclass{article}&#10;\usepackage{amsmath}&#10;\pagestyle{empty}&#10;\begin{document}&#10;&#10;$a$&#10;&#10;&#10;\end{document}"/>
  <p:tag name="IGUANATEXSIZE" val="20"/>
  <p:tag name="IGUANATEXCURSOR" val="8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3.4871"/>
  <p:tag name="ORIGINALWIDTH" val="280.465"/>
  <p:tag name="LATEXADDIN" val="\documentclass{article}&#10;\usepackage{amsmath}&#10;\pagestyle{empty}&#10;\begin{document}&#10;&#10;&#10;$k \geq 1$&#10;&#10;\end{document}"/>
  <p:tag name="IGUANATEXSIZE" val="20"/>
  <p:tag name="IGUANATEXCURSOR" val="9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4844"/>
  <p:tag name="ORIGINALWIDTH" val="1019.123"/>
  <p:tag name="LATEXADDIN" val="\documentclass{article}&#10;\usepackage{amsmath}&#10;\pagestyle{empty}&#10;\begin{document}&#10;&#10;$f \colon \{0,1\}^n \to \{0,1\}$&#10;&#10;&#10;\end{document}"/>
  <p:tag name="IGUANATEXSIZE" val="20"/>
  <p:tag name="IGUANATEXCURSOR" val="11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.2339"/>
  <p:tag name="ORIGINALWIDTH" val="353.2058"/>
  <p:tag name="LATEXADDIN" val="\documentclass{article}&#10;\usepackage{amsmath}&#10;\pagestyle{empty}&#10;\begin{document}&#10;&#10;$2^{O(n^{\delta})}$.&#10;&#10;&#10;\end{document}"/>
  <p:tag name="IGUANATEXSIZE" val="20"/>
  <p:tag name="IGUANATEXCURSOR" val="10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2.4859"/>
  <p:tag name="ORIGINALWIDTH" val="62.99213"/>
  <p:tag name="LATEXADDIN" val="\documentclass{article}&#10;\usepackage{amsmath}&#10;\pagestyle{empty}&#10;\begin{document}&#10;&#10;$f$&#10;&#10;&#10;\end{document}"/>
  <p:tag name="IGUANATEXSIZE" val="20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.2339"/>
  <p:tag name="ORIGINALWIDTH" val="353.2058"/>
  <p:tag name="LATEXADDIN" val="\documentclass{article}&#10;\usepackage{amsmath}&#10;\pagestyle{empty}&#10;\begin{document}&#10;&#10;$2^{O(n^{\delta})}$.&#10;&#10;&#10;\end{document}"/>
  <p:tag name="IGUANATEXSIZE" val="20"/>
  <p:tag name="IGUANATEXCURSOR" val="10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.2339"/>
  <p:tag name="ORIGINALWIDTH" val="313.4608"/>
  <p:tag name="LATEXADDIN" val="\documentclass{article}&#10;\usepackage{amsmath}&#10;\pagestyle{empty}&#10;\begin{document}&#10;&#10;$2^{O(n^{\delta})}$&#10;&#10;&#10;\end{document}"/>
  <p:tag name="IGUANATEXSIZE" val="20"/>
  <p:tag name="IGUANATEXCURSOR" val="10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8.2339"/>
  <p:tag name="ORIGINALWIDTH" val="313.4608"/>
  <p:tag name="LATEXADDIN" val="\documentclass{article}&#10;\usepackage{amsmath}&#10;\pagestyle{empty}&#10;\begin{document}&#10;&#10;$2^{O(n^{\delta})}$&#10;&#10;&#10;\end{document}"/>
  <p:tag name="IGUANATEXSIZE" val="20"/>
  <p:tag name="IGUANATEXCURSOR" val="10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1.7323"/>
  <p:tag name="ORIGINALWIDTH" val="444.6944"/>
  <p:tag name="LATEXADDIN" val="\documentclass{article}&#10;\usepackage{amsmath}&#10;\pagestyle{empty}&#10;\begin{document}&#10;&#10;$2^{n}/n^{\omega(1)}$&#10;&#10;&#10;\end{document}"/>
  <p:tag name="IGUANATEXSIZE" val="20"/>
  <p:tag name="IGUANATEXCURSOR" val="10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43.2321"/>
  <p:tag name="ORIGINALWIDTH" val="661.4173"/>
  <p:tag name="LATEXADDIN" val="\documentclass{article}&#10;\usepackage{amsmath}&#10;\usepackage{amsmath}&#10;\usepackage{indentfirst}&#10;\usepackage{amsfonts}&#10;\usepackage{amsmath}&#10;\usepackage{amsthm}&#10;\usepackage{color}&#10;\usepackage{eufrak}&#10;\usepackage{verbatim}&#10;\usepackage[makeroom]{cancel}&#10;&#10;%\usepackage{fullpage}&#10;\usepackage{amssymb}&#10;\usepackage{amsthm}&#10;\usepackage{mathrsfs}&#10;\usepackage{epsfig}&#10;\usepackage{makeidx}&#10;\usepackage{graphicx}&#10;\usepackage{indentfirst}&#10;\usepackage[numbers]{natbib}&#10;\usepackage{color}&#10;\usepackage[backref=page]{hyperref}&#10;\usepackage{graphicx}&#10;\usepackage{graphicx}&#10;\usepackage{hyperref}&#10;\usepackage{graphicx}&#10;\usepackage{xparse}&#10;&#10;&#10;\pagestyle{empty}&#10;\begin{document}&#10;&#10;$\mathsf{BPE} \nsubseteq \mathsf{C}[n^k]$&#10;&#10;&#10;\end{document}"/>
  <p:tag name="IGUANATEXSIZE" val="20"/>
  <p:tag name="IGUANATEXCURSOR" val="66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77.24032"/>
  <p:tag name="LATEXADDIN" val="\documentclass{article}&#10;\usepackage{amsmath}&#10;\pagestyle{empty}&#10;\begin{document}&#10;&#10;$\subseteq$&#10;&#10;&#10;\end{document}"/>
  <p:tag name="IGUANATEXSIZE" val="20"/>
  <p:tag name="IGUANATEXCURSOR" val="9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2.4859"/>
  <p:tag name="ORIGINALWIDTH" val="62.99213"/>
  <p:tag name="LATEXADDIN" val="\documentclass{article}&#10;\usepackage{amsmath}&#10;\pagestyle{empty}&#10;\begin{document}&#10;&#10;$f$&#10;&#10;&#10;\end{document}"/>
  <p:tag name="IGUANATEXSIZE" val="20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77.24032"/>
  <p:tag name="LATEXADDIN" val="\documentclass{article}&#10;\usepackage{amsmath}&#10;\pagestyle{empty}&#10;\begin{document}&#10;&#10;$\subseteq$&#10;&#10;&#10;\end{document}"/>
  <p:tag name="IGUANATEXSIZE" val="20"/>
  <p:tag name="IGUANATEXCURSOR" val="9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77.24032"/>
  <p:tag name="LATEXADDIN" val="\documentclass{article}&#10;\usepackage{amsmath}&#10;\pagestyle{empty}&#10;\begin{document}&#10;&#10;$\subseteq$&#10;&#10;&#10;\end{document}"/>
  <p:tag name="IGUANATEXSIZE" val="20"/>
  <p:tag name="IGUANATEXCURSOR" val="9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77.24032"/>
  <p:tag name="LATEXADDIN" val="\documentclass{article}&#10;\usepackage{amsmath}&#10;\pagestyle{empty}&#10;\begin{document}&#10;&#10;$\subseteq$&#10;&#10;&#10;\end{document}"/>
  <p:tag name="IGUANATEXSIZE" val="20"/>
  <p:tag name="IGUANATEXCURSOR" val="9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77.24032"/>
  <p:tag name="LATEXADDIN" val="\documentclass{article}&#10;\usepackage{amsmath}&#10;\pagestyle{empty}&#10;\begin{document}&#10;&#10;$\subseteq$&#10;&#10;&#10;\end{document}"/>
  <p:tag name="IGUANATEXSIZE" val="20"/>
  <p:tag name="IGUANATEXCURSOR" val="9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6.73788"/>
  <p:tag name="ORIGINALWIDTH" val="77.24032"/>
  <p:tag name="LATEXADDIN" val="\documentclass{article}&#10;\usepackage{amsmath}&#10;\pagestyle{empty}&#10;\begin{document}&#10;&#10;$\subseteq$&#10;&#10;&#10;\end{document}"/>
  <p:tag name="IGUANATEXSIZE" val="20"/>
  <p:tag name="IGUANATEXCURSOR" val="9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278.9651"/>
  <p:tag name="LATEXADDIN" val="\documentclass{article}&#10;\usepackage{amsmath}&#10;\pagestyle{empty}&#10;\begin{document}&#10;&#10;$\varepsilon &gt; 0$&#10;&#10;&#10;\end{document}"/>
  <p:tag name="IGUANATEXSIZE" val="20"/>
  <p:tag name="IGUANATEXCURSOR" val="9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1.9798"/>
  <p:tag name="ORIGINALWIDTH" val="674.1658"/>
  <p:tag name="LATEXADDIN" val="\documentclass{article}&#10;\usepackage{amsmath}&#10;\pagestyle{empty}&#10;\begin{document}&#10;&#10;$\mathsf{ACC}^0_{d,m}(2^{n^\varepsilon})$&#10;&#10;&#10;\end{document}"/>
  <p:tag name="IGUANATEXSIZE" val="20"/>
  <p:tag name="IGUANATEXCURSOR" val="119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52.2309"/>
  <p:tag name="ORIGINALWIDTH" val="1278.59"/>
  <p:tag name="LATEXADDIN" val="\documentclass{article}&#10;\usepackage{amsmath}&#10;\usepackage{indentfirst}&#10;\usepackage{amsfonts}&#10;\usepackage{amsmath}&#10;\usepackage{amsthm}&#10;\usepackage{color}&#10;\usepackage{eufrak}&#10;\usepackage{verbatim}&#10;\usepackage[makeroom]{cancel}&#10;&#10;%\usepackage{fullpage}&#10;\usepackage{amssymb}&#10;\usepackage{amsthm}&#10;\usepackage{mathrsfs}&#10;\usepackage{epsfig}&#10;\usepackage{makeidx}&#10;\usepackage{graphicx}&#10;\usepackage{indentfirst}&#10;\usepackage[numbers]{natbib}&#10;\usepackage{color}&#10;\usepackage[backref=page]{hyperref}&#10;\usepackage{graphicx}&#10;\usepackage{graphicx}&#10;\usepackage{hyperref}&#10;\usepackage{graphicx}&#10;\usepackage{xparse}&#10;\pagestyle{empty}&#10;\begin{document}&#10;&#10;$\mathsf{REXP} \nsubseteq \mathsf{ACC}^0(\mathsf{poly}(n))$.&#10;&#10;&#10;\end{document}"/>
  <p:tag name="IGUANATEXSIZE" val="20"/>
  <p:tag name="IGUANATEXCURSOR" val="59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93.73827"/>
  <p:tag name="ORIGINALWIDTH" val="279.715"/>
  <p:tag name="LATEXADDIN" val="\documentclass{article}&#10;\usepackage{amsmath}&#10;\pagestyle{empty}&#10;\begin{document}&#10;&#10;&#10;$\delta &gt; 0$&#10;&#10;\end{document}"/>
  <p:tag name="IGUANATEXSIZE" val="20"/>
  <p:tag name="IGUANATEXCURSOR" val="93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58.9802"/>
  <p:tag name="ORIGINALWIDTH" val="335.2081"/>
  <p:tag name="LATEXADDIN" val="\documentclass{article}&#10;\usepackage{amsmath}&#10;\pagestyle{empty}&#10;\begin{document}&#10;&#10;&#10;$\mathcal{C}(2^{n^\delta})$&#10;&#10;\end{document}"/>
  <p:tag name="IGUANATEXSIZE" val="20"/>
  <p:tag name="IGUANATEXCURSOR" val="9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218.9726"/>
  <p:tag name="LATEXADDIN" val="\documentclass{article}&#10;\usepackage{amsmath}&#10;\pagestyle{empty}&#10;\begin{document}&#10;&#10;&#10;$f(a)$&#10;&#10;\end{document}"/>
  <p:tag name="IGUANATEXSIZE" val="20"/>
  <p:tag name="IGUANATEXCURSOR" val="86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8.7327"/>
  <p:tag name="ORIGINALWIDTH" val="1136.858"/>
  <p:tag name="LATEXADDIN" val="\documentclass{article}&#10;\usepackage{amsmath}&#10;\usepackage{indentfirst}&#10;\usepackage{amsfonts}&#10;\usepackage{amsmath}&#10;\usepackage{amsthm}&#10;\usepackage{color}&#10;\usepackage{eufrak}&#10;\usepackage{verbatim}&#10;\usepackage[makeroom]{cancel}&#10;&#10;%\usepackage{fullpage}&#10;\usepackage{amssymb}&#10;\usepackage{amsthm}&#10;\usepackage{mathrsfs}&#10;\usepackage{epsfig}&#10;\usepackage{makeidx}&#10;\usepackage{graphicx}&#10;\usepackage{indentfirst}&#10;\usepackage[numbers]{natbib}&#10;\usepackage{color}&#10;\usepackage[backref=page]{hyperref}&#10;\usepackage{graphicx}&#10;\usepackage{graphicx}&#10;\usepackage{hyperref}&#10;\usepackage{graphicx}&#10;\usepackage{xparse}&#10;\pagestyle{empty}&#10;\begin{document}&#10;&#10;$\mathsf{ZPEXP} \nsubseteq \mathcal{C}(\mathsf{poly}(n))$.&#10;&#10;&#10;\end{document}"/>
  <p:tag name="IGUANATEXSIZE" val="20"/>
  <p:tag name="IGUANATEXCURSOR" val="66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911.136"/>
  <p:tag name="LATEXADDIN" val="\documentclass{article}&#10;\usepackage{amsmath}&#10;\pagestyle{empty}&#10;\begin{document}&#10;&#10;$\mathcal{C}(\mathsf{poly}) \subseteq \mathsf{P}/\mathsf{poly}$&#10;&#10;&#10;\end{document}"/>
  <p:tag name="IGUANATEXSIZE" val="20"/>
  <p:tag name="IGUANATEXCURSOR" val="10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1.2336"/>
  <p:tag name="ORIGINALWIDTH" val="782.9021"/>
  <p:tag name="LATEXADDIN" val="\documentclass{article}&#10;\usepackage{amsmath}&#10;\pagestyle{empty}&#10;\begin{document}&#10;&#10;&#10;$\mathsf{PH} = \Sigma^p_2 \cap \Pi^p_2.$&#10;&#10;\end{document}"/>
  <p:tag name="IGUANATEXSIZE" val="20"/>
  <p:tag name="IGUANATEXCURSOR" val="12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680.165"/>
  <p:tag name="LATEXADDIN" val="\documentclass{article}&#10;\usepackage{amsmath}&#10;\pagestyle{empty}&#10;\begin{document}&#10;&#10;$\mathsf{NP} \subseteq \mathsf{P}/\mathsf{poly}$&#10;&#10;&#10;\end{document}"/>
  <p:tag name="IGUANATEXSIZE" val="20"/>
  <p:tag name="IGUANATEXCURSOR" val="8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5.7331"/>
  <p:tag name="ORIGINALWIDTH" val="997.3754"/>
  <p:tag name="LATEXADDIN" val="\documentclass{article}&#10;\usepackage{amsmath}&#10;\pagestyle{empty}&#10;\begin{document}&#10;&#10;&#10;$\mathsf{BPE} \subseteq \mathsf{i.o.SIZE}[n^k]$&#10;&#10;\end{document}"/>
  <p:tag name="IGUANATEXSIZE" val="20"/>
  <p:tag name="IGUANATEXCURSOR" val="12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3.7346"/>
  <p:tag name="ORIGINALWIDTH" val="1490.064"/>
  <p:tag name="LATEXADDIN" val="\documentclass{article}&#10;\usepackage{amsmath}&#10;\pagestyle{empty}&#10;\begin{document}&#10;&#10;$\mathsf{BPEXP} \subseteq \mathsf{i.o.EXP}/O(\log n)$.&#10;&#10;&#10;\end{document}"/>
  <p:tag name="IGUANATEXSIZE" val="20"/>
  <p:tag name="IGUANATEXCURSOR" val="135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5.7331"/>
  <p:tag name="ORIGINALWIDTH" val="997.3754"/>
  <p:tag name="LATEXADDIN" val="\documentclass{article}&#10;\usepackage{amsmath}&#10;\pagestyle{empty}&#10;\begin{document}&#10;&#10;&#10;$\mathsf{BPE} \subseteq \mathsf{i.o.SIZE}[n^k]$&#10;&#10;\end{document}"/>
  <p:tag name="IGUANATEXSIZE" val="20"/>
  <p:tag name="IGUANATEXCURSOR" val="11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04.237"/>
  <p:tag name="ORIGINALWIDTH" val="893.8882"/>
  <p:tag name="LATEXADDIN" val="\documentclass{article}&#10;\usepackage{amsmath}&#10;\pagestyle{empty}&#10;\begin{document}&#10;&#10;$\mathsf{REXP} \subseteq \mathsf{i.o.EXP}$.&#10;&#10;&#10;\end{document}"/>
  <p:tag name="IGUANATEXSIZE" val="20"/>
  <p:tag name="IGUANATEXCURSOR" val="12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4844"/>
  <p:tag name="ORIGINALWIDTH" val="1019.123"/>
  <p:tag name="LATEXADDIN" val="\documentclass{article}&#10;\usepackage{amsmath}&#10;\pagestyle{empty}&#10;\begin{document}&#10;&#10;&#10;$f \colon \{0,1\}^n \to \{0,1\}$&#10;&#10;\end{document}"/>
  <p:tag name="IGUANATEXSIZE" val="20"/>
  <p:tag name="IGUANATEXCURSOR" val="111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7.2328"/>
  <p:tag name="ORIGINALWIDTH" val="1872.516"/>
  <p:tag name="LATEXADDIN" val="\documentclass{article}&#10;\usepackage{amsmath}&#10;\pagestyle{empty}&#10;\begin{document}&#10;&#10;&#10;$\Pr_{x \in \{0,1\}^n}[h(x) = f(x)] \geq 1 - 1/n.$&#10;&#10;\end{document}"/>
  <p:tag name="IGUANATEXSIZE" val="20"/>
  <p:tag name="IGUANATEXCURSOR" val="108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3905"/>
  <p:tag name="ORIGINALWIDTH" val="61.49228"/>
  <p:tag name="LATEXADDIN" val="\documentclass{article}&#10;\usepackage{amsmath}&#10;\pagestyle{empty}&#10;\begin{document}&#10;&#10;$h$&#10;&#10;&#10;\end{document}"/>
  <p:tag name="IGUANATEXSIZE" val="20"/>
  <p:tag name="IGUANATEXCURSOR" val="84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35.34716"/>
  <p:tag name="ORIGINALWIDTH" val="959.2826"/>
  <p:tag name="LATEXADDIN" val="\documentclass{article}&#10;\usepackage{amsmath}&#10;&#10;\usepackage{indentfirst}&#10;\usepackage{amsfonts}&#10;\usepackage{amsmath}&#10;\usepackage{amsthm}&#10;\usepackage{color}&#10;\usepackage{eufrak}&#10;\usepackage{verbatim}&#10;\usepackage[makeroom]{cancel}&#10;&#10;%\usepackage{fullpage}&#10;\usepackage{amssymb}&#10;\usepackage{amsthm}&#10;\usepackage{mathrsfs}&#10;\usepackage{epsfig}&#10;\usepackage{makeidx}&#10;\usepackage{graphicx}&#10;\usepackage{indentfirst}&#10;\usepackage[numbers]{natbib}&#10;\usepackage{color}&#10;\usepackage[backref=page]{hyperref}&#10;\usepackage{graphicx}&#10;\usepackage{graphicx}&#10;\usepackage{hyperref}&#10;\usepackage{graphicx}&#10;\usepackage{xparse}&#10;\usepackage{float}&#10;\usepackage[section]{placeins}&#10;%\usepackage{mdframed}&#10;&#10;&#10;\pagestyle{empty}&#10;\begin{document}&#10;&#10;&#10;$\mathsf{DNF} \,\subsetneq\, \mathsf{AC}^0 \,\subsetneq\, \mathsf{AC}^0[p] \,\subsetneq\, \mathsf{ACC}^0 \,\subseteq\, \mathsf{TC}^0 \,\subseteq\, \mathsf{Formula}[\mathsf{poly}] \,\subseteq\, \mathsf{Circuit}[\mathsf{poly}].&#10;$&#10;&#10;\end{document}"/>
  <p:tag name="IGUANATEXSIZE" val="20"/>
  <p:tag name="IGUANATEXCURSOR" val="850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51.4811"/>
  <p:tag name="ORIGINALWIDTH" val="1781.777"/>
  <p:tag name="LATEXADDIN" val="\documentclass{article}&#10;\usepackage{amsmath}&#10;\pagestyle{empty}&#10;\begin{document}&#10;&#10;&#10;$\Pr_{x \in \{0,1\}^n}[h(x) = f(x)] \geq \frac{1}{2} + \frac{1}{n}.$&#10;&#10;\end{document}"/>
  <p:tag name="IGUANATEXSIZE" val="20"/>
  <p:tag name="IGUANATEXCURSOR" val="14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63.4795"/>
  <p:tag name="ORIGINALWIDTH" val="410.9487"/>
  <p:tag name="LATEXADDIN" val="\documentclass{article}&#10;\usepackage{amsmath}&#10;\pagestyle{empty}&#10;\begin{document}&#10;&#10;$\leq \frac{2^n}{n^{\omega(1)}}.$&#10;&#10;&#10;\end{document}"/>
  <p:tag name="IGUANATEXSIZE" val="20"/>
  <p:tag name="IGUANATEXCURSOR" val="87"/>
  <p:tag name="TRANSPARENCY" val="True"/>
  <p:tag name="FILENAME" val=""/>
  <p:tag name="LATEXENGINEID" val="0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">
      <a:majorFont>
        <a:latin typeface="Spectral"/>
        <a:ea typeface=""/>
        <a:cs typeface=""/>
      </a:majorFont>
      <a:minorFont>
        <a:latin typeface="Spectr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1805</TotalTime>
  <Words>1335</Words>
  <Application>Microsoft Office PowerPoint</Application>
  <PresentationFormat>Widescreen</PresentationFormat>
  <Paragraphs>242</Paragraphs>
  <Slides>30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Spectral</vt:lpstr>
      <vt:lpstr>Calibri</vt:lpstr>
      <vt:lpstr>Times New Roman</vt:lpstr>
      <vt:lpstr>Arial</vt:lpstr>
      <vt:lpstr>Office Theme</vt:lpstr>
      <vt:lpstr>Conspiracies between Learning Algorithms,  Lower Bounds, and Pseudorandomness</vt:lpstr>
      <vt:lpstr>PowerPoint Presentation</vt:lpstr>
      <vt:lpstr>PowerPoint Presentation</vt:lpstr>
      <vt:lpstr> Lower bounds from learning</vt:lpstr>
      <vt:lpstr>PowerPoint Presentation</vt:lpstr>
      <vt:lpstr>Some learning algorithms</vt:lpstr>
      <vt:lpstr>PowerPoint Presentation</vt:lpstr>
      <vt:lpstr>Theorem. Let C be any subclass of Boolean circuits closed under restrictions.   Example:    C = (depth-6)-ACC0,   AND o OR o THR,  etc.  If for each k&gt;1,  C[nk] admits a non-trivial learning algorithm, then for each k &gt; 1,  BPE is not contained in C[nk]. </vt:lpstr>
      <vt:lpstr>LBs from Proofs, Derandomization, Learning</vt:lpstr>
      <vt:lpstr>Remarks on lower bounds from Learning</vt:lpstr>
      <vt:lpstr>Previous work on learning vs. lower bounds</vt:lpstr>
      <vt:lpstr>A Challenge in Getting Lower Bounds from Randomized Learning</vt:lpstr>
      <vt:lpstr>Speedup Phenomenon in Learning Theory</vt:lpstr>
      <vt:lpstr>SAT Algorithms vs. Learning Algorithms</vt:lpstr>
      <vt:lpstr>Main Techniques:  “Speedup Lemma”</vt:lpstr>
      <vt:lpstr>Main Techniques: “LBs from Learning”</vt:lpstr>
      <vt:lpstr> Combining and extending  existing connections</vt:lpstr>
      <vt:lpstr>PowerPoint Presentation</vt:lpstr>
      <vt:lpstr>One-sided error: Lower bounds for REXP</vt:lpstr>
      <vt:lpstr>Zero-error: Lower bounds for ZPEXP</vt:lpstr>
      <vt:lpstr>Further Applications of our Techniques</vt:lpstr>
      <vt:lpstr>A rich web of techniques and connections</vt:lpstr>
      <vt:lpstr>Karp-Lipton Collapses</vt:lpstr>
      <vt:lpstr>Karp-Lipton for randomized classes</vt:lpstr>
      <vt:lpstr>Hardness of MCSP</vt:lpstr>
      <vt:lpstr>Theorem. If MCSP is in TC0 then NC1 collapses to TC0. </vt:lpstr>
      <vt:lpstr>PowerPoint Presentation</vt:lpstr>
      <vt:lpstr>Problems and Directions</vt:lpstr>
      <vt:lpstr>Towards lower bounds against NC?</vt:lpstr>
      <vt:lpstr>Thank you</vt:lpstr>
    </vt:vector>
  </TitlesOfParts>
  <Company>University of Oxford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igorcarb</dc:creator>
  <cp:lastModifiedBy>igorcarb</cp:lastModifiedBy>
  <cp:revision>519</cp:revision>
  <dcterms:created xsi:type="dcterms:W3CDTF">2017-06-26T16:07:17Z</dcterms:created>
  <dcterms:modified xsi:type="dcterms:W3CDTF">2017-07-07T08:16:22Z</dcterms:modified>
</cp:coreProperties>
</file>