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ink/ink11.xml" ContentType="application/inkml+xml"/>
  <Override PartName="/ppt/ink/ink12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ink/ink13.xml" ContentType="application/inkml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301" r:id="rId2"/>
    <p:sldId id="274" r:id="rId3"/>
    <p:sldId id="302" r:id="rId4"/>
    <p:sldId id="278" r:id="rId5"/>
    <p:sldId id="277" r:id="rId6"/>
    <p:sldId id="279" r:id="rId7"/>
    <p:sldId id="276" r:id="rId8"/>
    <p:sldId id="282" r:id="rId9"/>
    <p:sldId id="283" r:id="rId10"/>
    <p:sldId id="285" r:id="rId11"/>
    <p:sldId id="280" r:id="rId12"/>
    <p:sldId id="257" r:id="rId13"/>
    <p:sldId id="303" r:id="rId14"/>
    <p:sldId id="293" r:id="rId15"/>
    <p:sldId id="264" r:id="rId16"/>
    <p:sldId id="297" r:id="rId17"/>
    <p:sldId id="281" r:id="rId18"/>
    <p:sldId id="259" r:id="rId19"/>
    <p:sldId id="266" r:id="rId20"/>
    <p:sldId id="286" r:id="rId21"/>
    <p:sldId id="321" r:id="rId22"/>
    <p:sldId id="287" r:id="rId23"/>
    <p:sldId id="268" r:id="rId24"/>
    <p:sldId id="319" r:id="rId25"/>
    <p:sldId id="318" r:id="rId26"/>
    <p:sldId id="290" r:id="rId27"/>
    <p:sldId id="322" r:id="rId28"/>
    <p:sldId id="323" r:id="rId29"/>
    <p:sldId id="292" r:id="rId30"/>
    <p:sldId id="325" r:id="rId31"/>
    <p:sldId id="288" r:id="rId32"/>
    <p:sldId id="295" r:id="rId33"/>
    <p:sldId id="296" r:id="rId34"/>
    <p:sldId id="324" r:id="rId35"/>
    <p:sldId id="269" r:id="rId36"/>
    <p:sldId id="294" r:id="rId37"/>
  </p:sldIdLst>
  <p:sldSz cx="12192000" cy="6858000"/>
  <p:notesSz cx="7315200" cy="9601200"/>
  <p:embeddedFontLst>
    <p:embeddedFont>
      <p:font typeface="Arial Nova Cond Light" panose="020B030602020202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7D7"/>
    <a:srgbClr val="FFFFCC"/>
    <a:srgbClr val="FCFFD9"/>
    <a:srgbClr val="E2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47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1,'33'1,"0"2,61 14,-35-6,308 47,549 15,-51-73,-856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35:33.2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676 1631,'-4'0,"-21"0,0 2,1 1,-1 2,1 0,1 2,-1 1,1 2,-1 0,2 2,0 1,-24 20,13-8,3 2,0 2,3 1,-1 3,-38 57,45-58,3 1,0 1,1 0,1 3,3-1,-17 66,25-84,1 2,0 1,2-1,0 0,1 34,1-47,1 2,1 0,-1-2,0 2,2-1,-2 0,1 0,1-1,1 1,-1-1,0 1,2-1,-1 0,-1 0,2 0,7 6,-4-4,3-1,-1-1,1 1,-1-2,1 0,-1-1,1 0,1 0,0-1,0-1,15 2,13 0,81-3,312-52,-156 12,-125 25,233 11,-152 39,-1 22,24 5,-142-42,200 7,-228-30,1-3,166-36,-191 22,-3-1,0-3,-2-4,1-3,85-59,-78 39,-2-2,-2-5,-2-1,61-78,-53 49,-1-4,88-163,-110 167,-3-2,-2-2,38-136,-61 168,-4 0,0 1,-4-2,-1 0,-3-1,-2-1,-4-58,0 88,-1 0,-3 0,1 0,-2 1,-1 0,0 1,-2 0,-2 0,0 2,-1-1,-1 2,-1 1,-1 0,-1 1,-39-43,39 51,-1-2,-1 3,-1 0,-35-19,12 13,-56-19,57 24,-2 3,0 2,-80-7,99 17,1 1,-1 3,1-1,-1 2,1 1,0 1,0 3,-40 18,-6 14,-97 74,-59 68,161-126,11-13,-75 48,108-79,-1-2,0 0,-2-1,1-2,0 0,-45 5,23-9,-2-4,-71-9,-86-30,46 8,90 22,-1 6,-109 6,153 0,0 1,0 2,-44 15,-67 43,38-10,3 5,1 5,-139 127,147-106,75-72,0 0,1 1,0 1,-17 32,26-45,0 2,0 0,-1-2,1 2,1 0,-1-1,1 0,-1 1,1-1,0 1,0 0,0 0,0 0,0-2,1 2,-1 0,2 6,0-5,-2 0,1 0,-1 0,0 0,0 0,0-2,-1 7,1 8,0 47,-2 56,2-119,0 2,-1-2,1 1,-1 0,0-1,-1 1,1-1,1 1,-1-1,-2 1,2-1,0 1,-1-2,0 1,1 1,-3 1,-4 2,1-1,-14 10,19-15,-8 5,0 0,0 0,-1-2,1 0,-1 0,-1-2,-10 2,-2-1,-86 11,93-12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20:15:39.7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324 1064,'-3'1,"0"-1,0 1,0 0,1 0,-1 0,0 0,1 1,-1-1,1 1,-1-1,1 1,0 0,0 0,0 0,0 0,0 0,-3 5,-3 2,-25 29,2 2,1 1,2 1,-33 68,46-79,1 0,2 0,2 1,0 0,3 1,0 0,-3 59,10-79,0 0,0 1,2-1,0 0,0 0,1 0,1-1,0 1,9 18,-10-25,1 1,0-1,0-1,1 1,0-1,0 1,0-1,1-1,-1 1,1-1,0 0,1 0,-1-1,0 1,1-2,0 1,0-1,12 3,1-2,0-1,1 0,-1-2,1 0,-1-1,0-2,25-5,146-45,-120 31,88-31,-79 24,109-24,-163 48,1 1,-1 1,1 1,0 1,0 2,0 0,0 2,35 8,-36-4,-1 1,0 1,-1 1,0 1,-1 1,0 1,-1 1,0 1,-1 1,-1 1,-1 0,0 2,-1 0,-1 1,-1 1,-1 0,-1 1,-1 1,-1 0,0 1,-2 0,-1 1,7 29,-6 0,5 63,-13-81,2-1,1 0,2 0,1-1,20 49,-20-68,0-1,2 0,0-1,0 0,1 0,1-1,0 0,1-1,0-1,0 0,1-1,0 0,1-1,0-1,25 9,5-1,0-1,1-3,0-1,62 4,-63-12,1-1,-1-3,0-1,1-2,-2-3,1-1,-1-2,0-3,41-18,9-10,-2-4,159-108,-153 87,-2-4,-4-4,-3-5,-4-3,76-96,-120 126,-4-1,-1-2,-3-2,32-75,-47 85,-1-1,-2 0,-3-1,-1 0,-3-1,2-59,-8 55,-3 1,-1 0,-12-60,8 83,-1 1,-2 0,-1 1,-2 0,0 0,-31-49,24 51,-1 1,-2 0,0 1,-2 2,0 0,-2 2,0 0,-2 2,0 1,-1 1,-35-14,-41-13,-211-56,218 72,-89-29,-168-45,279 84,-1 5,-137-8,-65 25,239 0,0 2,0 1,1 2,-73 28,11 2,-147 69,221-93,0 1,0 1,2 2,0 0,1 2,-33 37,15-14,-1-3,-76 57,75-65,2 2,1 1,-57 67,80-79,-1 0,-2-1,0-2,-1 0,-1-1,-1-1,-1-2,-1 0,0-2,-1 0,0-2,-42 14,5-3,48-18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20:18:59.12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932 945,'-27'2,"0"2,0 1,0 1,0 2,-43 17,38-11,0 1,2 1,0 2,0 1,2 1,0 1,2 2,0 1,2 1,0 1,2 1,1 0,-19 34,-7 22,4 1,3 2,-46 144,0 71,75-247,2 1,3 0,0 89,6-129,1 0,1 0,0 0,1 0,1 0,0 0,1-1,1 1,0-2,1 1,14 22,-10-22,1-1,0 0,0-1,1 0,1-1,0-1,0 0,1-1,0-1,18 7,315 114,-83-36,-70-12,216 79,258-3,-308-83,29 37,-36-9,-273-83,1-4,119 7,430-21,-283-6,28-7,-9-1,-36 16,274-5,-535-5,0-3,-1-2,87-29,-107 28,18-2,99-8,34-6,-164 18,-1-1,0-2,-1-1,-1-2,40-26,18-9,-61 34,0-1,-2-1,0-2,26-26,94-106,-127 131,54-64,47-48,-108 117,0 0,-1-1,-1-1,-1 0,0 0,-2-1,-1 0,8-28,30-67,-34 92,-2 1,0-1,-2 0,0-1,-2 0,0 0,-2-1,1-30,3-41,-4 62,-1-53,-4 75,0 0,-1 0,0 0,-1 0,-1 0,0 1,-9-21,-50-87,-5 3,-110-145,157 234,-1 1,-2 1,0 1,-2 1,-1 2,-51-34,30 23,-47-41,-15-11,101 79,0 1,0 1,-1-1,0 1,0 1,0 0,-17-2,-79-7,62 9,-357-5,255 9,72 3,0 3,1 4,-114 30,139-33,0-2,-1-2,0-3,-71-6,63 2,-45-6,0-5,-119-33,87 17,103 23,0-2,1-2,0 0,1-2,1-1,0-2,0-1,2 0,0-2,-43-42,-171-136,193 165,-2 1,-1 2,-74-29,80 39,0-1,1-3,1-1,1-2,-41-35,55 40,-1 1,-1 2,-1 1,-60-26,-137-34,191 66,1 4,0 1,0 2,-1 1,0 2,-52 5,2-1,-109 10,10 0,-38 1,78-3,39-2,0 5,1 5,-186 57,229-57,4-1,1 1,-67 34,59-24,50-23,0 0,0 1,1 0,0 1,0 0,1 2,0-1,-19 19,-61 87,47-57,-54 55,24-44,-43 46,-5 3,114-107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20:33:18.2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932 945,'-27'2,"0"2,0 1,0 1,0 2,-43 17,38-11,0 1,2 1,0 2,0 1,2 1,0 1,2 2,0 1,2 1,0 1,2 1,1 0,-19 34,-7 22,4 1,3 2,-46 144,0 71,75-247,2 1,3 0,0 89,6-129,1 0,1 0,0 0,1 0,1 0,0 0,1-1,1 1,0-2,1 1,14 22,-10-22,1-1,0 0,0-1,1 0,1-1,0-1,0 0,1-1,0-1,18 7,315 114,-83-36,-70-12,216 79,258-3,-308-83,29 37,-36-9,-273-83,1-4,119 7,430-21,-283-6,28-7,-9-1,-36 16,274-5,-535-5,0-3,-1-2,87-29,-107 28,18-2,99-8,34-6,-164 18,-1-1,0-2,-1-1,-1-2,40-26,18-9,-61 34,0-1,-2-1,0-2,26-26,94-106,-127 131,54-64,47-48,-108 117,0 0,-1-1,-1-1,-1 0,0 0,-2-1,-1 0,8-28,30-67,-34 92,-2 1,0-1,-2 0,0-1,-2 0,0 0,-2-1,1-30,3-41,-4 62,-1-53,-4 75,0 0,-1 0,0 0,-1 0,-1 0,0 1,-9-21,-50-87,-5 3,-110-145,157 234,-1 1,-2 1,0 1,-2 1,-1 2,-51-34,30 23,-47-41,-15-11,101 79,0 1,0 1,-1-1,0 1,0 1,0 0,-17-2,-79-7,62 9,-357-5,255 9,72 3,0 3,1 4,-114 30,139-33,0-2,-1-2,0-3,-71-6,63 2,-45-6,0-5,-119-33,87 17,103 23,0-2,1-2,0 0,1-2,1-1,0-2,0-1,2 0,0-2,-43-42,-171-136,193 165,-2 1,-1 2,-74-29,80 39,0-1,1-3,1-1,1-2,-41-35,55 40,-1 1,-1 2,-1 1,-60-26,-137-34,191 66,1 4,0 1,0 2,-1 1,0 2,-52 5,2-1,-109 10,10 0,-38 1,78-3,39-2,0 5,1 5,-186 57,229-57,4-1,1 1,-67 34,59-24,50-23,0 0,0 1,1 0,0 1,0 0,1 2,0-1,-19 19,-61 87,47-57,-54 55,24-44,-43 46,-5 3,114-107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0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82,'6'0,"2153"0,-2159 0,0 0,0 0,0-1,0 1,0 0,0 0,0 0,0 0,0 0,0 0,0-1,0 1,0 0,0 0,0 0,0 0,-1 0,1-1,1 1,-1 0,0 0,0 0,0 0,0 0,0-1,0 1,0 0,0 0,0 0,0 0,0 0,0 0,0-1,0 1,0 0,1 0,-1 0,0 0,0 0,0 0,0 0,0 0,0 0,0-1,1 1,-1 0,0 0,0 0,0 0,0 0,1 0,-26-13,-48-18,63 27,-43-18,39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0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1,'7'2,"47"14,0-3,109 12,116-7,-261-17,484 10,-463-11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1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2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1410 140,'9'-1,"749"-27,-747 29,-23-1,-31 0,-674 1,-698-1,1990-28,-3-32,-375 37,-178 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6.8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79 138,'0'0,"9"2,342 40,9-21,-336-20,1441 17,-978-21,-486 4,1-1,-1 0,1-1,-1 1,1 0,-1 0,1-1,-1 1,1-1,-1 1,0-1,3 0,-6-5,-15-1,-66-15,-125-16,-87 6,-429-1,3 36,319 0,58-2,2747-1,-2358 0,26 1,1-3,89-15,-157 17,-1-1,1 0,-1 0,1-1,-1 1,0-1,0 0,0 1,0-1,0-1,5-3,-8 5,1 0,0 1,0-1,-1 0,1 0,-1 0,1 0,-1 0,1 0,-1 0,1 0,-1 0,0 0,0 0,0-1,1 1,-1 0,0 0,0 0,-1 0,1 0,0 0,0 0,0 0,-1-1,1 1,-1 0,1 0,0 0,-1 0,0 0,1 1,-1-1,0 0,1 0,-1 0,0 0,0 1,-1-2,-3-1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7T18:47:58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1199 277,'594'1,"652"-3,-736-11,117 0,-629 10,1 1,0 1,1-1,-1 1,-1 0,1-1,0 1,0 0,0 0,-1 0,1 0,0 0,-1 0,1 0,-1 0,1 1,-1-1,-2 0,-504-130,423 112,-141-15,161 26,-454-26,-144 62,-109 2,595-33,-231 6,-278 72,660-70,13-3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35:33.2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1T18:35:33.2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B3E8A-967A-42C9-88BC-83B53A9D7C5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474B-537B-4017-B9F0-7ED031FCE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50DB4-D590-4BAF-BD2D-60E00C5D13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474B-537B-4017-B9F0-7ED031FCE4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3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3530-67BF-4D41-B82A-362354A3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E1241-7C3A-46DF-8AD1-134C2C3F0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C5BE-AF36-4715-A5C2-F7F6B800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84D36-9E41-4F46-A9AF-E93CE5B7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DFEFC-1BAC-48D5-ABE4-98417762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F8A6-1589-4133-B166-720E8810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7CB85-6F1C-4556-B066-24C577B18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8DE6-2CD0-4440-A380-1268FAB6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7A8F-3081-4DA3-ACC7-4D9D8350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6CE4B-7E7F-4345-BD01-29E85B8B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8C723-3BA5-4368-9714-04DE1BB23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5CB2E-B7D1-46BB-ACC4-786B6B323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4F702-C53E-440B-9220-ABF85BC6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830C7-58EE-4658-930C-82B65A5A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06187-73DD-4BE9-9416-D581BA7B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6494-025B-44D3-B6CA-F273CF27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8474-8BFB-40AD-95C3-45EC1FED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1F27-4236-46C2-B66E-0C30F040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DC931-BBC0-4B40-9B43-283499D8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77F7-9820-4DCB-BCAB-A07C9251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6176-9339-4823-9172-4D5DEB2B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251F-6CA7-49C5-9AED-B41B656A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54D90-0ACE-4CA8-AF57-F7F98084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4309-2437-40BB-AFAB-B981613E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DB38-5362-4698-B708-0A424EE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D89B-B2D7-451B-918F-FA82FD8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1474-DBB4-4DD7-AD89-83D871594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4FC50-D77F-44CF-9004-707CD75ED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2B24C-0CA5-4A5D-BB1B-F3ACE076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7B96D-1848-4B50-B201-840F91CE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EA8ED-84AC-497F-8D32-54E37BA1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1127-FE7F-456C-9A5D-ABC2B2CE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2524-FD28-40CC-806F-535BCB3C6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E9395-5BE9-400E-8746-E3924FC87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EE3B-D9E9-4B14-8651-EFA892CBE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FDD80-20DB-465E-A30E-D59D408AC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EF66B-6287-45EA-A526-CA4952F4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B7B93-00F4-4FA3-9CFB-AE1C3483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0994C-8012-4B67-ABD5-187660CB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DEB7-F23D-4584-A917-45B40D7D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761AA-A3E7-4A6B-8BFF-09373B90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2C4FE-1A74-4DBC-8A07-289E747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63B9C-2EF5-4809-9D66-99CCA98E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7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D289E-4147-4C44-8967-04F30655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AE6F0-8A72-46BC-957D-E5D5653B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5B8D-B927-43AA-9007-A72E47F7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ED2A-6A8F-47CE-9C6C-716DC586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9C8C-8EAB-4904-B78C-13EA47C0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3D4E0-1E23-423D-AF63-97534E4E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2A8BD-8CC8-4B8A-9F08-F59F1C55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12A9-5DFC-46C0-AD6B-CBC7DD2A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859B3-C419-4086-9D05-0CF20450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7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433B-2527-4672-A777-FA35D62A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15C77-CD4C-4AE3-A132-FE3DF1667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94D56-795B-410C-9E5B-F11E6999F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F79-0D3D-4233-8617-EA8CB7FA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E930-1A59-498C-8E52-08F71004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4BC70-E9F6-4932-AF48-A6C1AF8D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0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44341-8BDB-4AA7-A206-AFF7BBE4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29326-3852-4679-B892-40C660B4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1A6C-C9AC-4D43-A99E-7E3121388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3B7B-2651-46D5-8FE8-FE3EE074C9E6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1C5C-E718-4DBD-A8CC-AAB1DE691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50E8-DED6-45CE-B650-313897AA7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A04A-5739-41C4-B0E9-93FE0F703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0.png"/><Relationship Id="rId18" Type="http://schemas.openxmlformats.org/officeDocument/2006/relationships/image" Target="../media/image31.png"/><Relationship Id="rId3" Type="http://schemas.openxmlformats.org/officeDocument/2006/relationships/tags" Target="../tags/tag31.xml"/><Relationship Id="rId21" Type="http://schemas.openxmlformats.org/officeDocument/2006/relationships/image" Target="../media/image53.png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image" Target="../media/image29.png"/><Relationship Id="rId20" Type="http://schemas.openxmlformats.org/officeDocument/2006/relationships/image" Target="../media/image34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52.png"/><Relationship Id="rId23" Type="http://schemas.openxmlformats.org/officeDocument/2006/relationships/image" Target="../media/image55.png"/><Relationship Id="rId10" Type="http://schemas.openxmlformats.org/officeDocument/2006/relationships/tags" Target="../tags/tag38.xml"/><Relationship Id="rId19" Type="http://schemas.openxmlformats.org/officeDocument/2006/relationships/image" Target="../media/image32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51.png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tags" Target="../tags/tag42.xml"/><Relationship Id="rId21" Type="http://schemas.openxmlformats.org/officeDocument/2006/relationships/image" Target="../media/image64.png"/><Relationship Id="rId7" Type="http://schemas.openxmlformats.org/officeDocument/2006/relationships/tags" Target="../tags/tag46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.png"/><Relationship Id="rId2" Type="http://schemas.openxmlformats.org/officeDocument/2006/relationships/tags" Target="../tags/tag41.xml"/><Relationship Id="rId16" Type="http://schemas.openxmlformats.org/officeDocument/2006/relationships/image" Target="../media/image61.png"/><Relationship Id="rId20" Type="http://schemas.openxmlformats.org/officeDocument/2006/relationships/image" Target="../media/image55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6.png"/><Relationship Id="rId24" Type="http://schemas.openxmlformats.org/officeDocument/2006/relationships/image" Target="../media/image67.svg"/><Relationship Id="rId5" Type="http://schemas.openxmlformats.org/officeDocument/2006/relationships/tags" Target="../tags/tag44.xml"/><Relationship Id="rId15" Type="http://schemas.openxmlformats.org/officeDocument/2006/relationships/image" Target="../media/image60.png"/><Relationship Id="rId23" Type="http://schemas.openxmlformats.org/officeDocument/2006/relationships/image" Target="../media/image6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9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7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7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tags" Target="../tags/tag56.xml"/><Relationship Id="rId3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51.png"/><Relationship Id="rId2" Type="http://schemas.openxmlformats.org/officeDocument/2006/relationships/tags" Target="../tags/tag70.xml"/><Relationship Id="rId16" Type="http://schemas.openxmlformats.org/officeDocument/2006/relationships/image" Target="../media/image93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89.png"/><Relationship Id="rId5" Type="http://schemas.openxmlformats.org/officeDocument/2006/relationships/tags" Target="../tags/tag73.xml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tags" Target="../tags/tag72.xml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tags" Target="../tags/tag78.xml"/><Relationship Id="rId21" Type="http://schemas.openxmlformats.org/officeDocument/2006/relationships/image" Target="../media/image102.png"/><Relationship Id="rId7" Type="http://schemas.openxmlformats.org/officeDocument/2006/relationships/tags" Target="../tags/tag82.xml"/><Relationship Id="rId12" Type="http://schemas.openxmlformats.org/officeDocument/2006/relationships/image" Target="../media/image20.png"/><Relationship Id="rId17" Type="http://schemas.openxmlformats.org/officeDocument/2006/relationships/image" Target="../media/image98.png"/><Relationship Id="rId2" Type="http://schemas.openxmlformats.org/officeDocument/2006/relationships/tags" Target="../tags/tag77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15" Type="http://schemas.openxmlformats.org/officeDocument/2006/relationships/image" Target="../media/image96.png"/><Relationship Id="rId10" Type="http://schemas.openxmlformats.org/officeDocument/2006/relationships/tags" Target="../tags/tag85.xml"/><Relationship Id="rId19" Type="http://schemas.openxmlformats.org/officeDocument/2006/relationships/image" Target="../media/image10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88.xml"/><Relationship Id="rId7" Type="http://schemas.openxmlformats.org/officeDocument/2006/relationships/image" Target="../media/image10.sv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9.png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5.png"/><Relationship Id="rId4" Type="http://schemas.openxmlformats.org/officeDocument/2006/relationships/tags" Target="../tags/tag89.xml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1.png"/><Relationship Id="rId2" Type="http://schemas.openxmlformats.org/officeDocument/2006/relationships/tags" Target="../tags/tag91.xml"/><Relationship Id="rId16" Type="http://schemas.openxmlformats.org/officeDocument/2006/relationships/image" Target="../media/image7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10.png"/><Relationship Id="rId5" Type="http://schemas.openxmlformats.org/officeDocument/2006/relationships/tags" Target="../tags/tag94.xml"/><Relationship Id="rId15" Type="http://schemas.openxmlformats.org/officeDocument/2006/relationships/image" Target="../media/image10.svg"/><Relationship Id="rId10" Type="http://schemas.openxmlformats.org/officeDocument/2006/relationships/image" Target="../media/image109.png"/><Relationship Id="rId4" Type="http://schemas.openxmlformats.org/officeDocument/2006/relationships/tags" Target="../tags/tag93.xml"/><Relationship Id="rId9" Type="http://schemas.openxmlformats.org/officeDocument/2006/relationships/image" Target="../media/image108.pn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98.xml"/><Relationship Id="rId7" Type="http://schemas.openxmlformats.org/officeDocument/2006/relationships/image" Target="../media/image11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6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2.png"/><Relationship Id="rId4" Type="http://schemas.openxmlformats.org/officeDocument/2006/relationships/tags" Target="../tags/tag99.xml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02.xml"/><Relationship Id="rId7" Type="http://schemas.openxmlformats.org/officeDocument/2006/relationships/image" Target="../media/image11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tags" Target="../tags/tag104.xml"/><Relationship Id="rId10" Type="http://schemas.openxmlformats.org/officeDocument/2006/relationships/image" Target="../media/image118.png"/><Relationship Id="rId4" Type="http://schemas.openxmlformats.org/officeDocument/2006/relationships/tags" Target="../tags/tag103.xml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bOijrABrE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126.png"/><Relationship Id="rId39" Type="http://schemas.openxmlformats.org/officeDocument/2006/relationships/image" Target="../media/image139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4.png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129.png"/><Relationship Id="rId41" Type="http://schemas.openxmlformats.org/officeDocument/2006/relationships/image" Target="../media/image14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131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tags" Target="../tags/tag127.xml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tags" Target="../tags/tag126.xml"/><Relationship Id="rId16" Type="http://schemas.openxmlformats.org/officeDocument/2006/relationships/image" Target="../media/image152.png"/><Relationship Id="rId1" Type="http://schemas.openxmlformats.org/officeDocument/2006/relationships/tags" Target="../tags/tag125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tags" Target="../tags/tag128.xml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54.png"/><Relationship Id="rId18" Type="http://schemas.openxmlformats.org/officeDocument/2006/relationships/image" Target="../media/image158.png"/><Relationship Id="rId3" Type="http://schemas.openxmlformats.org/officeDocument/2006/relationships/tags" Target="../tags/tag131.xml"/><Relationship Id="rId21" Type="http://schemas.openxmlformats.org/officeDocument/2006/relationships/image" Target="../media/image10.sv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00.png"/><Relationship Id="rId17" Type="http://schemas.openxmlformats.org/officeDocument/2006/relationships/image" Target="../media/image157.png"/><Relationship Id="rId2" Type="http://schemas.openxmlformats.org/officeDocument/2006/relationships/tags" Target="../tags/tag130.xml"/><Relationship Id="rId16" Type="http://schemas.openxmlformats.org/officeDocument/2006/relationships/image" Target="../media/image156.png"/><Relationship Id="rId20" Type="http://schemas.openxmlformats.org/officeDocument/2006/relationships/image" Target="../media/image9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customXml" Target="../ink/ink10.xml"/><Relationship Id="rId5" Type="http://schemas.openxmlformats.org/officeDocument/2006/relationships/tags" Target="../tags/tag133.xml"/><Relationship Id="rId15" Type="http://schemas.openxmlformats.org/officeDocument/2006/relationships/image" Target="../media/image155.png"/><Relationship Id="rId10" Type="http://schemas.openxmlformats.org/officeDocument/2006/relationships/customXml" Target="../ink/ink9.xml"/><Relationship Id="rId19" Type="http://schemas.openxmlformats.org/officeDocument/2006/relationships/image" Target="../media/image159.png"/><Relationship Id="rId4" Type="http://schemas.openxmlformats.org/officeDocument/2006/relationships/tags" Target="../tags/tag132.xml"/><Relationship Id="rId9" Type="http://schemas.openxmlformats.org/officeDocument/2006/relationships/image" Target="../media/image1190.png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slideLayout" Target="../slideLayouts/slideLayout2.xml"/><Relationship Id="rId26" Type="http://schemas.openxmlformats.org/officeDocument/2006/relationships/customXml" Target="../ink/ink11.xml"/><Relationship Id="rId39" Type="http://schemas.openxmlformats.org/officeDocument/2006/relationships/image" Target="../media/image9.png"/><Relationship Id="rId21" Type="http://schemas.openxmlformats.org/officeDocument/2006/relationships/image" Target="../media/image162.png"/><Relationship Id="rId34" Type="http://schemas.openxmlformats.org/officeDocument/2006/relationships/image" Target="../media/image169.png"/><Relationship Id="rId42" Type="http://schemas.openxmlformats.org/officeDocument/2006/relationships/image" Target="../media/image175.png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image" Target="../media/image161.png"/><Relationship Id="rId29" Type="http://schemas.openxmlformats.org/officeDocument/2006/relationships/image" Target="../media/image850.png"/><Relationship Id="rId41" Type="http://schemas.openxmlformats.org/officeDocument/2006/relationships/image" Target="../media/image174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165.png"/><Relationship Id="rId32" Type="http://schemas.openxmlformats.org/officeDocument/2006/relationships/image" Target="../media/image870.png"/><Relationship Id="rId37" Type="http://schemas.openxmlformats.org/officeDocument/2006/relationships/image" Target="../media/image172.png"/><Relationship Id="rId40" Type="http://schemas.openxmlformats.org/officeDocument/2006/relationships/image" Target="../media/image10.sv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164.png"/><Relationship Id="rId36" Type="http://schemas.openxmlformats.org/officeDocument/2006/relationships/image" Target="../media/image171.png"/><Relationship Id="rId10" Type="http://schemas.openxmlformats.org/officeDocument/2006/relationships/tags" Target="../tags/tag144.xml"/><Relationship Id="rId19" Type="http://schemas.openxmlformats.org/officeDocument/2006/relationships/image" Target="../media/image160.png"/><Relationship Id="rId31" Type="http://schemas.openxmlformats.org/officeDocument/2006/relationships/customXml" Target="../ink/ink12.xml"/><Relationship Id="rId44" Type="http://schemas.openxmlformats.org/officeDocument/2006/relationships/image" Target="../media/image67.sv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163.png"/><Relationship Id="rId30" Type="http://schemas.openxmlformats.org/officeDocument/2006/relationships/image" Target="../media/image167.png"/><Relationship Id="rId35" Type="http://schemas.openxmlformats.org/officeDocument/2006/relationships/image" Target="../media/image170.png"/><Relationship Id="rId43" Type="http://schemas.openxmlformats.org/officeDocument/2006/relationships/image" Target="../media/image66.png"/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166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30.png"/><Relationship Id="rId26" Type="http://schemas.openxmlformats.org/officeDocument/2006/relationships/image" Target="../media/image179.png"/><Relationship Id="rId3" Type="http://schemas.openxmlformats.org/officeDocument/2006/relationships/tags" Target="../tags/tag154.xml"/><Relationship Id="rId21" Type="http://schemas.openxmlformats.org/officeDocument/2006/relationships/image" Target="../media/image170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5" Type="http://schemas.openxmlformats.org/officeDocument/2006/relationships/image" Target="../media/image178.png"/><Relationship Id="rId2" Type="http://schemas.openxmlformats.org/officeDocument/2006/relationships/tags" Target="../tags/tag153.xml"/><Relationship Id="rId20" Type="http://schemas.openxmlformats.org/officeDocument/2006/relationships/image" Target="../media/image169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177.png"/><Relationship Id="rId5" Type="http://schemas.openxmlformats.org/officeDocument/2006/relationships/tags" Target="../tags/tag156.xml"/><Relationship Id="rId15" Type="http://schemas.openxmlformats.org/officeDocument/2006/relationships/customXml" Target="../ink/ink13.xml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tags" Target="../tags/tag161.xml"/><Relationship Id="rId19" Type="http://schemas.openxmlformats.org/officeDocument/2006/relationships/image" Target="../media/image168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166.png"/><Relationship Id="rId22" Type="http://schemas.openxmlformats.org/officeDocument/2006/relationships/image" Target="../media/image171.png"/><Relationship Id="rId27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tags" Target="../tags/tag166.xml"/><Relationship Id="rId7" Type="http://schemas.openxmlformats.org/officeDocument/2006/relationships/image" Target="../media/image10.sv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4.png"/><Relationship Id="rId4" Type="http://schemas.openxmlformats.org/officeDocument/2006/relationships/tags" Target="../tags/tag167.xml"/><Relationship Id="rId9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86.png"/><Relationship Id="rId18" Type="http://schemas.openxmlformats.org/officeDocument/2006/relationships/image" Target="../media/image188.png"/><Relationship Id="rId3" Type="http://schemas.openxmlformats.org/officeDocument/2006/relationships/tags" Target="../tags/tag170.xml"/><Relationship Id="rId21" Type="http://schemas.openxmlformats.org/officeDocument/2006/relationships/image" Target="../media/image191.png"/><Relationship Id="rId7" Type="http://schemas.openxmlformats.org/officeDocument/2006/relationships/tags" Target="../tags/tag174.xml"/><Relationship Id="rId12" Type="http://schemas.openxmlformats.org/officeDocument/2006/relationships/image" Target="../media/image185.png"/><Relationship Id="rId17" Type="http://schemas.openxmlformats.org/officeDocument/2006/relationships/image" Target="../media/image187.png"/><Relationship Id="rId2" Type="http://schemas.openxmlformats.org/officeDocument/2006/relationships/tags" Target="../tags/tag169.xml"/><Relationship Id="rId16" Type="http://schemas.openxmlformats.org/officeDocument/2006/relationships/image" Target="../media/image10.svg"/><Relationship Id="rId20" Type="http://schemas.openxmlformats.org/officeDocument/2006/relationships/image" Target="../media/image190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94.png"/><Relationship Id="rId5" Type="http://schemas.openxmlformats.org/officeDocument/2006/relationships/tags" Target="../tags/tag172.xml"/><Relationship Id="rId15" Type="http://schemas.openxmlformats.org/officeDocument/2006/relationships/image" Target="../media/image9.png"/><Relationship Id="rId23" Type="http://schemas.openxmlformats.org/officeDocument/2006/relationships/image" Target="../media/image193.png"/><Relationship Id="rId10" Type="http://schemas.openxmlformats.org/officeDocument/2006/relationships/tags" Target="../tags/tag177.xml"/><Relationship Id="rId19" Type="http://schemas.openxmlformats.org/officeDocument/2006/relationships/image" Target="../media/image189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image" Target="../media/image7.png"/><Relationship Id="rId22" Type="http://schemas.openxmlformats.org/officeDocument/2006/relationships/image" Target="../media/image19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9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98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97.png"/><Relationship Id="rId5" Type="http://schemas.openxmlformats.org/officeDocument/2006/relationships/tags" Target="../tags/tag182.xml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tags" Target="../tags/tag181.xml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211.png"/><Relationship Id="rId18" Type="http://schemas.openxmlformats.org/officeDocument/2006/relationships/image" Target="../media/image214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210.png"/><Relationship Id="rId17" Type="http://schemas.openxmlformats.org/officeDocument/2006/relationships/image" Target="../media/image213.png"/><Relationship Id="rId2" Type="http://schemas.openxmlformats.org/officeDocument/2006/relationships/tags" Target="../tags/tag187.xml"/><Relationship Id="rId16" Type="http://schemas.openxmlformats.org/officeDocument/2006/relationships/image" Target="../media/image212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209.png"/><Relationship Id="rId5" Type="http://schemas.openxmlformats.org/officeDocument/2006/relationships/tags" Target="../tags/tag190.xml"/><Relationship Id="rId15" Type="http://schemas.openxmlformats.org/officeDocument/2006/relationships/image" Target="../media/image10.svg"/><Relationship Id="rId10" Type="http://schemas.openxmlformats.org/officeDocument/2006/relationships/image" Target="../media/image208.png"/><Relationship Id="rId19" Type="http://schemas.openxmlformats.org/officeDocument/2006/relationships/image" Target="../media/image215.png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4.xml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2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customXml" Target="../ink/ink3.xml"/><Relationship Id="rId5" Type="http://schemas.openxmlformats.org/officeDocument/2006/relationships/image" Target="../media/image9.png"/><Relationship Id="rId15" Type="http://schemas.openxmlformats.org/officeDocument/2006/relationships/customXml" Target="../ink/ink5.xml"/><Relationship Id="rId10" Type="http://schemas.openxmlformats.org/officeDocument/2006/relationships/image" Target="../media/image23.png"/><Relationship Id="rId19" Type="http://schemas.openxmlformats.org/officeDocument/2006/relationships/customXml" Target="../ink/ink7.xml"/><Relationship Id="rId4" Type="http://schemas.openxmlformats.org/officeDocument/2006/relationships/image" Target="../media/image21.png"/><Relationship Id="rId9" Type="http://schemas.openxmlformats.org/officeDocument/2006/relationships/customXml" Target="../ink/ink2.xm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1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32.png"/><Relationship Id="rId10" Type="http://schemas.openxmlformats.org/officeDocument/2006/relationships/tags" Target="../tags/tag20.xml"/><Relationship Id="rId19" Type="http://schemas.openxmlformats.org/officeDocument/2006/relationships/image" Target="../media/image3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png"/><Relationship Id="rId3" Type="http://schemas.openxmlformats.org/officeDocument/2006/relationships/tags" Target="../tags/tag23.xm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tags" Target="../tags/tag24.xml"/><Relationship Id="rId9" Type="http://schemas.openxmlformats.org/officeDocument/2006/relationships/image" Target="../media/image40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.png"/><Relationship Id="rId3" Type="http://schemas.openxmlformats.org/officeDocument/2006/relationships/tags" Target="../tags/tag27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tags" Target="../tags/tag28.xml"/><Relationship Id="rId9" Type="http://schemas.openxmlformats.org/officeDocument/2006/relationships/image" Target="../media/image47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4AC1-E329-43F7-8DE8-29A822C28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282" y="821113"/>
            <a:ext cx="9478992" cy="1060061"/>
          </a:xfrm>
        </p:spPr>
        <p:txBody>
          <a:bodyPr>
            <a:normAutofit/>
          </a:bodyPr>
          <a:lstStyle/>
          <a:p>
            <a:r>
              <a:rPr lang="en-US" sz="3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Extracting computational hardness from </a:t>
            </a:r>
            <a:br>
              <a:rPr lang="en-US" sz="3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classical and quantum learning algorithms</a:t>
            </a:r>
            <a:endParaRPr lang="en-GB" sz="3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D6FD-34E9-451D-9EDC-9AD5E50B92D1}"/>
              </a:ext>
            </a:extLst>
          </p:cNvPr>
          <p:cNvSpPr txBox="1"/>
          <p:nvPr/>
        </p:nvSpPr>
        <p:spPr>
          <a:xfrm>
            <a:off x="4652148" y="2499336"/>
            <a:ext cx="222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Igor Carboni Oliveira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D46DB-C6D2-4F66-8084-CFA1B1C84C6E}"/>
              </a:ext>
            </a:extLst>
          </p:cNvPr>
          <p:cNvSpPr txBox="1"/>
          <p:nvPr/>
        </p:nvSpPr>
        <p:spPr>
          <a:xfrm>
            <a:off x="4527066" y="3044220"/>
            <a:ext cx="245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University of Warwick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5CB7E-329E-4A10-83A1-4800584D5C22}"/>
              </a:ext>
            </a:extLst>
          </p:cNvPr>
          <p:cNvSpPr txBox="1"/>
          <p:nvPr/>
        </p:nvSpPr>
        <p:spPr>
          <a:xfrm>
            <a:off x="4965215" y="4390008"/>
            <a:ext cx="158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20 April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50089-6F89-47F3-A78C-15F5632A7ECD}"/>
              </a:ext>
            </a:extLst>
          </p:cNvPr>
          <p:cNvSpPr txBox="1"/>
          <p:nvPr/>
        </p:nvSpPr>
        <p:spPr>
          <a:xfrm>
            <a:off x="3680602" y="3891539"/>
            <a:ext cx="45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MIT Algorithms &amp; Complexity Seminar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6F63-8ABC-46B2-9947-1D6DC3A036CD}"/>
              </a:ext>
            </a:extLst>
          </p:cNvPr>
          <p:cNvSpPr txBox="1"/>
          <p:nvPr/>
        </p:nvSpPr>
        <p:spPr>
          <a:xfrm>
            <a:off x="440625" y="5501916"/>
            <a:ext cx="312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Based in part on joint papers with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3FD36-BCE0-44E4-AF39-01F9219ADF25}"/>
              </a:ext>
            </a:extLst>
          </p:cNvPr>
          <p:cNvSpPr txBox="1"/>
          <p:nvPr/>
        </p:nvSpPr>
        <p:spPr>
          <a:xfrm>
            <a:off x="3269219" y="5292384"/>
            <a:ext cx="41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A. Klivans and P. Kothari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C3D74-720C-4147-AAF5-10EB292302AA}"/>
              </a:ext>
            </a:extLst>
          </p:cNvPr>
          <p:cNvSpPr txBox="1"/>
          <p:nvPr/>
        </p:nvSpPr>
        <p:spPr>
          <a:xfrm>
            <a:off x="3269219" y="5523700"/>
            <a:ext cx="411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R. Santhanam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DF2D0-5689-4028-81CD-42D18D3EE8E9}"/>
              </a:ext>
            </a:extLst>
          </p:cNvPr>
          <p:cNvSpPr txBox="1"/>
          <p:nvPr/>
        </p:nvSpPr>
        <p:spPr>
          <a:xfrm>
            <a:off x="3269218" y="5753404"/>
            <a:ext cx="5704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S. Arunachalam, A. Grilo, T. Gur, and A. Sundaram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EF377-FE42-4EB9-BE40-CE6F7707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74" y="5312333"/>
            <a:ext cx="1073384" cy="6775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429AD-0102-4F43-87DD-AF9DC397FCE8}"/>
              </a:ext>
            </a:extLst>
          </p:cNvPr>
          <p:cNvSpPr txBox="1"/>
          <p:nvPr/>
        </p:nvSpPr>
        <p:spPr>
          <a:xfrm>
            <a:off x="10087033" y="6011055"/>
            <a:ext cx="210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Funded by the Royal Society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43C35-165C-4DA6-B8AE-DB18623265B6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8C-BE6D-417B-B486-CF4A235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22" y="329537"/>
            <a:ext cx="7018284" cy="1325563"/>
          </a:xfrm>
        </p:spPr>
        <p:txBody>
          <a:bodyPr/>
          <a:lstStyle/>
          <a:p>
            <a:r>
              <a:rPr lang="en-GB" dirty="0"/>
              <a:t>A frontier: </a:t>
            </a:r>
            <a:r>
              <a:rPr lang="en-GB" b="1" dirty="0"/>
              <a:t>Threshold circuits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F09F30-07F8-4E69-BA38-81548ED516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3" y="1840933"/>
            <a:ext cx="8701729" cy="794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C63E2-4F46-476E-BCD1-21660B9B00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4877" y="365125"/>
            <a:ext cx="2168878" cy="21780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6384BD-93D6-406C-993C-0E695CDD3D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3" y="3212435"/>
            <a:ext cx="4755544" cy="2530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B80365-E05F-4548-8FE4-CF3CB4C39669}"/>
              </a:ext>
            </a:extLst>
          </p:cNvPr>
          <p:cNvGrpSpPr/>
          <p:nvPr/>
        </p:nvGrpSpPr>
        <p:grpSpPr>
          <a:xfrm>
            <a:off x="4986555" y="2768628"/>
            <a:ext cx="4348150" cy="3531091"/>
            <a:chOff x="4986555" y="2768628"/>
            <a:chExt cx="4348150" cy="353109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FE5E89-5C16-4E60-A811-7AC8F3A0F188}"/>
                </a:ext>
              </a:extLst>
            </p:cNvPr>
            <p:cNvSpPr/>
            <p:nvPr/>
          </p:nvSpPr>
          <p:spPr>
            <a:xfrm>
              <a:off x="5653586" y="4490098"/>
              <a:ext cx="533483" cy="463657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511E59-115B-4D16-908B-96760EF45B2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555" y="6136473"/>
              <a:ext cx="222535" cy="14937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EA972D-139F-4766-BE60-01C3DF145BC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164" y="6136473"/>
              <a:ext cx="227108" cy="14937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4B001D2-2410-49B7-8B08-1A09A2C3675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58" y="6147298"/>
              <a:ext cx="230156" cy="15242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4CE411-F9BB-4B94-AAFE-691313A4E19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470" y="6128028"/>
              <a:ext cx="199671" cy="15089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EC9EF5-9C8C-428F-A71C-7B918A8E40AF}"/>
                </a:ext>
              </a:extLst>
            </p:cNvPr>
            <p:cNvSpPr txBox="1"/>
            <p:nvPr/>
          </p:nvSpPr>
          <p:spPr>
            <a:xfrm>
              <a:off x="5642562" y="4520387"/>
              <a:ext cx="662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9398BD8-4794-4C08-B90E-4220A6EC3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8865" y="5000403"/>
              <a:ext cx="600303" cy="955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980AAFD-43AC-4D31-81A5-603B16BFE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2562" y="5044728"/>
              <a:ext cx="252487" cy="957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E569F1-77A7-43BA-8B1A-97211B1C90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1" y="5089866"/>
              <a:ext cx="1361026" cy="8659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434ED74-0986-49DD-9B9A-063E421C4F6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85" y="6204311"/>
              <a:ext cx="446425" cy="45719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5522FCA-CCEE-476F-8105-5333B40CB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6834" y="5020467"/>
              <a:ext cx="673132" cy="9820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5A846D2-1AF1-49AE-B2DA-E91C7AD59FFF}"/>
                </a:ext>
              </a:extLst>
            </p:cNvPr>
            <p:cNvSpPr/>
            <p:nvPr/>
          </p:nvSpPr>
          <p:spPr>
            <a:xfrm>
              <a:off x="7507335" y="4451192"/>
              <a:ext cx="533483" cy="463657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E74654-C85B-4CCF-9C0E-22790C71FBAA}"/>
                </a:ext>
              </a:extLst>
            </p:cNvPr>
            <p:cNvSpPr txBox="1"/>
            <p:nvPr/>
          </p:nvSpPr>
          <p:spPr>
            <a:xfrm>
              <a:off x="7484847" y="4489134"/>
              <a:ext cx="583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E653AEF-9D95-4BBA-A2D0-0F6C1247A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0917" y="5020467"/>
              <a:ext cx="378396" cy="9820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A781F34-DB2A-40FA-B860-06E57D8BA9F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101" y="6211897"/>
              <a:ext cx="446425" cy="45719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B86850-CB47-4FA7-9DBF-9A90B6ACA6BF}"/>
                </a:ext>
              </a:extLst>
            </p:cNvPr>
            <p:cNvSpPr/>
            <p:nvPr/>
          </p:nvSpPr>
          <p:spPr>
            <a:xfrm>
              <a:off x="6544110" y="3212435"/>
              <a:ext cx="533483" cy="463657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1F2EF2-F9B1-4F27-9C79-672AAA21037B}"/>
                </a:ext>
              </a:extLst>
            </p:cNvPr>
            <p:cNvSpPr txBox="1"/>
            <p:nvPr/>
          </p:nvSpPr>
          <p:spPr>
            <a:xfrm>
              <a:off x="6523850" y="3251960"/>
              <a:ext cx="662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5AF1572-C0A8-4C33-86E2-72ECE34E3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749824"/>
              <a:ext cx="567230" cy="7206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059BDA1-F551-4358-98FD-4A13EF04DD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1713" y="3755615"/>
              <a:ext cx="694850" cy="6584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7B0DDA1-80C6-4BF0-B0BC-BCBA5A224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057" y="2768628"/>
              <a:ext cx="0" cy="3602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90F03BA-D91B-4837-99C9-561A12EDA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9663" y="3763988"/>
              <a:ext cx="140757" cy="6268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0613490-0586-45CE-A8C6-3E85C6C0AD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2253" y="3737338"/>
              <a:ext cx="1703819" cy="849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91570A6-6F27-4989-93FE-8C4782FA6F50}"/>
                </a:ext>
              </a:extLst>
            </p:cNvPr>
            <p:cNvSpPr/>
            <p:nvPr/>
          </p:nvSpPr>
          <p:spPr>
            <a:xfrm>
              <a:off x="6350314" y="4482718"/>
              <a:ext cx="533483" cy="463657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0EEA09-B3C0-4260-9573-C2AE0C22247F}"/>
                </a:ext>
              </a:extLst>
            </p:cNvPr>
            <p:cNvSpPr txBox="1"/>
            <p:nvPr/>
          </p:nvSpPr>
          <p:spPr>
            <a:xfrm>
              <a:off x="6327826" y="4520660"/>
              <a:ext cx="583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EECA24E-AA4B-4C2E-B94C-85AB953D371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413" y="4679129"/>
              <a:ext cx="446425" cy="4571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0F8924B-A132-4EEB-AAB5-0FD1E071189E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819" y="4711056"/>
              <a:ext cx="446425" cy="45719"/>
            </a:xfrm>
            <a:prstGeom prst="rect">
              <a:avLst/>
            </a:prstGeom>
          </p:spPr>
        </p:pic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DFC9A15-7DBF-43EA-8385-BD17BE182E89}"/>
                </a:ext>
              </a:extLst>
            </p:cNvPr>
            <p:cNvSpPr/>
            <p:nvPr/>
          </p:nvSpPr>
          <p:spPr>
            <a:xfrm>
              <a:off x="8774110" y="4490079"/>
              <a:ext cx="533483" cy="463657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D66FE84-DC3D-409A-87D8-51802C184948}"/>
                </a:ext>
              </a:extLst>
            </p:cNvPr>
            <p:cNvSpPr txBox="1"/>
            <p:nvPr/>
          </p:nvSpPr>
          <p:spPr>
            <a:xfrm>
              <a:off x="8751622" y="4528021"/>
              <a:ext cx="583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52A92DE-FB0D-4815-821A-272D2FD2D9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076" y="5041825"/>
              <a:ext cx="0" cy="9140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82E32B8-0841-4479-8BFD-9FA046E6A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596" y="4978232"/>
              <a:ext cx="932781" cy="1047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1D80165-507B-4E3D-A6AC-DBF99D86B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3889" y="4977433"/>
              <a:ext cx="2665059" cy="10617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8EEFD4F0-8363-46C7-8ADD-01EB800A602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015" y="6124746"/>
              <a:ext cx="254542" cy="150897"/>
            </a:xfrm>
            <a:prstGeom prst="rect">
              <a:avLst/>
            </a:prstGeom>
          </p:spPr>
        </p:pic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B4B0809-1EED-4EB4-BA80-2662ED38CC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6668" y="5026952"/>
              <a:ext cx="0" cy="9917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A6203C5B-80AB-45A4-93DA-E5AC61CE4A6C}"/>
              </a:ext>
            </a:extLst>
          </p:cNvPr>
          <p:cNvSpPr/>
          <p:nvPr/>
        </p:nvSpPr>
        <p:spPr>
          <a:xfrm>
            <a:off x="608417" y="4314068"/>
            <a:ext cx="4092874" cy="13574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Can two layers of </a:t>
            </a:r>
            <a:r>
              <a:rPr lang="en-GB" sz="2400" dirty="0" err="1">
                <a:solidFill>
                  <a:srgbClr val="0070C0"/>
                </a:solidFill>
              </a:rPr>
              <a:t>polynomially</a:t>
            </a:r>
            <a:r>
              <a:rPr lang="en-GB" sz="2400" dirty="0">
                <a:solidFill>
                  <a:srgbClr val="0070C0"/>
                </a:solidFill>
              </a:rPr>
              <a:t> many THR gates simulate exponential time algorithms?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3AD921-1571-45F0-B560-C6AD14D07F1A}"/>
              </a:ext>
            </a:extLst>
          </p:cNvPr>
          <p:cNvGrpSpPr/>
          <p:nvPr/>
        </p:nvGrpSpPr>
        <p:grpSpPr>
          <a:xfrm>
            <a:off x="9494932" y="2761002"/>
            <a:ext cx="2591349" cy="2720443"/>
            <a:chOff x="9494932" y="2761002"/>
            <a:chExt cx="2591349" cy="2720443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151A833F-61BB-4F7A-9E24-785C5FF50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932" y="2761002"/>
              <a:ext cx="2591349" cy="2720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EA836061-8BC9-466C-97F5-25CCF3D9C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648" y="2900301"/>
              <a:ext cx="2069506" cy="2069506"/>
            </a:xfrm>
            <a:prstGeom prst="rect">
              <a:avLst/>
            </a:prstGeom>
            <a:noFill/>
            <a:effectLst>
              <a:glow rad="152400">
                <a:schemeClr val="accent1">
                  <a:alpha val="1000"/>
                </a:schemeClr>
              </a:glow>
              <a:outerShdw dir="4740000" sx="59000" sy="59000" algn="ctr" rotWithShape="0">
                <a:schemeClr val="bg1">
                  <a:alpha val="0"/>
                </a:schemeClr>
              </a:outerShdw>
              <a:reflection stA="45000" endPos="2000" dist="50800" dir="5400000" sy="-100000" algn="bl" rotWithShape="0"/>
            </a:effectLst>
            <a:scene3d>
              <a:camera prst="obliqueBottomLeft"/>
              <a:lightRig rig="threePt" dir="t"/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9963465-0959-4205-A743-70FDBBE21D83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8ADD1-9005-4AD4-BDA3-613A054409BE}"/>
              </a:ext>
            </a:extLst>
          </p:cNvPr>
          <p:cNvSpPr txBox="1"/>
          <p:nvPr/>
        </p:nvSpPr>
        <p:spPr>
          <a:xfrm>
            <a:off x="3677264" y="2721114"/>
            <a:ext cx="458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Learning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09618-8DBD-420B-B487-15D10959D03C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1E60B7-3D28-4BEE-BE30-5644E12853E6}"/>
              </a:ext>
            </a:extLst>
          </p:cNvPr>
          <p:cNvSpPr/>
          <p:nvPr/>
        </p:nvSpPr>
        <p:spPr>
          <a:xfrm>
            <a:off x="5368799" y="2610787"/>
            <a:ext cx="810512" cy="546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FA9E-6427-41CB-908E-1B8B0CE9FB35}"/>
              </a:ext>
            </a:extLst>
          </p:cNvPr>
          <p:cNvSpPr txBox="1"/>
          <p:nvPr/>
        </p:nvSpPr>
        <p:spPr>
          <a:xfrm>
            <a:off x="3145155" y="55256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  <a:ea typeface="Yu Mincho" panose="020B0400000000000000" pitchFamily="18" charset="-128"/>
              </a:rPr>
              <a:t>Learning Theory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CEFA6C-AB34-4E82-B343-FC2FC5C625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" y="1430050"/>
            <a:ext cx="4385161" cy="2286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464C7F-1B2D-4490-A30D-8C5F256991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34" y="1956255"/>
            <a:ext cx="8709351" cy="4984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D729D5-606A-461F-9AC3-B611D8D575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831333"/>
            <a:ext cx="126510" cy="114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71DDA1-E3BA-4EE5-A294-3AF70F0756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23" y="2787643"/>
            <a:ext cx="454215" cy="253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5875AD-9806-4E02-B5F8-2DBAA2C4EA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12" y="2768126"/>
            <a:ext cx="126510" cy="23015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62DE05-04B5-4552-9354-E831B8402539}"/>
              </a:ext>
            </a:extLst>
          </p:cNvPr>
          <p:cNvCxnSpPr>
            <a:cxnSpLocks/>
          </p:cNvCxnSpPr>
          <p:nvPr/>
        </p:nvCxnSpPr>
        <p:spPr>
          <a:xfrm>
            <a:off x="4891496" y="2905970"/>
            <a:ext cx="400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0BCC1A-F6FE-4AE5-85E9-18E5FE07381D}"/>
              </a:ext>
            </a:extLst>
          </p:cNvPr>
          <p:cNvCxnSpPr>
            <a:cxnSpLocks/>
          </p:cNvCxnSpPr>
          <p:nvPr/>
        </p:nvCxnSpPr>
        <p:spPr>
          <a:xfrm>
            <a:off x="6254258" y="2901721"/>
            <a:ext cx="400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62035A9-65FF-4DDB-8C32-AEC22BCD75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4" y="3678020"/>
            <a:ext cx="6578502" cy="25301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4E6526A-4F9C-4C10-890A-EEEAED9177E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08" y="4451364"/>
            <a:ext cx="2821317" cy="40848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7990723-03A0-4CDF-8BDC-6D0DC908D7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7066" y="2610787"/>
            <a:ext cx="2147866" cy="1769655"/>
          </a:xfrm>
          <a:prstGeom prst="rect">
            <a:avLst/>
          </a:prstGeom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3E9BFD67-BB87-4272-9EEA-B0710B6B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063" y="2428008"/>
            <a:ext cx="1277965" cy="13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39B4F567-9E4E-43ED-BC30-F5EF3BD1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40" y="2338990"/>
            <a:ext cx="1020610" cy="1020610"/>
          </a:xfrm>
          <a:prstGeom prst="rect">
            <a:avLst/>
          </a:prstGeom>
          <a:noFill/>
          <a:effectLst>
            <a:glow rad="152400">
              <a:schemeClr val="accent1">
                <a:alpha val="1000"/>
              </a:schemeClr>
            </a:glow>
            <a:outerShdw dir="4740000" sx="59000" sy="59000" algn="ctr" rotWithShape="0">
              <a:schemeClr val="bg1">
                <a:alpha val="0"/>
              </a:schemeClr>
            </a:outerShdw>
            <a:reflection stA="45000" endPos="2000" dist="50800" dir="5400000" sy="-100000" algn="bl" rotWithShape="0"/>
          </a:effectLst>
          <a:scene3d>
            <a:camera prst="obliqueBottomLeft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D83D14D-F03B-4938-889A-CF1F9DBF624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" y="5362876"/>
            <a:ext cx="1307775" cy="17680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C389CC8-1EE1-4A9F-AD02-5C0345B3747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94" y="5362875"/>
            <a:ext cx="8143868" cy="231680"/>
          </a:xfrm>
          <a:prstGeom prst="rect">
            <a:avLst/>
          </a:prstGeom>
        </p:spPr>
      </p:pic>
      <p:pic>
        <p:nvPicPr>
          <p:cNvPr id="91" name="Graphic 90" descr="Comment Important outline">
            <a:extLst>
              <a:ext uri="{FF2B5EF4-FFF2-40B4-BE49-F238E27FC236}">
                <a16:creationId xmlns:a16="http://schemas.microsoft.com/office/drawing/2014/main" id="{53AAEB56-62AF-4B9E-8D23-8020BC04475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67452" y="4968367"/>
            <a:ext cx="1142633" cy="114263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AE30FAC-FB7C-4543-8A18-411938B5C7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55693" y="5723912"/>
            <a:ext cx="837830" cy="60219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1D2FDB3-6FDF-4655-A995-A6040C054472}"/>
              </a:ext>
            </a:extLst>
          </p:cNvPr>
          <p:cNvSpPr txBox="1"/>
          <p:nvPr/>
        </p:nvSpPr>
        <p:spPr>
          <a:xfrm>
            <a:off x="6351639" y="5956770"/>
            <a:ext cx="567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 our results: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the stronger the model, the better!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044EF-60A5-498D-BDAB-9FEA591F115C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D89FFFC-870B-43CC-9586-19113AE1ABD9}"/>
              </a:ext>
            </a:extLst>
          </p:cNvPr>
          <p:cNvSpPr/>
          <p:nvPr/>
        </p:nvSpPr>
        <p:spPr>
          <a:xfrm>
            <a:off x="9644069" y="5678452"/>
            <a:ext cx="1170729" cy="5887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F4F58-83D6-49C2-8C69-EFAA4F16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2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Learning an unknown parity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EB927-D0E2-4854-9A8A-D3E49B812C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64" y="1615750"/>
            <a:ext cx="5737137" cy="228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0AC52-BA01-42FE-BFB1-46542C0942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1" y="2439187"/>
            <a:ext cx="2338142" cy="253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2F7766-828E-4B11-996E-4D24EE1646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61" y="2379879"/>
            <a:ext cx="2746631" cy="556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3DB08A-0B09-479F-9DE6-DE021EB9868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744141"/>
            <a:ext cx="2208583" cy="253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A90742-8512-487B-B33B-5B56FB5D51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40" y="2080765"/>
            <a:ext cx="1571463" cy="25301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52CAA0-CD09-4271-9AD2-F81DB0C50553}"/>
              </a:ext>
            </a:extLst>
          </p:cNvPr>
          <p:cNvCxnSpPr/>
          <p:nvPr/>
        </p:nvCxnSpPr>
        <p:spPr>
          <a:xfrm>
            <a:off x="8542877" y="2333783"/>
            <a:ext cx="0" cy="38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082655-B928-49C5-894F-32D9587785C0}"/>
              </a:ext>
            </a:extLst>
          </p:cNvPr>
          <p:cNvCxnSpPr/>
          <p:nvPr/>
        </p:nvCxnSpPr>
        <p:spPr>
          <a:xfrm>
            <a:off x="8778353" y="2333783"/>
            <a:ext cx="0" cy="38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137587-142D-4C89-9242-B2FF46A9A607}"/>
              </a:ext>
            </a:extLst>
          </p:cNvPr>
          <p:cNvCxnSpPr/>
          <p:nvPr/>
        </p:nvCxnSpPr>
        <p:spPr>
          <a:xfrm>
            <a:off x="8292605" y="2333783"/>
            <a:ext cx="0" cy="38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2DC3A8-20C5-4CAF-A710-D1D75FB4E673}"/>
              </a:ext>
            </a:extLst>
          </p:cNvPr>
          <p:cNvCxnSpPr>
            <a:cxnSpLocks/>
          </p:cNvCxnSpPr>
          <p:nvPr/>
        </p:nvCxnSpPr>
        <p:spPr>
          <a:xfrm>
            <a:off x="9023032" y="2342156"/>
            <a:ext cx="230025" cy="37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8F0EDC-7695-4278-8B58-3A936F4076E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68" y="3245840"/>
            <a:ext cx="3488922" cy="253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4B7C2B-68B1-4586-AD3E-EEBA70647F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63" y="1583528"/>
            <a:ext cx="599016" cy="1737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2EABF0-74CD-43C8-B0DA-B0F520C1473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1" y="3452212"/>
            <a:ext cx="5188421" cy="2301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80F720-B7D3-457B-BD96-410ABAE6F31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90" y="4401220"/>
            <a:ext cx="2731389" cy="2301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DBC7A1-36BE-4DD2-82E8-7D548A60960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89" y="4975107"/>
            <a:ext cx="2731388" cy="2301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EF848F-9E15-4943-869F-0A1038E0FB4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90" y="5890906"/>
            <a:ext cx="2720719" cy="2301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D8B8C2-6412-41DB-B2C1-CC72768A7DD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23" y="5377546"/>
            <a:ext cx="45719" cy="34289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C75B245-D82D-448F-BB74-5203712218B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64" y="4396805"/>
            <a:ext cx="3095675" cy="22710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6DDEB11-1142-460D-831E-9765EE0B818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65" y="4960814"/>
            <a:ext cx="3095674" cy="22710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46A5CF1-0946-49A4-BA4A-F7D8ABAF165B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5" y="5902359"/>
            <a:ext cx="3121585" cy="22710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C8C0E6-7564-4A4D-905F-DA91C079A8F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83" y="5344183"/>
            <a:ext cx="45719" cy="342895"/>
          </a:xfrm>
          <a:prstGeom prst="rect">
            <a:avLst/>
          </a:prstGeom>
        </p:spPr>
      </p:pic>
      <p:sp>
        <p:nvSpPr>
          <p:cNvPr id="58" name="Right Brace 57">
            <a:extLst>
              <a:ext uri="{FF2B5EF4-FFF2-40B4-BE49-F238E27FC236}">
                <a16:creationId xmlns:a16="http://schemas.microsoft.com/office/drawing/2014/main" id="{F36E2B91-DD8B-473B-8110-F5F1F7374DDA}"/>
              </a:ext>
            </a:extLst>
          </p:cNvPr>
          <p:cNvSpPr/>
          <p:nvPr/>
        </p:nvSpPr>
        <p:spPr>
          <a:xfrm>
            <a:off x="8434404" y="4186106"/>
            <a:ext cx="244679" cy="207208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BBA7E51-4011-45F8-AF61-6B16857A6FF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48" y="4283251"/>
            <a:ext cx="1466293" cy="22710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1DE7B85-AA94-4214-BDB9-8E7C3A118251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48" y="4750615"/>
            <a:ext cx="1528785" cy="1829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3A8FFFF-CBB8-439A-8B5C-4CCB33F854C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21" y="5122604"/>
            <a:ext cx="1601947" cy="22405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1BF825E-6165-46B5-A59E-7339841A7E0B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11" y="5857168"/>
            <a:ext cx="888616" cy="1813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F19E1A-389A-4B70-8577-A2EBA275E62A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3DAD-B2CE-4999-A39B-15899FB5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91" y="40207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GB" dirty="0"/>
              <a:t>  learning an arbitrary </a:t>
            </a:r>
            <a:r>
              <a:rPr lang="en-GB" b="1" dirty="0"/>
              <a:t>THR</a:t>
            </a:r>
            <a:r>
              <a:rPr lang="en-GB" dirty="0"/>
              <a:t> 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49542-84B7-4C02-A3BF-20DE1DC7B457}"/>
              </a:ext>
            </a:extLst>
          </p:cNvPr>
          <p:cNvSpPr txBox="1"/>
          <p:nvPr/>
        </p:nvSpPr>
        <p:spPr>
          <a:xfrm>
            <a:off x="9214163" y="1385583"/>
            <a:ext cx="227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e.g. [BEHW’89]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8CDE77-85CE-4EF0-A881-EF712316BC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54" y="2067362"/>
            <a:ext cx="5792353" cy="274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64ED9-F207-4F24-9FB0-08ADDB339F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2097739"/>
            <a:ext cx="1366429" cy="2410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8272B45-2E06-49D3-84A1-43407F610E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12" y="2714645"/>
            <a:ext cx="3994797" cy="392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7ABF4-D520-44FE-A5E9-C6BC810FB8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8850" y="1888610"/>
            <a:ext cx="2443541" cy="2453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1B485-B42C-427C-A989-0011323398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3852683"/>
            <a:ext cx="7581825" cy="3031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B2768E-A493-493C-B8B8-9E6CF39524E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7" y="4583973"/>
            <a:ext cx="9111080" cy="2744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EC51AB-23A7-41C9-9B52-E19148FA83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22373"/>
            <a:ext cx="9945341" cy="31155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D80535-DEDA-4A82-97DC-6CC39F55EED3}"/>
              </a:ext>
            </a:extLst>
          </p:cNvPr>
          <p:cNvCxnSpPr>
            <a:cxnSpLocks/>
          </p:cNvCxnSpPr>
          <p:nvPr/>
        </p:nvCxnSpPr>
        <p:spPr>
          <a:xfrm>
            <a:off x="4983066" y="4234469"/>
            <a:ext cx="193884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33D0C-8E3D-4956-BC14-997DF9A0ABDD}"/>
              </a:ext>
            </a:extLst>
          </p:cNvPr>
          <p:cNvGrpSpPr/>
          <p:nvPr/>
        </p:nvGrpSpPr>
        <p:grpSpPr>
          <a:xfrm>
            <a:off x="7559696" y="4997957"/>
            <a:ext cx="3490451" cy="577239"/>
            <a:chOff x="7559696" y="4997957"/>
            <a:chExt cx="3490451" cy="5772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C0AC10-7F39-4001-83C5-B7BC95C80CDB}"/>
                </a:ext>
              </a:extLst>
            </p:cNvPr>
            <p:cNvSpPr/>
            <p:nvPr/>
          </p:nvSpPr>
          <p:spPr>
            <a:xfrm>
              <a:off x="7559696" y="4997957"/>
              <a:ext cx="3490451" cy="57723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FE6EFC0-FF56-49A9-93F3-48CF6E01A5E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006" y="5198693"/>
              <a:ext cx="3118539" cy="1859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EED622-F872-4D57-ADFD-351D4077820F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Question Mark PNG File Download Free | PNG All">
            <a:extLst>
              <a:ext uri="{FF2B5EF4-FFF2-40B4-BE49-F238E27FC236}">
                <a16:creationId xmlns:a16="http://schemas.microsoft.com/office/drawing/2014/main" id="{8E108232-A55E-4145-88AA-B46BB4F4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44" y="1569235"/>
            <a:ext cx="666453" cy="6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BFA9E-6427-41CB-908E-1B8B0CE9FB35}"/>
              </a:ext>
            </a:extLst>
          </p:cNvPr>
          <p:cNvSpPr txBox="1"/>
          <p:nvPr/>
        </p:nvSpPr>
        <p:spPr>
          <a:xfrm>
            <a:off x="1217676" y="572225"/>
            <a:ext cx="975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  <a:ea typeface="Yu Mincho" panose="020B0400000000000000" pitchFamily="18" charset="-128"/>
              </a:rPr>
              <a:t>Learning expressive classes of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FF3FD-B861-40C1-8CC9-707FCFB23A8B}"/>
              </a:ext>
            </a:extLst>
          </p:cNvPr>
          <p:cNvSpPr txBox="1"/>
          <p:nvPr/>
        </p:nvSpPr>
        <p:spPr>
          <a:xfrm>
            <a:off x="964669" y="1648824"/>
            <a:ext cx="4106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Some significant achievements: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7393C2-8A4F-4954-A0A3-B34CDCA762F4}"/>
              </a:ext>
            </a:extLst>
          </p:cNvPr>
          <p:cNvCxnSpPr>
            <a:cxnSpLocks/>
          </p:cNvCxnSpPr>
          <p:nvPr/>
        </p:nvCxnSpPr>
        <p:spPr>
          <a:xfrm flipV="1">
            <a:off x="1017292" y="2491569"/>
            <a:ext cx="10296663" cy="4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DFFBF4-8C81-429E-9258-FC5FA64C786B}"/>
              </a:ext>
            </a:extLst>
          </p:cNvPr>
          <p:cNvSpPr txBox="1"/>
          <p:nvPr/>
        </p:nvSpPr>
        <p:spPr>
          <a:xfrm>
            <a:off x="8653178" y="3157182"/>
            <a:ext cx="294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Cryptographic hardness</a:t>
            </a:r>
          </a:p>
          <a:p>
            <a:r>
              <a:rPr lang="en-GB" sz="2200" dirty="0"/>
              <a:t>e.g. </a:t>
            </a:r>
            <a:r>
              <a:rPr lang="en-GB" sz="2200" b="1" dirty="0"/>
              <a:t>Factoring is hard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48AC4E-2713-4AEF-899C-B8274F715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0" y="2819988"/>
            <a:ext cx="470982" cy="1752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952227-EA2C-425E-B935-EB3E78C25A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97" y="2757590"/>
            <a:ext cx="408489" cy="233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77EC6-7B52-48D1-B977-45F38F80F9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71" y="2734857"/>
            <a:ext cx="737719" cy="294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A9EA61-48E4-4DF5-A83A-D1438995FC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44" y="2752546"/>
            <a:ext cx="570056" cy="233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714D75-4E36-4D90-9962-0E95D5E1B53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75" y="2722044"/>
            <a:ext cx="456311" cy="253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37F329-E4F7-450C-9DF3-6169184468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67" y="5760272"/>
            <a:ext cx="7197594" cy="3162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99C822-59D4-4396-9447-8CB9C9B3B39D}"/>
              </a:ext>
            </a:extLst>
          </p:cNvPr>
          <p:cNvCxnSpPr>
            <a:cxnSpLocks/>
          </p:cNvCxnSpPr>
          <p:nvPr/>
        </p:nvCxnSpPr>
        <p:spPr>
          <a:xfrm>
            <a:off x="7177548" y="2005650"/>
            <a:ext cx="1368210" cy="202557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308634F5-6428-4744-A3AB-D438E16EC49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67" y="5080451"/>
            <a:ext cx="7360591" cy="275214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3EE9EE-7622-49A6-A4DB-1BF6DB1C69AD}"/>
              </a:ext>
            </a:extLst>
          </p:cNvPr>
          <p:cNvSpPr/>
          <p:nvPr/>
        </p:nvSpPr>
        <p:spPr>
          <a:xfrm>
            <a:off x="8732628" y="4877329"/>
            <a:ext cx="2790778" cy="1328024"/>
          </a:xfrm>
          <a:prstGeom prst="wedgeRoundRectCallout">
            <a:avLst>
              <a:gd name="adj1" fmla="val -64789"/>
              <a:gd name="adj2" fmla="val 2992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no</a:t>
            </a:r>
            <a:r>
              <a:rPr lang="en-GB" sz="2000" dirty="0"/>
              <a:t> lower bound</a:t>
            </a:r>
          </a:p>
          <a:p>
            <a:pPr algn="ctr"/>
            <a:r>
              <a:rPr lang="en-GB" sz="2000" dirty="0"/>
              <a:t>&amp;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no</a:t>
            </a:r>
            <a:r>
              <a:rPr lang="en-GB" sz="2000" dirty="0"/>
              <a:t> learning algorithm…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6799EB5-0A2E-4F8F-8263-680367501AD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40" y="3228677"/>
            <a:ext cx="1042561" cy="227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3D55E8-056E-4408-9D74-BBC4DE147F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24" y="3218502"/>
            <a:ext cx="1694924" cy="2271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3519B3-52D1-492D-A4B5-F5F72DF0A82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86" y="3201892"/>
            <a:ext cx="1694924" cy="2271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1692F58-F137-4E23-8F29-C1BDAB699B0E}"/>
              </a:ext>
            </a:extLst>
          </p:cNvPr>
          <p:cNvSpPr txBox="1"/>
          <p:nvPr/>
        </p:nvSpPr>
        <p:spPr>
          <a:xfrm>
            <a:off x="1303022" y="3732134"/>
            <a:ext cx="9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Jackson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2C7164-81FC-4FA2-80AE-B180D818DF11}"/>
              </a:ext>
            </a:extLst>
          </p:cNvPr>
          <p:cNvSpPr txBox="1"/>
          <p:nvPr/>
        </p:nvSpPr>
        <p:spPr>
          <a:xfrm>
            <a:off x="2707446" y="3715701"/>
            <a:ext cx="238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Linial</a:t>
            </a:r>
            <a:r>
              <a:rPr lang="en-GB" dirty="0"/>
              <a:t>-Mansour-Nisan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8BE00E-60D7-4428-9F7D-A6966821546A}"/>
              </a:ext>
            </a:extLst>
          </p:cNvPr>
          <p:cNvSpPr txBox="1"/>
          <p:nvPr/>
        </p:nvSpPr>
        <p:spPr>
          <a:xfrm>
            <a:off x="5469615" y="3689866"/>
            <a:ext cx="61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CIKK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674DB1-A2EA-4071-9F51-A3E7D3B5B5D4}"/>
              </a:ext>
            </a:extLst>
          </p:cNvPr>
          <p:cNvSpPr txBox="1"/>
          <p:nvPr/>
        </p:nvSpPr>
        <p:spPr>
          <a:xfrm>
            <a:off x="2026444" y="3732134"/>
            <a:ext cx="57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‘94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30F4E9-68AD-4105-AA6E-E1369F664E01}"/>
              </a:ext>
            </a:extLst>
          </p:cNvPr>
          <p:cNvSpPr txBox="1"/>
          <p:nvPr/>
        </p:nvSpPr>
        <p:spPr>
          <a:xfrm>
            <a:off x="4715540" y="3723952"/>
            <a:ext cx="57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07E12A-32DD-4E1D-8090-74B92632A0C1}"/>
              </a:ext>
            </a:extLst>
          </p:cNvPr>
          <p:cNvSpPr txBox="1"/>
          <p:nvPr/>
        </p:nvSpPr>
        <p:spPr>
          <a:xfrm>
            <a:off x="5938842" y="3677404"/>
            <a:ext cx="57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‘16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45286D-B661-4DE6-A4C2-65F6D343CE6C}"/>
              </a:ext>
            </a:extLst>
          </p:cNvPr>
          <p:cNvSpPr txBox="1"/>
          <p:nvPr/>
        </p:nvSpPr>
        <p:spPr>
          <a:xfrm>
            <a:off x="8653178" y="1877359"/>
            <a:ext cx="3101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computational power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AA146-D76D-420A-9370-FE507967FE37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115FA43-8663-4280-B43A-87D9FE30CAFA}"/>
              </a:ext>
            </a:extLst>
          </p:cNvPr>
          <p:cNvSpPr/>
          <p:nvPr/>
        </p:nvSpPr>
        <p:spPr>
          <a:xfrm>
            <a:off x="907375" y="5446929"/>
            <a:ext cx="6013608" cy="7627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FBFE1-94E0-4604-8F48-5C2D2701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37806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Can quantum algorithms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AB699-F4BC-4054-9CF7-8371498899CB}"/>
              </a:ext>
            </a:extLst>
          </p:cNvPr>
          <p:cNvSpPr txBox="1"/>
          <p:nvPr/>
        </p:nvSpPr>
        <p:spPr>
          <a:xfrm>
            <a:off x="1254953" y="5612843"/>
            <a:ext cx="5447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Can we achieve </a:t>
            </a:r>
            <a:r>
              <a:rPr lang="en-GB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quantum learning speedups</a:t>
            </a:r>
            <a:r>
              <a:rPr lang="en-GB" sz="2200" b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50D24-A110-4CEF-AEAB-7665030C3186}"/>
              </a:ext>
            </a:extLst>
          </p:cNvPr>
          <p:cNvSpPr txBox="1"/>
          <p:nvPr/>
        </p:nvSpPr>
        <p:spPr>
          <a:xfrm>
            <a:off x="824650" y="1887403"/>
            <a:ext cx="3000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Arial Nova Cond Light" panose="020B0604020202020204" pitchFamily="34" charset="0"/>
                <a:ea typeface="Yu Mincho" panose="020B0400000000000000" pitchFamily="18" charset="-128"/>
              </a:rPr>
              <a:t>Extension of the model:</a:t>
            </a:r>
          </a:p>
        </p:txBody>
      </p:sp>
      <p:pic>
        <p:nvPicPr>
          <p:cNvPr id="9" name="Graphic 8" descr="Atom outline">
            <a:extLst>
              <a:ext uri="{FF2B5EF4-FFF2-40B4-BE49-F238E27FC236}">
                <a16:creationId xmlns:a16="http://schemas.microsoft.com/office/drawing/2014/main" id="{6E42CDBA-EFCB-4344-8F0B-B13952874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3937" y="56184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AD40F-19BE-4A2D-A63F-A2B8419F47AA}"/>
              </a:ext>
            </a:extLst>
          </p:cNvPr>
          <p:cNvSpPr txBox="1"/>
          <p:nvPr/>
        </p:nvSpPr>
        <p:spPr>
          <a:xfrm>
            <a:off x="4316669" y="1887403"/>
            <a:ext cx="292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70C0"/>
                </a:solidFill>
              </a:rPr>
              <a:t>Quantum query access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2200" dirty="0"/>
              <a:t>to unknown function: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870FE-B351-4459-9E18-979881D7E858}"/>
              </a:ext>
            </a:extLst>
          </p:cNvPr>
          <p:cNvSpPr txBox="1"/>
          <p:nvPr/>
        </p:nvSpPr>
        <p:spPr>
          <a:xfrm>
            <a:off x="7778768" y="1882887"/>
            <a:ext cx="3129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70C0"/>
                </a:solidFill>
              </a:rPr>
              <a:t>Quantum computation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to process the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E4276-FF20-4680-AAB0-1075F9F170E8}"/>
              </a:ext>
            </a:extLst>
          </p:cNvPr>
          <p:cNvSpPr txBox="1"/>
          <p:nvPr/>
        </p:nvSpPr>
        <p:spPr>
          <a:xfrm>
            <a:off x="824650" y="3491142"/>
            <a:ext cx="3000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Arial Nova Cond Light" panose="020B0604020202020204" pitchFamily="34" charset="0"/>
                <a:ea typeface="Yu Mincho" panose="020B0400000000000000" pitchFamily="18" charset="-128"/>
              </a:rPr>
              <a:t>Similar Goal: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55BF99-5EAF-431F-AF0C-17B3F42794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32" y="3647309"/>
            <a:ext cx="8416702" cy="253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9994F6-99B3-4AB7-AB88-F710C169C9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59" y="2894541"/>
            <a:ext cx="3906557" cy="2530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907096-5D6B-4B15-91B2-BF64EF131ABE}"/>
              </a:ext>
            </a:extLst>
          </p:cNvPr>
          <p:cNvSpPr txBox="1"/>
          <p:nvPr/>
        </p:nvSpPr>
        <p:spPr>
          <a:xfrm>
            <a:off x="7392978" y="1938364"/>
            <a:ext cx="5415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/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D0415-68B3-48FD-BFFA-F4CD9A1397D4}"/>
              </a:ext>
            </a:extLst>
          </p:cNvPr>
          <p:cNvSpPr txBox="1"/>
          <p:nvPr/>
        </p:nvSpPr>
        <p:spPr>
          <a:xfrm>
            <a:off x="631053" y="4224548"/>
            <a:ext cx="10867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70C0"/>
                </a:solidFill>
              </a:rPr>
              <a:t>Quantum learners: </a:t>
            </a:r>
            <a:r>
              <a:rPr lang="en-GB" sz="2200" dirty="0"/>
              <a:t>potentially more powerful than deterministic/randomized learners!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C6CB551-B331-462A-B403-D9CDCBF844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73" y="4751271"/>
            <a:ext cx="4918634" cy="2880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71E6FA-D587-454E-AAA6-2A9DD91C71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06" y="5572989"/>
            <a:ext cx="3555986" cy="527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D53189-D900-41FE-AC32-701F1778D727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8ADD1-9005-4AD4-BDA3-613A054409BE}"/>
              </a:ext>
            </a:extLst>
          </p:cNvPr>
          <p:cNvSpPr txBox="1"/>
          <p:nvPr/>
        </p:nvSpPr>
        <p:spPr>
          <a:xfrm>
            <a:off x="683342" y="2947257"/>
            <a:ext cx="108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Computational Hardness from Learning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E0BC1-E218-40FF-86F7-9CFC217669A8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1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792B29-4C1F-44AD-8999-092D4A05E5FA}"/>
              </a:ext>
            </a:extLst>
          </p:cNvPr>
          <p:cNvSpPr txBox="1"/>
          <p:nvPr/>
        </p:nvSpPr>
        <p:spPr>
          <a:xfrm>
            <a:off x="1975350" y="5957897"/>
            <a:ext cx="888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general connection between </a:t>
            </a:r>
            <a:r>
              <a:rPr lang="en-GB" b="1" dirty="0"/>
              <a:t>quantum algorithm design </a:t>
            </a:r>
            <a:r>
              <a:rPr lang="en-GB" dirty="0"/>
              <a:t>and </a:t>
            </a:r>
            <a:r>
              <a:rPr lang="en-GB" b="1" dirty="0"/>
              <a:t>complexity lower bounds.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A03C61-C871-4752-8760-64B9F238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182" y="263032"/>
            <a:ext cx="1806677" cy="1325563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3EF037-06EE-42D4-9A71-501E1CE31C48}"/>
              </a:ext>
            </a:extLst>
          </p:cNvPr>
          <p:cNvGrpSpPr/>
          <p:nvPr/>
        </p:nvGrpSpPr>
        <p:grpSpPr>
          <a:xfrm>
            <a:off x="1438182" y="1703351"/>
            <a:ext cx="9729926" cy="1156317"/>
            <a:chOff x="1438182" y="1703351"/>
            <a:chExt cx="9729926" cy="115631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D2171D-D8F3-4FB2-AA72-D13E01D11CA6}"/>
                </a:ext>
              </a:extLst>
            </p:cNvPr>
            <p:cNvSpPr/>
            <p:nvPr/>
          </p:nvSpPr>
          <p:spPr>
            <a:xfrm>
              <a:off x="1438182" y="1703351"/>
              <a:ext cx="9729926" cy="11563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115EE4-DDF0-4ADB-96B3-03F3C556ABE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431" y="2013907"/>
              <a:ext cx="8718495" cy="56853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466E1B-80D3-485E-A302-15EC5E41F5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46" y="453133"/>
            <a:ext cx="1958613" cy="2880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68E6B9-BC4F-42A4-BDAC-6E6B360475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44" y="812874"/>
            <a:ext cx="2432644" cy="2880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6E38D27-882A-471D-8524-B11C4F164B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9" y="1185764"/>
            <a:ext cx="2481420" cy="2880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F5A13F-4949-4C3E-AC02-4FE46D64E48C}"/>
              </a:ext>
            </a:extLst>
          </p:cNvPr>
          <p:cNvGrpSpPr/>
          <p:nvPr/>
        </p:nvGrpSpPr>
        <p:grpSpPr>
          <a:xfrm>
            <a:off x="1438182" y="3169790"/>
            <a:ext cx="9729926" cy="1156317"/>
            <a:chOff x="1438182" y="3169790"/>
            <a:chExt cx="9729926" cy="115631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DB902F-35CB-4FED-86F9-E3EEE696F530}"/>
                </a:ext>
              </a:extLst>
            </p:cNvPr>
            <p:cNvSpPr/>
            <p:nvPr/>
          </p:nvSpPr>
          <p:spPr>
            <a:xfrm>
              <a:off x="1438182" y="3169790"/>
              <a:ext cx="9729926" cy="1156317"/>
            </a:xfrm>
            <a:prstGeom prst="rect">
              <a:avLst/>
            </a:prstGeom>
            <a:solidFill>
              <a:srgbClr val="FFD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0A85DDE-CA51-4735-BD73-E85EC923938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140" y="3463682"/>
              <a:ext cx="8688009" cy="56853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D4FCBA-8F60-4310-BC08-02A47DD37E4A}"/>
              </a:ext>
            </a:extLst>
          </p:cNvPr>
          <p:cNvGrpSpPr/>
          <p:nvPr/>
        </p:nvGrpSpPr>
        <p:grpSpPr>
          <a:xfrm>
            <a:off x="1438182" y="4619999"/>
            <a:ext cx="9729926" cy="1156317"/>
            <a:chOff x="1438182" y="4619999"/>
            <a:chExt cx="9729926" cy="115631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C49914D-C89E-43A3-8A64-952B06EA8E29}"/>
                </a:ext>
              </a:extLst>
            </p:cNvPr>
            <p:cNvSpPr/>
            <p:nvPr/>
          </p:nvSpPr>
          <p:spPr>
            <a:xfrm>
              <a:off x="1438182" y="4619999"/>
              <a:ext cx="9729926" cy="115631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B1C58C8-9DCF-4B32-97BD-7C721E72F32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50" y="4913893"/>
              <a:ext cx="8715444" cy="568531"/>
            </a:xfrm>
            <a:prstGeom prst="rect">
              <a:avLst/>
            </a:prstGeom>
          </p:spPr>
        </p:pic>
      </p:grpSp>
      <p:pic>
        <p:nvPicPr>
          <p:cNvPr id="38" name="Graphic 37" descr="Atom outline">
            <a:extLst>
              <a:ext uri="{FF2B5EF4-FFF2-40B4-BE49-F238E27FC236}">
                <a16:creationId xmlns:a16="http://schemas.microsoft.com/office/drawing/2014/main" id="{DF6DC138-D6BE-4EA4-AFE5-2A9E075D0E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198" y="4740957"/>
            <a:ext cx="914400" cy="91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F8DE2C-9C1E-4952-BE3A-9920E45EC5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483" y="3463682"/>
            <a:ext cx="837830" cy="602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2E6BE0-BBC8-4C43-A794-F840EF4B9963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69EFC1-0E00-4889-A050-97D87BB202F7}"/>
              </a:ext>
            </a:extLst>
          </p:cNvPr>
          <p:cNvSpPr/>
          <p:nvPr/>
        </p:nvSpPr>
        <p:spPr>
          <a:xfrm>
            <a:off x="4417743" y="4157003"/>
            <a:ext cx="6312023" cy="96027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FA9E-6427-41CB-908E-1B8B0CE9FB35}"/>
              </a:ext>
            </a:extLst>
          </p:cNvPr>
          <p:cNvSpPr txBox="1"/>
          <p:nvPr/>
        </p:nvSpPr>
        <p:spPr>
          <a:xfrm>
            <a:off x="3145155" y="55256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A concrete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80C92-9E77-48B9-993E-EBDFCF708FE2}"/>
              </a:ext>
            </a:extLst>
          </p:cNvPr>
          <p:cNvSpPr txBox="1"/>
          <p:nvPr/>
        </p:nvSpPr>
        <p:spPr>
          <a:xfrm>
            <a:off x="1191308" y="5812997"/>
            <a:ext cx="10221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Minor </a:t>
            </a:r>
            <a:r>
              <a:rPr lang="en-GB" sz="2600" b="1" dirty="0">
                <a:solidFill>
                  <a:srgbClr val="0070C0"/>
                </a:solidFill>
                <a:latin typeface="Arial Nova Cond Light" panose="020B0604020202020204" pitchFamily="34" charset="0"/>
                <a:ea typeface="Yu Mincho" panose="020B0400000000000000" pitchFamily="18" charset="-128"/>
              </a:rPr>
              <a:t>algorithmic</a:t>
            </a:r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 progress would lead to major progress in </a:t>
            </a:r>
            <a:r>
              <a:rPr lang="en-GB" sz="2600" b="1" dirty="0">
                <a:solidFill>
                  <a:schemeClr val="accent6"/>
                </a:solidFill>
                <a:latin typeface="Arial Nova Cond Light" panose="020B0604020202020204" pitchFamily="34" charset="0"/>
                <a:ea typeface="Yu Mincho" panose="020B0400000000000000" pitchFamily="18" charset="-128"/>
              </a:rPr>
              <a:t>complexity theory</a:t>
            </a:r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!</a:t>
            </a:r>
            <a:endParaRPr lang="en-GB" sz="2600" b="1" dirty="0">
              <a:latin typeface="Arial Nova Cond Light" panose="020B0604020202020204" pitchFamily="34" charset="0"/>
              <a:ea typeface="Yu Mincho" panose="020B0400000000000000" pitchFamily="18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1CD86-D557-4788-83CD-E41A32594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196" y="3583250"/>
            <a:ext cx="2407547" cy="19836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A499FB-135D-4667-BB66-CAA715ED10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93" y="3175982"/>
            <a:ext cx="4677808" cy="294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6FA241-A1F2-4DCA-B918-78D9FEE5AE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0" y="3205079"/>
            <a:ext cx="3027078" cy="2762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8C52C-ABBE-4830-9462-B333C22541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8" y="4332260"/>
            <a:ext cx="5863647" cy="6096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14A19D0-65EE-4A34-950F-C0455B0398B5}"/>
              </a:ext>
            </a:extLst>
          </p:cNvPr>
          <p:cNvSpPr/>
          <p:nvPr/>
        </p:nvSpPr>
        <p:spPr>
          <a:xfrm>
            <a:off x="991492" y="1544680"/>
            <a:ext cx="9729926" cy="1156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53A2C1-DCEA-4E63-A789-126ED372AA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60" y="1838574"/>
            <a:ext cx="8715444" cy="568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D4BA9-B6A0-4927-B4B9-FEDCDC304B6A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ACD58A-B5DE-4CEC-B328-BC459DEC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677" y="1631854"/>
            <a:ext cx="2396878" cy="2428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195C9-EF74-4476-B8D2-688EE0FD529D}"/>
              </a:ext>
            </a:extLst>
          </p:cNvPr>
          <p:cNvSpPr txBox="1"/>
          <p:nvPr/>
        </p:nvSpPr>
        <p:spPr>
          <a:xfrm>
            <a:off x="7994090" y="4053755"/>
            <a:ext cx="125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CACM March/21</a:t>
            </a:r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7A83C-3C3E-41C2-B434-4EF530C76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795" y="1192568"/>
            <a:ext cx="2272028" cy="20646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CF0E6-052D-46DE-82D5-61624BE519A7}"/>
              </a:ext>
            </a:extLst>
          </p:cNvPr>
          <p:cNvCxnSpPr>
            <a:cxnSpLocks/>
          </p:cNvCxnSpPr>
          <p:nvPr/>
        </p:nvCxnSpPr>
        <p:spPr>
          <a:xfrm>
            <a:off x="5860026" y="384929"/>
            <a:ext cx="0" cy="6088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ow to Develop a CNN for MNIST Handwritten Digit Classification">
            <a:extLst>
              <a:ext uri="{FF2B5EF4-FFF2-40B4-BE49-F238E27FC236}">
                <a16:creationId xmlns:a16="http://schemas.microsoft.com/office/drawing/2014/main" id="{AA2864C1-9C9D-4209-8B96-EF01E7E2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2" y="2993388"/>
            <a:ext cx="2795636" cy="20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F62BA-6FDB-49C4-8FF0-E685C1342CE2}"/>
              </a:ext>
            </a:extLst>
          </p:cNvPr>
          <p:cNvSpPr txBox="1"/>
          <p:nvPr/>
        </p:nvSpPr>
        <p:spPr>
          <a:xfrm>
            <a:off x="3021186" y="3786601"/>
            <a:ext cx="222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labelled inputs (data)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C2AD2-BF3F-49C6-83C8-1A0B5C9AE2E7}"/>
              </a:ext>
            </a:extLst>
          </p:cNvPr>
          <p:cNvSpPr txBox="1"/>
          <p:nvPr/>
        </p:nvSpPr>
        <p:spPr>
          <a:xfrm>
            <a:off x="527368" y="1870771"/>
            <a:ext cx="20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 function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9471F-063E-4ABA-81B6-5DD3980C5B4B}"/>
              </a:ext>
            </a:extLst>
          </p:cNvPr>
          <p:cNvSpPr txBox="1"/>
          <p:nvPr/>
        </p:nvSpPr>
        <p:spPr>
          <a:xfrm>
            <a:off x="447191" y="5619828"/>
            <a:ext cx="200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algorithm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512DB-E21B-41FF-B8CE-004B07C508EB}"/>
              </a:ext>
            </a:extLst>
          </p:cNvPr>
          <p:cNvSpPr txBox="1"/>
          <p:nvPr/>
        </p:nvSpPr>
        <p:spPr>
          <a:xfrm>
            <a:off x="7388806" y="563488"/>
            <a:ext cx="3417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Complexity Theory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EB7F9-6145-4770-B358-FEEA433F8936}"/>
              </a:ext>
            </a:extLst>
          </p:cNvPr>
          <p:cNvSpPr txBox="1"/>
          <p:nvPr/>
        </p:nvSpPr>
        <p:spPr>
          <a:xfrm>
            <a:off x="1385696" y="563488"/>
            <a:ext cx="2872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Learning Theory</a:t>
            </a:r>
            <a:endParaRPr lang="en-GB" sz="3000" dirty="0">
              <a:solidFill>
                <a:srgbClr val="FF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487AE11-6500-45E6-9F67-F1F8400C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8" y="4670400"/>
            <a:ext cx="2855836" cy="13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C1EF0-C272-4C59-AD31-926AB0972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812" y="1625698"/>
            <a:ext cx="1582806" cy="745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A9630-B049-4C76-91CE-D62FAEC3143D}"/>
              </a:ext>
            </a:extLst>
          </p:cNvPr>
          <p:cNvSpPr txBox="1"/>
          <p:nvPr/>
        </p:nvSpPr>
        <p:spPr>
          <a:xfrm>
            <a:off x="9682734" y="2986000"/>
            <a:ext cx="1971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P vs BPP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8D35D9-1772-4E79-B655-55D92D3E4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023" y="3369077"/>
            <a:ext cx="837830" cy="60219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BC7AA31-0A09-4FF9-8F8D-0A679187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82" y="5245521"/>
            <a:ext cx="3202960" cy="12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Atom outline">
            <a:extLst>
              <a:ext uri="{FF2B5EF4-FFF2-40B4-BE49-F238E27FC236}">
                <a16:creationId xmlns:a16="http://schemas.microsoft.com/office/drawing/2014/main" id="{6508646F-91B4-4E66-95FF-5414FE5D1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1030" y="4677635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CD2FD9-09EC-4695-AEB2-4DA960672E5C}"/>
              </a:ext>
            </a:extLst>
          </p:cNvPr>
          <p:cNvSpPr txBox="1"/>
          <p:nvPr/>
        </p:nvSpPr>
        <p:spPr>
          <a:xfrm>
            <a:off x="6285201" y="5559238"/>
            <a:ext cx="205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Power of quantum computing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C1A4B6-9AA0-425D-ACCB-3878D62BDE89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9412-B222-416E-8FD0-934801AE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311" y="445830"/>
            <a:ext cx="5651377" cy="86745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Tightness of the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5B2FF-0C6F-4CEF-9C3A-80E513D7B546}"/>
              </a:ext>
            </a:extLst>
          </p:cNvPr>
          <p:cNvSpPr txBox="1"/>
          <p:nvPr/>
        </p:nvSpPr>
        <p:spPr>
          <a:xfrm>
            <a:off x="1726547" y="5605391"/>
            <a:ext cx="540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Our result:   </a:t>
            </a:r>
            <a:r>
              <a:rPr lang="en-GB" sz="2200" dirty="0">
                <a:highlight>
                  <a:srgbClr val="FFFF00"/>
                </a:highlight>
              </a:rPr>
              <a:t>Non-trivial</a:t>
            </a:r>
            <a:r>
              <a:rPr lang="en-GB" sz="2200" dirty="0"/>
              <a:t> quantum learners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E9BB-74F6-41FB-83EB-644A87FEEE87}"/>
              </a:ext>
            </a:extLst>
          </p:cNvPr>
          <p:cNvSpPr txBox="1"/>
          <p:nvPr/>
        </p:nvSpPr>
        <p:spPr>
          <a:xfrm>
            <a:off x="7264306" y="5605391"/>
            <a:ext cx="2494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circuit lower bounds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59715A1-A6A4-450A-9824-9C68911D64E1}"/>
              </a:ext>
            </a:extLst>
          </p:cNvPr>
          <p:cNvSpPr/>
          <p:nvPr/>
        </p:nvSpPr>
        <p:spPr>
          <a:xfrm rot="16200000">
            <a:off x="6822215" y="5603043"/>
            <a:ext cx="240250" cy="4710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8E53B-C859-49EB-8F6B-0BF156A23480}"/>
              </a:ext>
            </a:extLst>
          </p:cNvPr>
          <p:cNvSpPr/>
          <p:nvPr/>
        </p:nvSpPr>
        <p:spPr>
          <a:xfrm>
            <a:off x="991492" y="1544680"/>
            <a:ext cx="9729926" cy="1156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E8BAE-AC0F-47AC-B54A-D72B6A3246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60" y="1838574"/>
            <a:ext cx="8715444" cy="568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0D6115-2C0C-4631-9BFF-E289F9E6306C}"/>
              </a:ext>
            </a:extLst>
          </p:cNvPr>
          <p:cNvSpPr txBox="1"/>
          <p:nvPr/>
        </p:nvSpPr>
        <p:spPr>
          <a:xfrm>
            <a:off x="991492" y="3070720"/>
            <a:ext cx="441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Consider 2 ``</a:t>
            </a:r>
            <a:r>
              <a:rPr lang="en-GB" sz="2000" b="1" dirty="0"/>
              <a:t>trivial</a:t>
            </a:r>
            <a:r>
              <a:rPr lang="en-GB" sz="2000" dirty="0"/>
              <a:t>’’ quantum learners: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2C086-9886-4F2F-9DB7-284923C08164}"/>
              </a:ext>
            </a:extLst>
          </p:cNvPr>
          <p:cNvSpPr txBox="1"/>
          <p:nvPr/>
        </p:nvSpPr>
        <p:spPr>
          <a:xfrm>
            <a:off x="1462009" y="3751581"/>
            <a:ext cx="510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1)  Query everything  (classical)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BBA2C-52D1-4A3B-A556-5B485E09C56D}"/>
              </a:ext>
            </a:extLst>
          </p:cNvPr>
          <p:cNvSpPr txBox="1"/>
          <p:nvPr/>
        </p:nvSpPr>
        <p:spPr>
          <a:xfrm>
            <a:off x="6773438" y="3751581"/>
            <a:ext cx="370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2)  Fourier sampling  (quantum)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27AF53-A499-4ADD-B15B-AD285E6361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39" y="4337761"/>
            <a:ext cx="1967759" cy="253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9398BD-C85F-47CA-8C79-54DDA46A39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39" y="4688445"/>
            <a:ext cx="887092" cy="176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A48867-F729-4579-86FA-855581E67C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3" y="4282095"/>
            <a:ext cx="1519640" cy="253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4CD65B-AB68-4C4D-9402-A51447516E4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3" y="4632780"/>
            <a:ext cx="2441790" cy="2880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8C26F0-69D2-4F00-813D-20EB1C9F8FAF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BBB099-CDAD-4FF8-8163-20B8B567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98" y="0"/>
            <a:ext cx="9276553" cy="6858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4462661-CADC-4007-91E3-6CF045AA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614" y="131799"/>
            <a:ext cx="2024461" cy="1135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B796E-C8D9-4705-A8FB-D119058C93ED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8ADD1-9005-4AD4-BDA3-613A054409BE}"/>
              </a:ext>
            </a:extLst>
          </p:cNvPr>
          <p:cNvSpPr txBox="1"/>
          <p:nvPr/>
        </p:nvSpPr>
        <p:spPr>
          <a:xfrm>
            <a:off x="683342" y="2947257"/>
            <a:ext cx="108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Techniques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3276A-D28E-4285-869F-E07C65775631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89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87DF16-5F5C-4F51-98EE-4729A161EC63}"/>
              </a:ext>
            </a:extLst>
          </p:cNvPr>
          <p:cNvSpPr/>
          <p:nvPr/>
        </p:nvSpPr>
        <p:spPr>
          <a:xfrm>
            <a:off x="7403445" y="4824320"/>
            <a:ext cx="3646367" cy="13989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140B13-3C27-44FF-94C7-FB34FA0B1819}"/>
              </a:ext>
            </a:extLst>
          </p:cNvPr>
          <p:cNvSpPr/>
          <p:nvPr/>
        </p:nvSpPr>
        <p:spPr>
          <a:xfrm>
            <a:off x="1164605" y="4887985"/>
            <a:ext cx="2601157" cy="133526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FA9E-6427-41CB-908E-1B8B0CE9FB35}"/>
              </a:ext>
            </a:extLst>
          </p:cNvPr>
          <p:cNvSpPr txBox="1"/>
          <p:nvPr/>
        </p:nvSpPr>
        <p:spPr>
          <a:xfrm>
            <a:off x="978408" y="534272"/>
            <a:ext cx="997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Techniques: </a:t>
            </a:r>
          </a:p>
          <a:p>
            <a:pPr algn="ctr"/>
            <a:r>
              <a:rPr lang="en-GB" sz="32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Extracting hard functions from learning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BB2D1-AE03-4727-AE33-FA9B0C983288}"/>
              </a:ext>
            </a:extLst>
          </p:cNvPr>
          <p:cNvSpPr txBox="1"/>
          <p:nvPr/>
        </p:nvSpPr>
        <p:spPr>
          <a:xfrm>
            <a:off x="1220903" y="2685621"/>
            <a:ext cx="2639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Deterministic learner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B23D9-885E-474D-B15C-D01BD14C371D}"/>
              </a:ext>
            </a:extLst>
          </p:cNvPr>
          <p:cNvSpPr txBox="1"/>
          <p:nvPr/>
        </p:nvSpPr>
        <p:spPr>
          <a:xfrm>
            <a:off x="4597304" y="2705594"/>
            <a:ext cx="2639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Randomized learner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BB529-B637-4C1C-8555-5A4799B1457F}"/>
              </a:ext>
            </a:extLst>
          </p:cNvPr>
          <p:cNvSpPr txBox="1"/>
          <p:nvPr/>
        </p:nvSpPr>
        <p:spPr>
          <a:xfrm>
            <a:off x="7954543" y="2705594"/>
            <a:ext cx="2639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Quantum learner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12FF38-4A4C-4820-98B5-48F30569AB68}"/>
              </a:ext>
            </a:extLst>
          </p:cNvPr>
          <p:cNvCxnSpPr>
            <a:cxnSpLocks/>
          </p:cNvCxnSpPr>
          <p:nvPr/>
        </p:nvCxnSpPr>
        <p:spPr>
          <a:xfrm>
            <a:off x="1230563" y="3480035"/>
            <a:ext cx="98192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699931-395E-4410-BF50-AA3E7DA0C8A9}"/>
              </a:ext>
            </a:extLst>
          </p:cNvPr>
          <p:cNvSpPr txBox="1"/>
          <p:nvPr/>
        </p:nvSpPr>
        <p:spPr>
          <a:xfrm>
            <a:off x="5564819" y="3579335"/>
            <a:ext cx="618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ova Cond Light" panose="020B0604020202020204" pitchFamily="34" charset="0"/>
                <a:ea typeface="Yu Mincho" panose="020B0400000000000000" pitchFamily="18" charset="-128"/>
              </a:rPr>
              <a:t>Obtaining lower bounds from learner becomes more delicate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80DB3-B5B3-4C9E-849C-97F786ACC848}"/>
              </a:ext>
            </a:extLst>
          </p:cNvPr>
          <p:cNvSpPr txBox="1"/>
          <p:nvPr/>
        </p:nvSpPr>
        <p:spPr>
          <a:xfrm>
            <a:off x="4693256" y="4952055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GB" b="1" dirty="0"/>
              <a:t> stages: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0D7CA-D51E-4112-8E44-59D0FF196B38}"/>
              </a:ext>
            </a:extLst>
          </p:cNvPr>
          <p:cNvSpPr txBox="1"/>
          <p:nvPr/>
        </p:nvSpPr>
        <p:spPr>
          <a:xfrm>
            <a:off x="7498745" y="4973691"/>
            <a:ext cx="35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new modular approach via PRGs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0BDF0-D935-472C-A50D-D400A277AFD2}"/>
              </a:ext>
            </a:extLst>
          </p:cNvPr>
          <p:cNvSpPr txBox="1"/>
          <p:nvPr/>
        </p:nvSpPr>
        <p:spPr>
          <a:xfrm>
            <a:off x="7721790" y="5413720"/>
            <a:ext cx="30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Conceptually simpler, but PRG construction requires 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9CEC38-3BE2-4ACE-87F9-AD615143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698" y="2103404"/>
            <a:ext cx="837830" cy="602190"/>
          </a:xfrm>
          <a:prstGeom prst="rect">
            <a:avLst/>
          </a:prstGeom>
        </p:spPr>
      </p:pic>
      <p:pic>
        <p:nvPicPr>
          <p:cNvPr id="15" name="Graphic 14" descr="Atom outline">
            <a:extLst>
              <a:ext uri="{FF2B5EF4-FFF2-40B4-BE49-F238E27FC236}">
                <a16:creationId xmlns:a16="http://schemas.microsoft.com/office/drawing/2014/main" id="{D6994245-1253-41C1-A39E-F450C1726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841" y="1947299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1AF9F-8F81-47C1-92BE-6308442E63C3}"/>
              </a:ext>
            </a:extLst>
          </p:cNvPr>
          <p:cNvSpPr txBox="1"/>
          <p:nvPr/>
        </p:nvSpPr>
        <p:spPr>
          <a:xfrm>
            <a:off x="8432377" y="4345039"/>
            <a:ext cx="150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[AGGOS’21]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5828C3-FFD2-4545-9A0A-AD0B8EFEAF87}"/>
              </a:ext>
            </a:extLst>
          </p:cNvPr>
          <p:cNvSpPr txBox="1"/>
          <p:nvPr/>
        </p:nvSpPr>
        <p:spPr>
          <a:xfrm>
            <a:off x="1902931" y="4327304"/>
            <a:ext cx="150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[KKO’13]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7B9C1-C9E7-4656-8704-2F44A89CD619}"/>
              </a:ext>
            </a:extLst>
          </p:cNvPr>
          <p:cNvSpPr txBox="1"/>
          <p:nvPr/>
        </p:nvSpPr>
        <p:spPr>
          <a:xfrm>
            <a:off x="5396145" y="4327304"/>
            <a:ext cx="150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[OS’17]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BC7F0E-E550-4689-839D-4E08A12C98EA}"/>
              </a:ext>
            </a:extLst>
          </p:cNvPr>
          <p:cNvSpPr txBox="1"/>
          <p:nvPr/>
        </p:nvSpPr>
        <p:spPr>
          <a:xfrm>
            <a:off x="1815634" y="5615789"/>
            <a:ext cx="150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via [OS’18]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67443-B43C-4862-9FD4-30059E8F1AD3}"/>
              </a:ext>
            </a:extLst>
          </p:cNvPr>
          <p:cNvSpPr txBox="1"/>
          <p:nvPr/>
        </p:nvSpPr>
        <p:spPr>
          <a:xfrm>
            <a:off x="1534432" y="5150461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Elementary proof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E2214-C51F-47D4-A254-4B21AF640332}"/>
              </a:ext>
            </a:extLst>
          </p:cNvPr>
          <p:cNvSpPr txBox="1"/>
          <p:nvPr/>
        </p:nvSpPr>
        <p:spPr>
          <a:xfrm>
            <a:off x="4084107" y="5413720"/>
            <a:ext cx="3267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learning speedups via [CIKK’16] </a:t>
            </a:r>
          </a:p>
          <a:p>
            <a:pPr algn="ctr"/>
            <a:r>
              <a:rPr lang="en-GB" dirty="0"/>
              <a:t>+ extension of [KKO’13]</a:t>
            </a:r>
          </a:p>
          <a:p>
            <a:pPr algn="ctr"/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87E16C-1748-4E3A-8349-77F0928CA877}"/>
              </a:ext>
            </a:extLst>
          </p:cNvPr>
          <p:cNvCxnSpPr>
            <a:cxnSpLocks/>
          </p:cNvCxnSpPr>
          <p:nvPr/>
        </p:nvCxnSpPr>
        <p:spPr>
          <a:xfrm flipH="1" flipV="1">
            <a:off x="6149268" y="3170832"/>
            <a:ext cx="1982678" cy="165348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7C6628-B3D9-485A-A87D-D6E5BAF8723D}"/>
              </a:ext>
            </a:extLst>
          </p:cNvPr>
          <p:cNvCxnSpPr>
            <a:cxnSpLocks/>
          </p:cNvCxnSpPr>
          <p:nvPr/>
        </p:nvCxnSpPr>
        <p:spPr>
          <a:xfrm flipV="1">
            <a:off x="8131946" y="3198037"/>
            <a:ext cx="239697" cy="16262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1E062CA-D3AD-43A1-9930-0B886F601D65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9" grpId="0"/>
      <p:bldP spid="11" grpId="0"/>
      <p:bldP spid="12" grpId="0"/>
      <p:bldP spid="2" grpId="0"/>
      <p:bldP spid="16" grpId="0"/>
      <p:bldP spid="17" grpId="0"/>
      <p:bldP spid="18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35D0039-BF7F-4F5E-886B-30067A0A0F89}"/>
              </a:ext>
            </a:extLst>
          </p:cNvPr>
          <p:cNvSpPr/>
          <p:nvPr/>
        </p:nvSpPr>
        <p:spPr>
          <a:xfrm>
            <a:off x="4899928" y="3913127"/>
            <a:ext cx="6565037" cy="25838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2472F-A19A-4676-825F-CAE81C54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15" y="-53024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Deterministic learners with MQs</a:t>
            </a:r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310625D-01AC-4F1A-900C-7878124717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87" y="1161171"/>
            <a:ext cx="2772542" cy="2606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F79123-B4DF-4F28-A236-AB99A88D1F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86" y="1547635"/>
            <a:ext cx="8303908" cy="253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FCED5-A0D7-47FD-8B61-7E015A1ADD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4" y="1161171"/>
            <a:ext cx="1569939" cy="2255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48DC104-B715-4831-A90E-F30A13EA9D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7" y="2129000"/>
            <a:ext cx="4627511" cy="2606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B05991-8482-42E1-AB5C-602F8C846242}"/>
              </a:ext>
            </a:extLst>
          </p:cNvPr>
          <p:cNvSpPr/>
          <p:nvPr/>
        </p:nvSpPr>
        <p:spPr>
          <a:xfrm>
            <a:off x="4291296" y="2606112"/>
            <a:ext cx="810512" cy="546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2121C0-E023-4373-B017-243B735E44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63" y="2826658"/>
            <a:ext cx="126510" cy="1143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F3BAEAF-6A44-47D1-94E7-EE7210E6D74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26" y="2742225"/>
            <a:ext cx="384102" cy="26064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486928-DC27-4A86-A0D6-F20EE8E31FEE}"/>
              </a:ext>
            </a:extLst>
          </p:cNvPr>
          <p:cNvCxnSpPr>
            <a:cxnSpLocks/>
          </p:cNvCxnSpPr>
          <p:nvPr/>
        </p:nvCxnSpPr>
        <p:spPr>
          <a:xfrm>
            <a:off x="3813993" y="2901295"/>
            <a:ext cx="400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807108-819A-4A98-8ECE-4ACF5CD1DB31}"/>
              </a:ext>
            </a:extLst>
          </p:cNvPr>
          <p:cNvCxnSpPr>
            <a:cxnSpLocks/>
          </p:cNvCxnSpPr>
          <p:nvPr/>
        </p:nvCxnSpPr>
        <p:spPr>
          <a:xfrm>
            <a:off x="5176755" y="2897046"/>
            <a:ext cx="4000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16FEA61-6C85-425D-B97B-18A48E6A79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31" y="2792686"/>
            <a:ext cx="108219" cy="1737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810E28A-BE02-48EA-8D88-28D6B438F9C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" y="3516710"/>
            <a:ext cx="5822493" cy="3155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DD080F-C17F-4160-9793-8F0B6837F97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" y="4037401"/>
            <a:ext cx="3708410" cy="227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3614F-2ABA-4C2D-BA8E-028BF705DF6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" y="4925704"/>
            <a:ext cx="3470633" cy="2530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DF7BBE1-BDE4-482E-AF7F-FD3AA9FE27A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39" y="5973677"/>
            <a:ext cx="724001" cy="2271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02DAAA9-07E3-48D8-AC49-5ECE402291C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6" y="5002790"/>
            <a:ext cx="4586357" cy="3002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A50B82-4013-4F1F-A678-A39CA98EB07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6" y="5577273"/>
            <a:ext cx="5546609" cy="231680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FC6287-2903-4F33-9852-2E54C329E5E8}"/>
              </a:ext>
            </a:extLst>
          </p:cNvPr>
          <p:cNvGrpSpPr/>
          <p:nvPr/>
        </p:nvGrpSpPr>
        <p:grpSpPr>
          <a:xfrm>
            <a:off x="7692804" y="2015744"/>
            <a:ext cx="3772161" cy="1596354"/>
            <a:chOff x="7612961" y="2156620"/>
            <a:chExt cx="3484228" cy="159635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B0FC258-FD79-4608-BA7A-B916D7C4146B}"/>
                </a:ext>
              </a:extLst>
            </p:cNvPr>
            <p:cNvSpPr/>
            <p:nvPr/>
          </p:nvSpPr>
          <p:spPr>
            <a:xfrm>
              <a:off x="7612961" y="2156620"/>
              <a:ext cx="3484228" cy="159635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4E9DCA-7B59-4991-ACCF-6F1342BD3CE1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059" y="2348949"/>
              <a:ext cx="717904" cy="25301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F4321CE-9FDC-4D72-A270-A7ABE4B6D574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47" y="2817937"/>
              <a:ext cx="278931" cy="211866"/>
            </a:xfrm>
            <a:prstGeom prst="rect">
              <a:avLst/>
            </a:prstGeom>
          </p:spPr>
        </p:pic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03B4EE-69E1-4C33-885E-EF68850CEBFA}"/>
                </a:ext>
              </a:extLst>
            </p:cNvPr>
            <p:cNvSpPr/>
            <p:nvPr/>
          </p:nvSpPr>
          <p:spPr>
            <a:xfrm>
              <a:off x="7685234" y="2637639"/>
              <a:ext cx="1436263" cy="1033582"/>
            </a:xfrm>
            <a:custGeom>
              <a:avLst/>
              <a:gdLst>
                <a:gd name="connsiteX0" fmla="*/ 193963 w 1708727"/>
                <a:gd name="connsiteY0" fmla="*/ 36945 h 1366982"/>
                <a:gd name="connsiteX1" fmla="*/ 193963 w 1708727"/>
                <a:gd name="connsiteY1" fmla="*/ 36945 h 1366982"/>
                <a:gd name="connsiteX2" fmla="*/ 120072 w 1708727"/>
                <a:gd name="connsiteY2" fmla="*/ 73891 h 1366982"/>
                <a:gd name="connsiteX3" fmla="*/ 64654 w 1708727"/>
                <a:gd name="connsiteY3" fmla="*/ 184727 h 1366982"/>
                <a:gd name="connsiteX4" fmla="*/ 46181 w 1708727"/>
                <a:gd name="connsiteY4" fmla="*/ 212436 h 1366982"/>
                <a:gd name="connsiteX5" fmla="*/ 36945 w 1708727"/>
                <a:gd name="connsiteY5" fmla="*/ 267854 h 1366982"/>
                <a:gd name="connsiteX6" fmla="*/ 18472 w 1708727"/>
                <a:gd name="connsiteY6" fmla="*/ 323273 h 1366982"/>
                <a:gd name="connsiteX7" fmla="*/ 9236 w 1708727"/>
                <a:gd name="connsiteY7" fmla="*/ 350982 h 1366982"/>
                <a:gd name="connsiteX8" fmla="*/ 0 w 1708727"/>
                <a:gd name="connsiteY8" fmla="*/ 387927 h 1366982"/>
                <a:gd name="connsiteX9" fmla="*/ 9236 w 1708727"/>
                <a:gd name="connsiteY9" fmla="*/ 489527 h 1366982"/>
                <a:gd name="connsiteX10" fmla="*/ 36945 w 1708727"/>
                <a:gd name="connsiteY10" fmla="*/ 572654 h 1366982"/>
                <a:gd name="connsiteX11" fmla="*/ 64654 w 1708727"/>
                <a:gd name="connsiteY11" fmla="*/ 665018 h 1366982"/>
                <a:gd name="connsiteX12" fmla="*/ 83127 w 1708727"/>
                <a:gd name="connsiteY12" fmla="*/ 692727 h 1366982"/>
                <a:gd name="connsiteX13" fmla="*/ 147781 w 1708727"/>
                <a:gd name="connsiteY13" fmla="*/ 775854 h 1366982"/>
                <a:gd name="connsiteX14" fmla="*/ 184727 w 1708727"/>
                <a:gd name="connsiteY14" fmla="*/ 831273 h 1366982"/>
                <a:gd name="connsiteX15" fmla="*/ 203200 w 1708727"/>
                <a:gd name="connsiteY15" fmla="*/ 858982 h 1366982"/>
                <a:gd name="connsiteX16" fmla="*/ 212436 w 1708727"/>
                <a:gd name="connsiteY16" fmla="*/ 886691 h 1366982"/>
                <a:gd name="connsiteX17" fmla="*/ 267854 w 1708727"/>
                <a:gd name="connsiteY17" fmla="*/ 969818 h 1366982"/>
                <a:gd name="connsiteX18" fmla="*/ 286327 w 1708727"/>
                <a:gd name="connsiteY18" fmla="*/ 997527 h 1366982"/>
                <a:gd name="connsiteX19" fmla="*/ 369454 w 1708727"/>
                <a:gd name="connsiteY19" fmla="*/ 1071418 h 1366982"/>
                <a:gd name="connsiteX20" fmla="*/ 397163 w 1708727"/>
                <a:gd name="connsiteY20" fmla="*/ 1099127 h 1366982"/>
                <a:gd name="connsiteX21" fmla="*/ 452581 w 1708727"/>
                <a:gd name="connsiteY21" fmla="*/ 1145309 h 1366982"/>
                <a:gd name="connsiteX22" fmla="*/ 480290 w 1708727"/>
                <a:gd name="connsiteY22" fmla="*/ 1154545 h 1366982"/>
                <a:gd name="connsiteX23" fmla="*/ 535709 w 1708727"/>
                <a:gd name="connsiteY23" fmla="*/ 1200727 h 1366982"/>
                <a:gd name="connsiteX24" fmla="*/ 563418 w 1708727"/>
                <a:gd name="connsiteY24" fmla="*/ 1228436 h 1366982"/>
                <a:gd name="connsiteX25" fmla="*/ 618836 w 1708727"/>
                <a:gd name="connsiteY25" fmla="*/ 1265382 h 1366982"/>
                <a:gd name="connsiteX26" fmla="*/ 711200 w 1708727"/>
                <a:gd name="connsiteY26" fmla="*/ 1293091 h 1366982"/>
                <a:gd name="connsiteX27" fmla="*/ 858981 w 1708727"/>
                <a:gd name="connsiteY27" fmla="*/ 1311564 h 1366982"/>
                <a:gd name="connsiteX28" fmla="*/ 932872 w 1708727"/>
                <a:gd name="connsiteY28" fmla="*/ 1320800 h 1366982"/>
                <a:gd name="connsiteX29" fmla="*/ 988290 w 1708727"/>
                <a:gd name="connsiteY29" fmla="*/ 1339273 h 1366982"/>
                <a:gd name="connsiteX30" fmla="*/ 1062181 w 1708727"/>
                <a:gd name="connsiteY30" fmla="*/ 1357745 h 1366982"/>
                <a:gd name="connsiteX31" fmla="*/ 1182254 w 1708727"/>
                <a:gd name="connsiteY31" fmla="*/ 1366982 h 1366982"/>
                <a:gd name="connsiteX32" fmla="*/ 1496290 w 1708727"/>
                <a:gd name="connsiteY32" fmla="*/ 1357745 h 1366982"/>
                <a:gd name="connsiteX33" fmla="*/ 1597890 w 1708727"/>
                <a:gd name="connsiteY33" fmla="*/ 1339273 h 1366982"/>
                <a:gd name="connsiteX34" fmla="*/ 1653309 w 1708727"/>
                <a:gd name="connsiteY34" fmla="*/ 1283854 h 1366982"/>
                <a:gd name="connsiteX35" fmla="*/ 1662545 w 1708727"/>
                <a:gd name="connsiteY35" fmla="*/ 1256145 h 1366982"/>
                <a:gd name="connsiteX36" fmla="*/ 1699490 w 1708727"/>
                <a:gd name="connsiteY36" fmla="*/ 1191491 h 1366982"/>
                <a:gd name="connsiteX37" fmla="*/ 1708727 w 1708727"/>
                <a:gd name="connsiteY37" fmla="*/ 1136073 h 1366982"/>
                <a:gd name="connsiteX38" fmla="*/ 1699490 w 1708727"/>
                <a:gd name="connsiteY38" fmla="*/ 942109 h 1366982"/>
                <a:gd name="connsiteX39" fmla="*/ 1681018 w 1708727"/>
                <a:gd name="connsiteY39" fmla="*/ 886691 h 1366982"/>
                <a:gd name="connsiteX40" fmla="*/ 1634836 w 1708727"/>
                <a:gd name="connsiteY40" fmla="*/ 803564 h 1366982"/>
                <a:gd name="connsiteX41" fmla="*/ 1607127 w 1708727"/>
                <a:gd name="connsiteY41" fmla="*/ 775854 h 1366982"/>
                <a:gd name="connsiteX42" fmla="*/ 1570181 w 1708727"/>
                <a:gd name="connsiteY42" fmla="*/ 720436 h 1366982"/>
                <a:gd name="connsiteX43" fmla="*/ 1524000 w 1708727"/>
                <a:gd name="connsiteY43" fmla="*/ 665018 h 1366982"/>
                <a:gd name="connsiteX44" fmla="*/ 1514763 w 1708727"/>
                <a:gd name="connsiteY44" fmla="*/ 637309 h 1366982"/>
                <a:gd name="connsiteX45" fmla="*/ 1477818 w 1708727"/>
                <a:gd name="connsiteY45" fmla="*/ 581891 h 1366982"/>
                <a:gd name="connsiteX46" fmla="*/ 1431636 w 1708727"/>
                <a:gd name="connsiteY46" fmla="*/ 498764 h 1366982"/>
                <a:gd name="connsiteX47" fmla="*/ 1376218 w 1708727"/>
                <a:gd name="connsiteY47" fmla="*/ 443345 h 1366982"/>
                <a:gd name="connsiteX48" fmla="*/ 1348509 w 1708727"/>
                <a:gd name="connsiteY48" fmla="*/ 415636 h 1366982"/>
                <a:gd name="connsiteX49" fmla="*/ 1274618 w 1708727"/>
                <a:gd name="connsiteY49" fmla="*/ 332509 h 1366982"/>
                <a:gd name="connsiteX50" fmla="*/ 1246909 w 1708727"/>
                <a:gd name="connsiteY50" fmla="*/ 304800 h 1366982"/>
                <a:gd name="connsiteX51" fmla="*/ 1219200 w 1708727"/>
                <a:gd name="connsiteY51" fmla="*/ 277091 h 1366982"/>
                <a:gd name="connsiteX52" fmla="*/ 1191490 w 1708727"/>
                <a:gd name="connsiteY52" fmla="*/ 258618 h 1366982"/>
                <a:gd name="connsiteX53" fmla="*/ 1136072 w 1708727"/>
                <a:gd name="connsiteY53" fmla="*/ 203200 h 1366982"/>
                <a:gd name="connsiteX54" fmla="*/ 1052945 w 1708727"/>
                <a:gd name="connsiteY54" fmla="*/ 147782 h 1366982"/>
                <a:gd name="connsiteX55" fmla="*/ 969818 w 1708727"/>
                <a:gd name="connsiteY55" fmla="*/ 110836 h 1366982"/>
                <a:gd name="connsiteX56" fmla="*/ 942109 w 1708727"/>
                <a:gd name="connsiteY56" fmla="*/ 101600 h 1366982"/>
                <a:gd name="connsiteX57" fmla="*/ 914400 w 1708727"/>
                <a:gd name="connsiteY57" fmla="*/ 83127 h 1366982"/>
                <a:gd name="connsiteX58" fmla="*/ 877454 w 1708727"/>
                <a:gd name="connsiteY58" fmla="*/ 73891 h 1366982"/>
                <a:gd name="connsiteX59" fmla="*/ 757381 w 1708727"/>
                <a:gd name="connsiteY59" fmla="*/ 46182 h 1366982"/>
                <a:gd name="connsiteX60" fmla="*/ 692727 w 1708727"/>
                <a:gd name="connsiteY60" fmla="*/ 27709 h 1366982"/>
                <a:gd name="connsiteX61" fmla="*/ 646545 w 1708727"/>
                <a:gd name="connsiteY61" fmla="*/ 18473 h 1366982"/>
                <a:gd name="connsiteX62" fmla="*/ 498763 w 1708727"/>
                <a:gd name="connsiteY62" fmla="*/ 0 h 1366982"/>
                <a:gd name="connsiteX63" fmla="*/ 258618 w 1708727"/>
                <a:gd name="connsiteY63" fmla="*/ 9236 h 1366982"/>
                <a:gd name="connsiteX64" fmla="*/ 203200 w 1708727"/>
                <a:gd name="connsiteY64" fmla="*/ 27709 h 1366982"/>
                <a:gd name="connsiteX65" fmla="*/ 147781 w 1708727"/>
                <a:gd name="connsiteY65" fmla="*/ 46182 h 1366982"/>
                <a:gd name="connsiteX66" fmla="*/ 120072 w 1708727"/>
                <a:gd name="connsiteY66" fmla="*/ 55418 h 1366982"/>
                <a:gd name="connsiteX67" fmla="*/ 92363 w 1708727"/>
                <a:gd name="connsiteY67" fmla="*/ 64654 h 136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08727" h="1366982">
                  <a:moveTo>
                    <a:pt x="193963" y="36945"/>
                  </a:moveTo>
                  <a:lnTo>
                    <a:pt x="193963" y="36945"/>
                  </a:lnTo>
                  <a:cubicBezTo>
                    <a:pt x="169333" y="49260"/>
                    <a:pt x="141227" y="56262"/>
                    <a:pt x="120072" y="73891"/>
                  </a:cubicBezTo>
                  <a:cubicBezTo>
                    <a:pt x="54672" y="128392"/>
                    <a:pt x="105632" y="123261"/>
                    <a:pt x="64654" y="184727"/>
                  </a:cubicBezTo>
                  <a:lnTo>
                    <a:pt x="46181" y="212436"/>
                  </a:lnTo>
                  <a:cubicBezTo>
                    <a:pt x="43102" y="230909"/>
                    <a:pt x="41487" y="249686"/>
                    <a:pt x="36945" y="267854"/>
                  </a:cubicBezTo>
                  <a:cubicBezTo>
                    <a:pt x="32222" y="286745"/>
                    <a:pt x="24630" y="304800"/>
                    <a:pt x="18472" y="323273"/>
                  </a:cubicBezTo>
                  <a:cubicBezTo>
                    <a:pt x="15393" y="332509"/>
                    <a:pt x="11597" y="341537"/>
                    <a:pt x="9236" y="350982"/>
                  </a:cubicBezTo>
                  <a:lnTo>
                    <a:pt x="0" y="387927"/>
                  </a:lnTo>
                  <a:cubicBezTo>
                    <a:pt x="3079" y="421794"/>
                    <a:pt x="3326" y="456038"/>
                    <a:pt x="9236" y="489527"/>
                  </a:cubicBezTo>
                  <a:cubicBezTo>
                    <a:pt x="14776" y="520922"/>
                    <a:pt x="29557" y="543102"/>
                    <a:pt x="36945" y="572654"/>
                  </a:cubicBezTo>
                  <a:cubicBezTo>
                    <a:pt x="42108" y="593308"/>
                    <a:pt x="55657" y="651523"/>
                    <a:pt x="64654" y="665018"/>
                  </a:cubicBezTo>
                  <a:lnTo>
                    <a:pt x="83127" y="692727"/>
                  </a:lnTo>
                  <a:cubicBezTo>
                    <a:pt x="108363" y="768438"/>
                    <a:pt x="64713" y="651252"/>
                    <a:pt x="147781" y="775854"/>
                  </a:cubicBezTo>
                  <a:lnTo>
                    <a:pt x="184727" y="831273"/>
                  </a:lnTo>
                  <a:lnTo>
                    <a:pt x="203200" y="858982"/>
                  </a:lnTo>
                  <a:cubicBezTo>
                    <a:pt x="206279" y="868218"/>
                    <a:pt x="207708" y="878180"/>
                    <a:pt x="212436" y="886691"/>
                  </a:cubicBezTo>
                  <a:cubicBezTo>
                    <a:pt x="212442" y="886701"/>
                    <a:pt x="258614" y="955959"/>
                    <a:pt x="267854" y="969818"/>
                  </a:cubicBezTo>
                  <a:cubicBezTo>
                    <a:pt x="274012" y="979054"/>
                    <a:pt x="277091" y="991369"/>
                    <a:pt x="286327" y="997527"/>
                  </a:cubicBezTo>
                  <a:cubicBezTo>
                    <a:pt x="335773" y="1030491"/>
                    <a:pt x="306187" y="1008151"/>
                    <a:pt x="369454" y="1071418"/>
                  </a:cubicBezTo>
                  <a:lnTo>
                    <a:pt x="397163" y="1099127"/>
                  </a:lnTo>
                  <a:cubicBezTo>
                    <a:pt x="417589" y="1119553"/>
                    <a:pt x="426864" y="1132450"/>
                    <a:pt x="452581" y="1145309"/>
                  </a:cubicBezTo>
                  <a:cubicBezTo>
                    <a:pt x="461289" y="1149663"/>
                    <a:pt x="471054" y="1151466"/>
                    <a:pt x="480290" y="1154545"/>
                  </a:cubicBezTo>
                  <a:cubicBezTo>
                    <a:pt x="561254" y="1235506"/>
                    <a:pt x="458546" y="1136424"/>
                    <a:pt x="535709" y="1200727"/>
                  </a:cubicBezTo>
                  <a:cubicBezTo>
                    <a:pt x="545744" y="1209089"/>
                    <a:pt x="553107" y="1220417"/>
                    <a:pt x="563418" y="1228436"/>
                  </a:cubicBezTo>
                  <a:cubicBezTo>
                    <a:pt x="580943" y="1242066"/>
                    <a:pt x="597774" y="1258361"/>
                    <a:pt x="618836" y="1265382"/>
                  </a:cubicBezTo>
                  <a:cubicBezTo>
                    <a:pt x="639572" y="1272294"/>
                    <a:pt x="685825" y="1289285"/>
                    <a:pt x="711200" y="1293091"/>
                  </a:cubicBezTo>
                  <a:cubicBezTo>
                    <a:pt x="760294" y="1300455"/>
                    <a:pt x="809721" y="1305406"/>
                    <a:pt x="858981" y="1311564"/>
                  </a:cubicBezTo>
                  <a:lnTo>
                    <a:pt x="932872" y="1320800"/>
                  </a:lnTo>
                  <a:lnTo>
                    <a:pt x="988290" y="1339273"/>
                  </a:lnTo>
                  <a:cubicBezTo>
                    <a:pt x="1017065" y="1348864"/>
                    <a:pt x="1028749" y="1354030"/>
                    <a:pt x="1062181" y="1357745"/>
                  </a:cubicBezTo>
                  <a:cubicBezTo>
                    <a:pt x="1102078" y="1362178"/>
                    <a:pt x="1142230" y="1363903"/>
                    <a:pt x="1182254" y="1366982"/>
                  </a:cubicBezTo>
                  <a:lnTo>
                    <a:pt x="1496290" y="1357745"/>
                  </a:lnTo>
                  <a:cubicBezTo>
                    <a:pt x="1557214" y="1354844"/>
                    <a:pt x="1555508" y="1353400"/>
                    <a:pt x="1597890" y="1339273"/>
                  </a:cubicBezTo>
                  <a:cubicBezTo>
                    <a:pt x="1616363" y="1320800"/>
                    <a:pt x="1645048" y="1308638"/>
                    <a:pt x="1653309" y="1283854"/>
                  </a:cubicBezTo>
                  <a:cubicBezTo>
                    <a:pt x="1656388" y="1274618"/>
                    <a:pt x="1658710" y="1265094"/>
                    <a:pt x="1662545" y="1256145"/>
                  </a:cubicBezTo>
                  <a:cubicBezTo>
                    <a:pt x="1676606" y="1223337"/>
                    <a:pt x="1680941" y="1219316"/>
                    <a:pt x="1699490" y="1191491"/>
                  </a:cubicBezTo>
                  <a:cubicBezTo>
                    <a:pt x="1702569" y="1173018"/>
                    <a:pt x="1708727" y="1154801"/>
                    <a:pt x="1708727" y="1136073"/>
                  </a:cubicBezTo>
                  <a:cubicBezTo>
                    <a:pt x="1708727" y="1071345"/>
                    <a:pt x="1706638" y="1006441"/>
                    <a:pt x="1699490" y="942109"/>
                  </a:cubicBezTo>
                  <a:cubicBezTo>
                    <a:pt x="1697340" y="922756"/>
                    <a:pt x="1687176" y="905164"/>
                    <a:pt x="1681018" y="886691"/>
                  </a:cubicBezTo>
                  <a:cubicBezTo>
                    <a:pt x="1669404" y="851849"/>
                    <a:pt x="1666591" y="835321"/>
                    <a:pt x="1634836" y="803564"/>
                  </a:cubicBezTo>
                  <a:cubicBezTo>
                    <a:pt x="1625600" y="794327"/>
                    <a:pt x="1615147" y="786165"/>
                    <a:pt x="1607127" y="775854"/>
                  </a:cubicBezTo>
                  <a:cubicBezTo>
                    <a:pt x="1593497" y="758329"/>
                    <a:pt x="1585880" y="736135"/>
                    <a:pt x="1570181" y="720436"/>
                  </a:cubicBezTo>
                  <a:cubicBezTo>
                    <a:pt x="1549752" y="700007"/>
                    <a:pt x="1536860" y="690738"/>
                    <a:pt x="1524000" y="665018"/>
                  </a:cubicBezTo>
                  <a:cubicBezTo>
                    <a:pt x="1519646" y="656310"/>
                    <a:pt x="1519491" y="645820"/>
                    <a:pt x="1514763" y="637309"/>
                  </a:cubicBezTo>
                  <a:cubicBezTo>
                    <a:pt x="1503981" y="617902"/>
                    <a:pt x="1484839" y="602953"/>
                    <a:pt x="1477818" y="581891"/>
                  </a:cubicBezTo>
                  <a:cubicBezTo>
                    <a:pt x="1466203" y="547048"/>
                    <a:pt x="1463394" y="530523"/>
                    <a:pt x="1431636" y="498764"/>
                  </a:cubicBezTo>
                  <a:lnTo>
                    <a:pt x="1376218" y="443345"/>
                  </a:lnTo>
                  <a:cubicBezTo>
                    <a:pt x="1366982" y="434109"/>
                    <a:pt x="1355755" y="426504"/>
                    <a:pt x="1348509" y="415636"/>
                  </a:cubicBezTo>
                  <a:cubicBezTo>
                    <a:pt x="1315545" y="366190"/>
                    <a:pt x="1337885" y="395776"/>
                    <a:pt x="1274618" y="332509"/>
                  </a:cubicBezTo>
                  <a:lnTo>
                    <a:pt x="1246909" y="304800"/>
                  </a:lnTo>
                  <a:cubicBezTo>
                    <a:pt x="1237673" y="295564"/>
                    <a:pt x="1230068" y="284336"/>
                    <a:pt x="1219200" y="277091"/>
                  </a:cubicBezTo>
                  <a:cubicBezTo>
                    <a:pt x="1209963" y="270933"/>
                    <a:pt x="1199787" y="265993"/>
                    <a:pt x="1191490" y="258618"/>
                  </a:cubicBezTo>
                  <a:cubicBezTo>
                    <a:pt x="1171964" y="241262"/>
                    <a:pt x="1157809" y="217691"/>
                    <a:pt x="1136072" y="203200"/>
                  </a:cubicBezTo>
                  <a:lnTo>
                    <a:pt x="1052945" y="147782"/>
                  </a:lnTo>
                  <a:cubicBezTo>
                    <a:pt x="1009033" y="118507"/>
                    <a:pt x="1035770" y="132820"/>
                    <a:pt x="969818" y="110836"/>
                  </a:cubicBezTo>
                  <a:lnTo>
                    <a:pt x="942109" y="101600"/>
                  </a:lnTo>
                  <a:cubicBezTo>
                    <a:pt x="932873" y="95442"/>
                    <a:pt x="924603" y="87500"/>
                    <a:pt x="914400" y="83127"/>
                  </a:cubicBezTo>
                  <a:cubicBezTo>
                    <a:pt x="902732" y="78127"/>
                    <a:pt x="889613" y="77539"/>
                    <a:pt x="877454" y="73891"/>
                  </a:cubicBezTo>
                  <a:cubicBezTo>
                    <a:pt x="755165" y="37205"/>
                    <a:pt x="892985" y="70838"/>
                    <a:pt x="757381" y="46182"/>
                  </a:cubicBezTo>
                  <a:cubicBezTo>
                    <a:pt x="694044" y="34666"/>
                    <a:pt x="745477" y="40896"/>
                    <a:pt x="692727" y="27709"/>
                  </a:cubicBezTo>
                  <a:cubicBezTo>
                    <a:pt x="677497" y="23902"/>
                    <a:pt x="662106" y="20548"/>
                    <a:pt x="646545" y="18473"/>
                  </a:cubicBezTo>
                  <a:cubicBezTo>
                    <a:pt x="424540" y="-11128"/>
                    <a:pt x="651889" y="25520"/>
                    <a:pt x="498763" y="0"/>
                  </a:cubicBezTo>
                  <a:cubicBezTo>
                    <a:pt x="418715" y="3079"/>
                    <a:pt x="338376" y="1759"/>
                    <a:pt x="258618" y="9236"/>
                  </a:cubicBezTo>
                  <a:cubicBezTo>
                    <a:pt x="239231" y="11054"/>
                    <a:pt x="221673" y="21551"/>
                    <a:pt x="203200" y="27709"/>
                  </a:cubicBezTo>
                  <a:lnTo>
                    <a:pt x="147781" y="46182"/>
                  </a:lnTo>
                  <a:lnTo>
                    <a:pt x="120072" y="55418"/>
                  </a:lnTo>
                  <a:lnTo>
                    <a:pt x="92363" y="6465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D4C77E1-029F-4E4A-9577-79AC8A1C1F8A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319" y="2727689"/>
              <a:ext cx="306367" cy="227108"/>
            </a:xfrm>
            <a:prstGeom prst="rect">
              <a:avLst/>
            </a:prstGeom>
          </p:spPr>
        </p:pic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FC3000E-C2A2-46FA-BE81-8BFC6B9BD604}"/>
                </a:ext>
              </a:extLst>
            </p:cNvPr>
            <p:cNvSpPr/>
            <p:nvPr/>
          </p:nvSpPr>
          <p:spPr>
            <a:xfrm>
              <a:off x="7973630" y="3162394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5702C4-E7DF-493B-820D-15DC016CC37A}"/>
                </a:ext>
              </a:extLst>
            </p:cNvPr>
            <p:cNvSpPr/>
            <p:nvPr/>
          </p:nvSpPr>
          <p:spPr>
            <a:xfrm>
              <a:off x="8278361" y="3419893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DCDD462-F558-47A7-AF1D-CB6096A84078}"/>
                </a:ext>
              </a:extLst>
            </p:cNvPr>
            <p:cNvSpPr/>
            <p:nvPr/>
          </p:nvSpPr>
          <p:spPr>
            <a:xfrm>
              <a:off x="8379961" y="2913641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C6F27E6-FCC5-471D-A250-C11539DE1DC0}"/>
                </a:ext>
              </a:extLst>
            </p:cNvPr>
            <p:cNvSpPr/>
            <p:nvPr/>
          </p:nvSpPr>
          <p:spPr>
            <a:xfrm>
              <a:off x="8403365" y="3177758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9679773-DFEB-46C4-BBBC-5A8B45998C77}"/>
                </a:ext>
              </a:extLst>
            </p:cNvPr>
            <p:cNvSpPr/>
            <p:nvPr/>
          </p:nvSpPr>
          <p:spPr>
            <a:xfrm>
              <a:off x="8674108" y="3034303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4F8C381-10BC-4C7D-A81C-46033C748435}"/>
                </a:ext>
              </a:extLst>
            </p:cNvPr>
            <p:cNvSpPr/>
            <p:nvPr/>
          </p:nvSpPr>
          <p:spPr>
            <a:xfrm>
              <a:off x="8739421" y="3436357"/>
              <a:ext cx="101600" cy="1045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7D458-9185-438B-ABF2-30DF2D4FE80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5" y="5539692"/>
            <a:ext cx="1854968" cy="253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04EBB7-AC4D-446E-A32F-AD89255653D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9" y="4055466"/>
            <a:ext cx="4182441" cy="253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D613C4-2212-4841-8704-A559050ACB2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6" y="4552214"/>
            <a:ext cx="4918637" cy="2301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5549D3-5362-47E6-B9D8-63A344FD215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6" y="6074021"/>
            <a:ext cx="6070938" cy="26064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031F69-4361-4C9D-9D51-42D0F563C103}"/>
              </a:ext>
            </a:extLst>
          </p:cNvPr>
          <p:cNvCxnSpPr>
            <a:cxnSpLocks/>
          </p:cNvCxnSpPr>
          <p:nvPr/>
        </p:nvCxnSpPr>
        <p:spPr>
          <a:xfrm>
            <a:off x="7517782" y="4361361"/>
            <a:ext cx="1860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75225D0-0DE2-4EC5-965A-2C31F4566458}"/>
              </a:ext>
            </a:extLst>
          </p:cNvPr>
          <p:cNvCxnSpPr>
            <a:cxnSpLocks/>
          </p:cNvCxnSpPr>
          <p:nvPr/>
        </p:nvCxnSpPr>
        <p:spPr>
          <a:xfrm>
            <a:off x="9266462" y="6343287"/>
            <a:ext cx="4560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AF98CF-22EC-4C59-B8D7-3177AC8A53DC}"/>
              </a:ext>
            </a:extLst>
          </p:cNvPr>
          <p:cNvCxnSpPr/>
          <p:nvPr/>
        </p:nvCxnSpPr>
        <p:spPr>
          <a:xfrm>
            <a:off x="2717321" y="6074021"/>
            <a:ext cx="21826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70E748-79CA-4AE7-BB0B-64F6691B469E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70CA-8523-4912-A538-381FBD1D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99" y="278682"/>
            <a:ext cx="8569830" cy="1325563"/>
          </a:xfrm>
        </p:spPr>
        <p:txBody>
          <a:bodyPr>
            <a:normAutofit/>
          </a:bodyPr>
          <a:lstStyle/>
          <a:p>
            <a:r>
              <a:rPr lang="en-GB" sz="2600" b="1" dirty="0"/>
              <a:t>Example: </a:t>
            </a:r>
            <a:r>
              <a:rPr lang="en-GB" sz="2600" dirty="0"/>
              <a:t>Learner with MQs for the concept class of parities</a:t>
            </a:r>
            <a:endParaRPr lang="en-GB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6E14DB-38F9-4D44-AAC7-6A5C0648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92" y="1944570"/>
            <a:ext cx="5524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F565068-B633-48FE-AD6F-356EF34C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92" y="2492688"/>
            <a:ext cx="22479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C6E447E-6182-4059-A5F4-D98BE07E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73" y="2452322"/>
            <a:ext cx="2647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6BE366B-1201-412C-A33D-CBDA726A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20" y="1634177"/>
            <a:ext cx="2628900" cy="2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8274E00E-53AB-4BE4-8A1C-9413A418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20" y="2063700"/>
            <a:ext cx="2628900" cy="2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 2">
            <a:extLst>
              <a:ext uri="{FF2B5EF4-FFF2-40B4-BE49-F238E27FC236}">
                <a16:creationId xmlns:a16="http://schemas.microsoft.com/office/drawing/2014/main" id="{D0FEA771-D679-4DFF-9FE7-BF3562C5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82" y="3063777"/>
            <a:ext cx="261937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7608D4C0-8798-4F37-85D1-A581FA7A9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70" y="2528615"/>
            <a:ext cx="381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71A2B4-6798-4120-B950-55FAD81469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92" y="4030253"/>
            <a:ext cx="3014893" cy="230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D04D62-D17E-4414-A001-F0248A46BD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02" y="4856520"/>
            <a:ext cx="842890" cy="253019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FB24BE86-15C2-491A-A2BC-61E2E2CB397C}"/>
              </a:ext>
            </a:extLst>
          </p:cNvPr>
          <p:cNvSpPr/>
          <p:nvPr/>
        </p:nvSpPr>
        <p:spPr>
          <a:xfrm>
            <a:off x="2371069" y="4476793"/>
            <a:ext cx="276837" cy="98648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4536B-559D-48DC-9F10-7D8E250289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3" y="4644556"/>
            <a:ext cx="2931061" cy="2301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B93B4-25DD-4C7A-B1CC-D387DE3C4DD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3" y="5124911"/>
            <a:ext cx="1476962" cy="178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3F410C-6F1E-4DF6-8373-2BDCD44D71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22906">
            <a:off x="6312446" y="3726858"/>
            <a:ext cx="3239220" cy="22593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972EAE-B377-4738-AFB0-82C7B0861B20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629F5-276A-4E56-830A-CB8445C2BD6F}"/>
              </a:ext>
            </a:extLst>
          </p:cNvPr>
          <p:cNvGrpSpPr/>
          <p:nvPr/>
        </p:nvGrpSpPr>
        <p:grpSpPr>
          <a:xfrm>
            <a:off x="8021303" y="2463466"/>
            <a:ext cx="3231174" cy="1460999"/>
            <a:chOff x="7981981" y="2561127"/>
            <a:chExt cx="3231174" cy="1460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730-11BF-43FB-AFD4-0B462416F451}"/>
                </a:ext>
              </a:extLst>
            </p:cNvPr>
            <p:cNvSpPr/>
            <p:nvPr/>
          </p:nvSpPr>
          <p:spPr>
            <a:xfrm>
              <a:off x="7981981" y="2568675"/>
              <a:ext cx="3231174" cy="145345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31D2DB-A543-4C32-9C14-F0FE88CFDE61}"/>
                    </a:ext>
                  </a:extLst>
                </p14:cNvPr>
                <p14:cNvContentPartPr/>
                <p14:nvPr/>
              </p14:nvContentPartPr>
              <p14:xfrm>
                <a:off x="8401410" y="3252521"/>
                <a:ext cx="144" cy="17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31D2DB-A543-4C32-9C14-F0FE88CFDE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97810" y="3248271"/>
                  <a:ext cx="7200" cy="8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1E0CD3-7017-477F-A909-99D86E52E300}"/>
                    </a:ext>
                  </a:extLst>
                </p14:cNvPr>
                <p14:cNvContentPartPr/>
                <p14:nvPr/>
              </p14:nvContentPartPr>
              <p14:xfrm>
                <a:off x="8594613" y="3140418"/>
                <a:ext cx="144" cy="17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1E0CD3-7017-477F-A909-99D86E52E3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91013" y="3136168"/>
                  <a:ext cx="7200" cy="8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303941-3DDC-4FA3-AB83-0B4C33459026}"/>
                    </a:ext>
                  </a:extLst>
                </p14:cNvPr>
                <p14:cNvContentPartPr/>
                <p14:nvPr/>
              </p14:nvContentPartPr>
              <p14:xfrm>
                <a:off x="9393373" y="2799366"/>
                <a:ext cx="1633180" cy="992071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303941-3DDC-4FA3-AB83-0B4C334590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84374" y="2790370"/>
                  <a:ext cx="1650818" cy="100970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571259-6928-4AAF-976A-75CB71FD1CC6}"/>
                </a:ext>
              </a:extLst>
            </p:cNvPr>
            <p:cNvSpPr txBox="1"/>
            <p:nvPr/>
          </p:nvSpPr>
          <p:spPr>
            <a:xfrm>
              <a:off x="8123263" y="2953354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AAAC27-522C-487F-91CC-1FCD99056BE9}"/>
                </a:ext>
              </a:extLst>
            </p:cNvPr>
            <p:cNvSpPr txBox="1"/>
            <p:nvPr/>
          </p:nvSpPr>
          <p:spPr>
            <a:xfrm>
              <a:off x="10054719" y="2561127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E454BA-040B-422B-99F6-929F4FF87F59}"/>
                </a:ext>
              </a:extLst>
            </p:cNvPr>
            <p:cNvSpPr txBox="1"/>
            <p:nvPr/>
          </p:nvSpPr>
          <p:spPr>
            <a:xfrm>
              <a:off x="9206584" y="2744760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8ECB31-FE68-476D-B8C7-4A38911CEF0D}"/>
                </a:ext>
              </a:extLst>
            </p:cNvPr>
            <p:cNvSpPr txBox="1"/>
            <p:nvPr/>
          </p:nvSpPr>
          <p:spPr>
            <a:xfrm>
              <a:off x="8331311" y="3447845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DC24ED-EA54-4F45-81CC-C5A03FF1A7D0}"/>
                </a:ext>
              </a:extLst>
            </p:cNvPr>
            <p:cNvSpPr txBox="1"/>
            <p:nvPr/>
          </p:nvSpPr>
          <p:spPr>
            <a:xfrm>
              <a:off x="8906726" y="3483272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6342C-F2E4-417F-969B-70666110666C}"/>
                </a:ext>
              </a:extLst>
            </p:cNvPr>
            <p:cNvSpPr txBox="1"/>
            <p:nvPr/>
          </p:nvSpPr>
          <p:spPr>
            <a:xfrm>
              <a:off x="10565932" y="3195555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A3AE2-415B-4BA6-B9B8-0E2BDCECD42B}"/>
                </a:ext>
              </a:extLst>
            </p:cNvPr>
            <p:cNvSpPr txBox="1"/>
            <p:nvPr/>
          </p:nvSpPr>
          <p:spPr>
            <a:xfrm>
              <a:off x="8731803" y="2992590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A9970C-C91D-4A7F-BA9E-0AC9ED051037}"/>
                </a:ext>
              </a:extLst>
            </p:cNvPr>
            <p:cNvSpPr txBox="1"/>
            <p:nvPr/>
          </p:nvSpPr>
          <p:spPr>
            <a:xfrm>
              <a:off x="9764661" y="3055835"/>
              <a:ext cx="164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B9B491-E9D8-4CE3-BA34-D1DA8AAE5777}"/>
                </a:ext>
              </a:extLst>
            </p:cNvPr>
            <p:cNvSpPr txBox="1"/>
            <p:nvPr/>
          </p:nvSpPr>
          <p:spPr>
            <a:xfrm>
              <a:off x="10530476" y="2799365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ACFFA7-52B9-4960-A2D1-B97A009E42ED}"/>
                </a:ext>
              </a:extLst>
            </p:cNvPr>
            <p:cNvSpPr txBox="1"/>
            <p:nvPr/>
          </p:nvSpPr>
          <p:spPr>
            <a:xfrm>
              <a:off x="10137286" y="3265930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13E7B4-C460-4C64-82A5-F0DC44AEE451}"/>
                </a:ext>
              </a:extLst>
            </p:cNvPr>
            <p:cNvSpPr txBox="1"/>
            <p:nvPr/>
          </p:nvSpPr>
          <p:spPr>
            <a:xfrm>
              <a:off x="10738663" y="3611728"/>
              <a:ext cx="16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1D2194-4D61-434C-9BA9-4C378977944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156" y="2710207"/>
              <a:ext cx="610407" cy="25819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B470DEE-8288-4847-80D6-F3EBF781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26" y="202367"/>
            <a:ext cx="8213221" cy="1325563"/>
          </a:xfrm>
        </p:spPr>
        <p:txBody>
          <a:bodyPr/>
          <a:lstStyle/>
          <a:p>
            <a:pPr algn="ctr"/>
            <a:r>
              <a:rPr lang="en-GB" b="1" dirty="0"/>
              <a:t>Randomized and Quantum learners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28ACB-34E7-49DB-A031-397F9ECE19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338" y="568878"/>
            <a:ext cx="726245" cy="52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0B8DE-4B00-40A4-A56C-8C8C4055200F}"/>
              </a:ext>
            </a:extLst>
          </p:cNvPr>
          <p:cNvSpPr txBox="1"/>
          <p:nvPr/>
        </p:nvSpPr>
        <p:spPr>
          <a:xfrm>
            <a:off x="9433956" y="1177571"/>
            <a:ext cx="139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[AGGOS’21]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61BBA-9138-4F4C-BCBA-F11B5B197F37}"/>
              </a:ext>
            </a:extLst>
          </p:cNvPr>
          <p:cNvSpPr txBox="1"/>
          <p:nvPr/>
        </p:nvSpPr>
        <p:spPr>
          <a:xfrm>
            <a:off x="867537" y="1465829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approach doesn’t work!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BDEB2-C189-470F-BAFE-2254172F3592}"/>
              </a:ext>
            </a:extLst>
          </p:cNvPr>
          <p:cNvSpPr txBox="1"/>
          <p:nvPr/>
        </p:nvSpPr>
        <p:spPr>
          <a:xfrm>
            <a:off x="867537" y="4073365"/>
            <a:ext cx="889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[OS’18]  </a:t>
            </a:r>
            <a:r>
              <a:rPr lang="en-US" dirty="0"/>
              <a:t>To derandomize learners, PRGs against </a:t>
            </a:r>
            <a:r>
              <a:rPr lang="en-US" b="1" dirty="0"/>
              <a:t>(non-uniform)</a:t>
            </a:r>
            <a:r>
              <a:rPr lang="en-US" dirty="0"/>
              <a:t> circuits are sufficient. </a:t>
            </a:r>
          </a:p>
          <a:p>
            <a:endParaRPr lang="en-US" dirty="0"/>
          </a:p>
          <a:p>
            <a:r>
              <a:rPr lang="en-US" dirty="0"/>
              <a:t>We don’t have such PRGs...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79067-24EF-4A78-AAFC-CB063274938C}"/>
              </a:ext>
            </a:extLst>
          </p:cNvPr>
          <p:cNvSpPr txBox="1"/>
          <p:nvPr/>
        </p:nvSpPr>
        <p:spPr>
          <a:xfrm>
            <a:off x="867537" y="5297065"/>
            <a:ext cx="11102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[AGGOS’21]  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New idea:  </a:t>
            </a:r>
            <a:r>
              <a:rPr lang="en-US" dirty="0"/>
              <a:t>Use PRG in a </a:t>
            </a:r>
            <a:r>
              <a:rPr lang="en-US" b="1" dirty="0">
                <a:solidFill>
                  <a:srgbClr val="0000FF"/>
                </a:solidFill>
              </a:rPr>
              <a:t>different way</a:t>
            </a:r>
            <a:r>
              <a:rPr lang="en-US" dirty="0"/>
              <a:t>.  (It will be enough to have PRGs against </a:t>
            </a:r>
            <a:r>
              <a:rPr lang="en-US" b="1" dirty="0"/>
              <a:t>uniform computations</a:t>
            </a:r>
            <a:r>
              <a:rPr lang="en-US" dirty="0"/>
              <a:t>.</a:t>
            </a:r>
            <a:r>
              <a:rPr lang="en-US" b="1" dirty="0"/>
              <a:t>)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703842-26E8-448C-8D5B-7D4708545FEF}"/>
              </a:ext>
            </a:extLst>
          </p:cNvPr>
          <p:cNvSpPr/>
          <p:nvPr/>
        </p:nvSpPr>
        <p:spPr>
          <a:xfrm>
            <a:off x="8394401" y="2986972"/>
            <a:ext cx="374144" cy="3110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0AE23-5C34-4FA0-A77B-F2F5F7B836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39" y="2829408"/>
            <a:ext cx="193576" cy="172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B2FEB-3B5A-49AD-9E0D-548BA6CF7B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4" y="2064626"/>
            <a:ext cx="7627162" cy="27893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DD56D63-B6C3-4DA7-B181-7508789ECD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46" y="1529543"/>
            <a:ext cx="1701021" cy="230156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87ABBA-5076-4A46-B374-94E4135D6BCF}"/>
              </a:ext>
            </a:extLst>
          </p:cNvPr>
          <p:cNvCxnSpPr>
            <a:cxnSpLocks/>
          </p:cNvCxnSpPr>
          <p:nvPr/>
        </p:nvCxnSpPr>
        <p:spPr>
          <a:xfrm flipH="1">
            <a:off x="3942408" y="1693373"/>
            <a:ext cx="1054465" cy="33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DAD271-38E1-4C62-9DF9-153C897F97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45" y="2783417"/>
            <a:ext cx="5795057" cy="52128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561D72-6222-46D8-99D1-EEB4BE8C4682}"/>
              </a:ext>
            </a:extLst>
          </p:cNvPr>
          <p:cNvCxnSpPr>
            <a:cxnSpLocks/>
          </p:cNvCxnSpPr>
          <p:nvPr/>
        </p:nvCxnSpPr>
        <p:spPr>
          <a:xfrm flipV="1">
            <a:off x="4128117" y="5468645"/>
            <a:ext cx="479394" cy="33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2789AF8-56C1-4E36-921C-1A7C605BF06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95" y="5104095"/>
            <a:ext cx="1446478" cy="288076"/>
          </a:xfrm>
          <a:prstGeom prst="rect">
            <a:avLst/>
          </a:prstGeom>
        </p:spPr>
      </p:pic>
      <p:pic>
        <p:nvPicPr>
          <p:cNvPr id="34" name="Graphic 33" descr="Atom outline">
            <a:extLst>
              <a:ext uri="{FF2B5EF4-FFF2-40B4-BE49-F238E27FC236}">
                <a16:creationId xmlns:a16="http://schemas.microsoft.com/office/drawing/2014/main" id="{42BF85FF-5F51-4B74-930A-927303CF0B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05583" y="506700"/>
            <a:ext cx="672402" cy="67240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DED637F-05D6-440A-B7AB-7AFED96926AE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845B42-314D-436F-BE5F-4712903592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1" y="973299"/>
            <a:ext cx="1637004" cy="184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709F8-A3CF-4281-9849-E573150395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1" y="1364990"/>
            <a:ext cx="8235316" cy="27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5E363-AC7E-4676-8733-183A0ACDD0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28" y="673057"/>
            <a:ext cx="1684255" cy="2255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4C244A-3C80-4737-9022-07FF3FD3837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2" y="2542160"/>
            <a:ext cx="619739" cy="225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858A9-D4C1-4560-BF68-0E89C5D85A2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72" y="2512031"/>
            <a:ext cx="8559977" cy="288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2E8FD8-99B8-460E-BB4D-3A50392F12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9" y="2143231"/>
            <a:ext cx="1327589" cy="1752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38B3477-B1F0-4626-9B4A-6FF2A79ADAF6}"/>
              </a:ext>
            </a:extLst>
          </p:cNvPr>
          <p:cNvSpPr/>
          <p:nvPr/>
        </p:nvSpPr>
        <p:spPr>
          <a:xfrm>
            <a:off x="4668306" y="3218714"/>
            <a:ext cx="5539666" cy="1793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4C3A21A-A364-4BA2-A166-F039D677B9D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40" y="3415684"/>
            <a:ext cx="771252" cy="275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AC17E7-D29A-4E9B-99FB-65D35E92E775}"/>
                  </a:ext>
                </a:extLst>
              </p14:cNvPr>
              <p14:cNvContentPartPr/>
              <p14:nvPr/>
            </p14:nvContentPartPr>
            <p14:xfrm>
              <a:off x="5153533" y="3691567"/>
              <a:ext cx="1506600" cy="102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AC17E7-D29A-4E9B-99FB-65D35E92E77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44533" y="3682567"/>
                <a:ext cx="1524240" cy="103860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F338C9BC-2363-4C11-B3DE-68598B5F20A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42" y="3878761"/>
            <a:ext cx="685898" cy="230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6D48E42-87AB-4FA5-A562-6FA7EDA98657}"/>
                  </a:ext>
                </a:extLst>
              </p14:cNvPr>
              <p14:cNvContentPartPr/>
              <p14:nvPr/>
            </p14:nvContentPartPr>
            <p14:xfrm>
              <a:off x="7136025" y="3448459"/>
              <a:ext cx="2952000" cy="1336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6D48E42-87AB-4FA5-A562-6FA7EDA9865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27025" y="3439459"/>
                <a:ext cx="2969640" cy="135396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0579CFD4-FBC2-471C-9A31-654B69FE0F4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16" y="3555646"/>
            <a:ext cx="771252" cy="214914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191D09F-FECC-45F9-9586-F153C3539152}"/>
              </a:ext>
            </a:extLst>
          </p:cNvPr>
          <p:cNvCxnSpPr>
            <a:cxnSpLocks/>
          </p:cNvCxnSpPr>
          <p:nvPr/>
        </p:nvCxnSpPr>
        <p:spPr>
          <a:xfrm flipV="1">
            <a:off x="8710602" y="4499464"/>
            <a:ext cx="0" cy="7096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E9A397CD-BF6B-4ACF-8E40-20281E9AF1A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77" y="5275054"/>
            <a:ext cx="1687489" cy="19589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7EBDBE3-A6A0-4765-959C-F66D9C669F9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21" y="5275054"/>
            <a:ext cx="1616685" cy="19589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D58DA95-033F-4205-8293-CA44F9775DF7}"/>
              </a:ext>
            </a:extLst>
          </p:cNvPr>
          <p:cNvCxnSpPr>
            <a:cxnSpLocks/>
          </p:cNvCxnSpPr>
          <p:nvPr/>
        </p:nvCxnSpPr>
        <p:spPr>
          <a:xfrm flipV="1">
            <a:off x="5963991" y="4312778"/>
            <a:ext cx="0" cy="8963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2E16CD9-8651-4277-AF6B-EDB5983ED33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3" y="3997233"/>
            <a:ext cx="1749966" cy="41884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0D65CB6-6B44-4749-A554-23C50A560CC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5900759"/>
            <a:ext cx="5881937" cy="27588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909AEBF-773C-48BD-A7C3-25ECC801EE0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09" y="6295735"/>
            <a:ext cx="5231097" cy="23015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6BB4953-84BD-44AF-A5A2-5D3F55B4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31" y="108197"/>
            <a:ext cx="10515600" cy="601647"/>
          </a:xfrm>
        </p:spPr>
        <p:txBody>
          <a:bodyPr>
            <a:normAutofit fontScale="90000"/>
          </a:bodyPr>
          <a:lstStyle/>
          <a:p>
            <a:r>
              <a:rPr lang="en-US" dirty="0"/>
              <a:t>Proof overview</a:t>
            </a:r>
            <a:endParaRPr lang="en-GB" dirty="0"/>
          </a:p>
        </p:txBody>
      </p:sp>
      <p:pic>
        <p:nvPicPr>
          <p:cNvPr id="25" name="Graphic 24" descr="Atom outline">
            <a:extLst>
              <a:ext uri="{FF2B5EF4-FFF2-40B4-BE49-F238E27FC236}">
                <a16:creationId xmlns:a16="http://schemas.microsoft.com/office/drawing/2014/main" id="{8B46E7EE-0818-44CF-A6DD-55E14D050A1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40209" y="756760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0AD1F5-AA3E-4813-A994-720A91AB56B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1" y="3512606"/>
            <a:ext cx="3652014" cy="227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3F0C4B-419E-4E19-ACF2-74B56E31F68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0" y="3906241"/>
            <a:ext cx="3318172" cy="209118"/>
          </a:xfrm>
          <a:prstGeom prst="rect">
            <a:avLst/>
          </a:prstGeom>
        </p:spPr>
      </p:pic>
      <p:pic>
        <p:nvPicPr>
          <p:cNvPr id="26" name="Graphic 25" descr="Comment Important outline">
            <a:extLst>
              <a:ext uri="{FF2B5EF4-FFF2-40B4-BE49-F238E27FC236}">
                <a16:creationId xmlns:a16="http://schemas.microsoft.com/office/drawing/2014/main" id="{320C0842-D45C-4EB7-96CF-A4C48CFB401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320805" y="5022300"/>
            <a:ext cx="1142633" cy="11426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7DA3BC-3EF9-4D2D-AA2E-1D8970DA6497}"/>
              </a:ext>
            </a:extLst>
          </p:cNvPr>
          <p:cNvSpPr txBox="1"/>
          <p:nvPr/>
        </p:nvSpPr>
        <p:spPr>
          <a:xfrm>
            <a:off x="9056992" y="6010703"/>
            <a:ext cx="271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Simplifying assumption.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37C4C-7D49-4508-97A7-96DF73672988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5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7D9D7-1C64-4D59-83FA-80EDCB11274A}"/>
              </a:ext>
            </a:extLst>
          </p:cNvPr>
          <p:cNvSpPr txBox="1"/>
          <p:nvPr/>
        </p:nvSpPr>
        <p:spPr>
          <a:xfrm>
            <a:off x="8027393" y="5625899"/>
            <a:ext cx="27875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Sketch omits subtle issues.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Check paper for details!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A9BE19-7A8B-488F-986E-91B132FAE0D8}"/>
              </a:ext>
            </a:extLst>
          </p:cNvPr>
          <p:cNvGrpSpPr/>
          <p:nvPr/>
        </p:nvGrpSpPr>
        <p:grpSpPr>
          <a:xfrm>
            <a:off x="1177126" y="386660"/>
            <a:ext cx="9611839" cy="1793289"/>
            <a:chOff x="71887" y="3439517"/>
            <a:chExt cx="9611839" cy="17932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7CD92D-12CC-4E33-8FFE-120FF5DC9A5E}"/>
                </a:ext>
              </a:extLst>
            </p:cNvPr>
            <p:cNvSpPr/>
            <p:nvPr/>
          </p:nvSpPr>
          <p:spPr>
            <a:xfrm>
              <a:off x="2000894" y="3439517"/>
              <a:ext cx="5539666" cy="1793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02F92E-3BC3-4C89-950D-5762CC36E86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528" y="3636487"/>
              <a:ext cx="771252" cy="27588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76FF6F-8BB6-4A53-878D-0F1FE905323B}"/>
                    </a:ext>
                  </a:extLst>
                </p14:cNvPr>
                <p14:cNvContentPartPr/>
                <p14:nvPr/>
              </p14:nvContentPartPr>
              <p14:xfrm>
                <a:off x="4468613" y="3669262"/>
                <a:ext cx="2952000" cy="133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76FF6F-8BB6-4A53-878D-0F1FE90532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9613" y="3660262"/>
                  <a:ext cx="2969640" cy="135396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F91754E-69FD-43C2-929D-D4F2823FC7C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945" y="3867447"/>
              <a:ext cx="771252" cy="214914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863732C-DE9B-4FA2-99D4-57B20A390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4010" y="4762413"/>
              <a:ext cx="122887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63B561-CA7E-4CCF-8C5F-AB01478B72FE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237" y="4700781"/>
              <a:ext cx="1687489" cy="19589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BA9214-4179-402C-A302-DEF6E47A526E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7" y="4760429"/>
              <a:ext cx="1616685" cy="19589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F188C3-7BAA-4FAB-89FC-867CF2DAB7B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36" y="4186551"/>
              <a:ext cx="1749966" cy="418844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240A7D-A2DD-4F15-8BFC-8C71089594A0}"/>
                </a:ext>
              </a:extLst>
            </p:cNvPr>
            <p:cNvCxnSpPr>
              <a:cxnSpLocks/>
            </p:cNvCxnSpPr>
            <p:nvPr/>
          </p:nvCxnSpPr>
          <p:spPr>
            <a:xfrm>
              <a:off x="1824392" y="4852281"/>
              <a:ext cx="895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F4853-C089-4745-AB9E-D2AB080323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" y="2621653"/>
            <a:ext cx="7637828" cy="28655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E61DFF-B73E-42F0-AFBF-9A33D861CFE2}"/>
              </a:ext>
            </a:extLst>
          </p:cNvPr>
          <p:cNvSpPr txBox="1"/>
          <p:nvPr/>
        </p:nvSpPr>
        <p:spPr>
          <a:xfrm>
            <a:off x="3718384" y="537012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AD78F8-9FDA-4476-B3C2-DA605CA493CF}"/>
              </a:ext>
            </a:extLst>
          </p:cNvPr>
          <p:cNvSpPr txBox="1"/>
          <p:nvPr/>
        </p:nvSpPr>
        <p:spPr>
          <a:xfrm>
            <a:off x="4310451" y="1037151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7E8465-82A8-4A05-BD1E-978D41F4EAC4}"/>
              </a:ext>
            </a:extLst>
          </p:cNvPr>
          <p:cNvSpPr txBox="1"/>
          <p:nvPr/>
        </p:nvSpPr>
        <p:spPr>
          <a:xfrm>
            <a:off x="3409323" y="1194581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CE00A-7E64-4ACC-8AEB-6D1C71AA2682}"/>
              </a:ext>
            </a:extLst>
          </p:cNvPr>
          <p:cNvSpPr txBox="1"/>
          <p:nvPr/>
        </p:nvSpPr>
        <p:spPr>
          <a:xfrm>
            <a:off x="5096396" y="1575000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FC8CBA-9B65-4184-A9BE-FD1C8E882EA1}"/>
              </a:ext>
            </a:extLst>
          </p:cNvPr>
          <p:cNvSpPr txBox="1"/>
          <p:nvPr/>
        </p:nvSpPr>
        <p:spPr>
          <a:xfrm>
            <a:off x="4475585" y="1745869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93D139-9374-4B5A-9FA5-AB6E02498A30}"/>
              </a:ext>
            </a:extLst>
          </p:cNvPr>
          <p:cNvSpPr txBox="1"/>
          <p:nvPr/>
        </p:nvSpPr>
        <p:spPr>
          <a:xfrm>
            <a:off x="4799118" y="616405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4DA6A2-E85D-49A0-9046-680C5FAAB713}"/>
              </a:ext>
            </a:extLst>
          </p:cNvPr>
          <p:cNvSpPr txBox="1"/>
          <p:nvPr/>
        </p:nvSpPr>
        <p:spPr>
          <a:xfrm>
            <a:off x="6650341" y="1561203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E3B7A2-0D1A-47B3-A67C-C70C118225EB}"/>
              </a:ext>
            </a:extLst>
          </p:cNvPr>
          <p:cNvSpPr txBox="1"/>
          <p:nvPr/>
        </p:nvSpPr>
        <p:spPr>
          <a:xfrm>
            <a:off x="6018766" y="1111463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C2AA05-89FD-4013-94C8-308227C78A1D}"/>
              </a:ext>
            </a:extLst>
          </p:cNvPr>
          <p:cNvSpPr txBox="1"/>
          <p:nvPr/>
        </p:nvSpPr>
        <p:spPr>
          <a:xfrm>
            <a:off x="7034466" y="811120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A55601-69FE-4AAF-A884-58A68319BE91}"/>
              </a:ext>
            </a:extLst>
          </p:cNvPr>
          <p:cNvSpPr txBox="1"/>
          <p:nvPr/>
        </p:nvSpPr>
        <p:spPr>
          <a:xfrm>
            <a:off x="8136835" y="1800834"/>
            <a:ext cx="1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5967DBF-6FCD-4105-AFD1-6D7F232239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4" y="3288931"/>
            <a:ext cx="4593978" cy="182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3C4C0-634B-4311-AAC9-C312EF754B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" y="5913304"/>
            <a:ext cx="5452108" cy="2530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6AF2F1E-D8CF-40FD-BAAD-FE8D2DE50C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55" y="3866215"/>
            <a:ext cx="3263341" cy="227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9F4A14-ACFE-41C2-B36E-770B258883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40" y="4982729"/>
            <a:ext cx="7771960" cy="286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D2BC9-702B-41E8-94B9-F3683FADA7E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40" y="4427251"/>
            <a:ext cx="6439800" cy="3002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5FD896-2100-465F-BB1F-4193280FBF1E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28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5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102CDF3-5558-40BA-9686-F55BDC5BAD0D}"/>
              </a:ext>
            </a:extLst>
          </p:cNvPr>
          <p:cNvSpPr/>
          <p:nvPr/>
        </p:nvSpPr>
        <p:spPr>
          <a:xfrm>
            <a:off x="1091906" y="2569185"/>
            <a:ext cx="9729926" cy="1156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470DEE-8288-4847-80D6-F3EBF781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2333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Difficulties in the quantum setting</a:t>
            </a:r>
          </a:p>
        </p:txBody>
      </p:sp>
      <p:pic>
        <p:nvPicPr>
          <p:cNvPr id="3" name="Graphic 2" descr="Atom outline">
            <a:extLst>
              <a:ext uri="{FF2B5EF4-FFF2-40B4-BE49-F238E27FC236}">
                <a16:creationId xmlns:a16="http://schemas.microsoft.com/office/drawing/2014/main" id="{3CB24EE8-F564-4686-A612-31B8F7407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240" y="528911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20688-6B24-4D2C-B1C2-29A4765F9B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5" y="1800539"/>
            <a:ext cx="1268144" cy="22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B922F-2602-4BE4-BEBC-33FDF5A5DA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35" y="1725318"/>
            <a:ext cx="8183497" cy="3200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582F57-267D-43E5-98D8-CB61643C58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57" y="2749097"/>
            <a:ext cx="8701729" cy="6828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A474C6-FC50-418C-A809-779B3C6EBE58}"/>
              </a:ext>
            </a:extLst>
          </p:cNvPr>
          <p:cNvSpPr txBox="1"/>
          <p:nvPr/>
        </p:nvSpPr>
        <p:spPr>
          <a:xfrm>
            <a:off x="1532657" y="3987502"/>
            <a:ext cx="443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the PRG is </a:t>
            </a:r>
            <a:r>
              <a:rPr lang="en-US" b="1" i="1" dirty="0">
                <a:solidFill>
                  <a:srgbClr val="FF0000"/>
                </a:solidFill>
              </a:rPr>
              <a:t>technically delicate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AFE6B8-6B60-459C-B803-33A911C8B423}"/>
              </a:ext>
            </a:extLst>
          </p:cNvPr>
          <p:cNvSpPr txBox="1"/>
          <p:nvPr/>
        </p:nvSpPr>
        <p:spPr>
          <a:xfrm>
            <a:off x="2868595" y="4480816"/>
            <a:ext cx="602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Randomized algorithms:</a:t>
            </a:r>
            <a:r>
              <a:rPr lang="en-US" dirty="0"/>
              <a:t>  often </a:t>
            </a:r>
            <a:r>
              <a:rPr lang="en-US" b="1" dirty="0">
                <a:solidFill>
                  <a:schemeClr val="accent2"/>
                </a:solidFill>
              </a:rPr>
              <a:t>reduces to deterministic case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41F8CA-B654-4D0C-A196-0227E80A1E07}"/>
              </a:ext>
            </a:extLst>
          </p:cNvPr>
          <p:cNvSpPr txBox="1"/>
          <p:nvPr/>
        </p:nvSpPr>
        <p:spPr>
          <a:xfrm>
            <a:off x="2879161" y="4951599"/>
            <a:ext cx="560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 err="1">
                <a:solidFill>
                  <a:srgbClr val="0000FF"/>
                </a:solidFill>
              </a:rPr>
              <a:t>Quantumness</a:t>
            </a:r>
            <a:r>
              <a:rPr lang="en-US" dirty="0"/>
              <a:t>” is inherent and cannot be eliminated!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709D2-17A3-464C-9EBC-011C11CCBAC7}"/>
              </a:ext>
            </a:extLst>
          </p:cNvPr>
          <p:cNvSpPr txBox="1"/>
          <p:nvPr/>
        </p:nvSpPr>
        <p:spPr>
          <a:xfrm>
            <a:off x="1091906" y="5709470"/>
            <a:ext cx="1064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Extension of local-list decoding algorithm of </a:t>
            </a:r>
            <a:r>
              <a:rPr lang="en-US" b="1" dirty="0"/>
              <a:t>[IJWK’11]</a:t>
            </a:r>
            <a:r>
              <a:rPr lang="en-US" dirty="0"/>
              <a:t> to quantum circuits requires delicate analysis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F3718-5CD2-48A7-AEC9-54236A2EDBA4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29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171A46-03E8-4B50-8282-84608A36A309}"/>
              </a:ext>
            </a:extLst>
          </p:cNvPr>
          <p:cNvSpPr txBox="1"/>
          <p:nvPr/>
        </p:nvSpPr>
        <p:spPr>
          <a:xfrm>
            <a:off x="2395575" y="420756"/>
            <a:ext cx="200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Algorithms</a:t>
            </a:r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BDB38-2E11-4ABD-9E6B-7BE94AF22EF8}"/>
              </a:ext>
            </a:extLst>
          </p:cNvPr>
          <p:cNvSpPr txBox="1"/>
          <p:nvPr/>
        </p:nvSpPr>
        <p:spPr>
          <a:xfrm>
            <a:off x="7222027" y="420756"/>
            <a:ext cx="261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Complexity Theory 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0CBD6-28C3-485E-B446-99E25AA98A9B}"/>
              </a:ext>
            </a:extLst>
          </p:cNvPr>
          <p:cNvSpPr txBox="1"/>
          <p:nvPr/>
        </p:nvSpPr>
        <p:spPr>
          <a:xfrm>
            <a:off x="4894209" y="2554564"/>
            <a:ext cx="179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[Williams 2011]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9A1B7-768E-421A-B02F-CFFD8F29261A}"/>
              </a:ext>
            </a:extLst>
          </p:cNvPr>
          <p:cNvSpPr txBox="1"/>
          <p:nvPr/>
        </p:nvSpPr>
        <p:spPr>
          <a:xfrm>
            <a:off x="5128593" y="3762923"/>
            <a:ext cx="132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[CIKK 2016]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F9035-5E1B-4EA1-BD3A-8F4B08069469}"/>
              </a:ext>
            </a:extLst>
          </p:cNvPr>
          <p:cNvSpPr txBox="1"/>
          <p:nvPr/>
        </p:nvSpPr>
        <p:spPr>
          <a:xfrm>
            <a:off x="1683922" y="1067529"/>
            <a:ext cx="300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Positive results: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Design of faster algorithms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E2615-496D-4212-A1CF-BADFB6A20BE0}"/>
              </a:ext>
            </a:extLst>
          </p:cNvPr>
          <p:cNvSpPr txBox="1"/>
          <p:nvPr/>
        </p:nvSpPr>
        <p:spPr>
          <a:xfrm>
            <a:off x="5364744" y="1018190"/>
            <a:ext cx="6327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Impossibility results: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 no efficient algorithm or computing device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6F42E0-85B6-4C83-B030-4529C861AA72}"/>
              </a:ext>
            </a:extLst>
          </p:cNvPr>
          <p:cNvCxnSpPr>
            <a:cxnSpLocks/>
          </p:cNvCxnSpPr>
          <p:nvPr/>
        </p:nvCxnSpPr>
        <p:spPr>
          <a:xfrm>
            <a:off x="4273820" y="3059665"/>
            <a:ext cx="30307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A8A73D-BC1F-40F8-ABFB-BC7914CD16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14" y="2887977"/>
            <a:ext cx="1550124" cy="3078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B1757B-27FF-4976-9217-707F03E18F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41" y="2943062"/>
            <a:ext cx="1661392" cy="2332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7079B3-A643-48FE-AE93-9DB9B260F5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75" y="4132255"/>
            <a:ext cx="2415878" cy="18290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7CA85C-D296-4004-AE10-CDBE49BFABE9}"/>
              </a:ext>
            </a:extLst>
          </p:cNvPr>
          <p:cNvCxnSpPr>
            <a:cxnSpLocks/>
          </p:cNvCxnSpPr>
          <p:nvPr/>
        </p:nvCxnSpPr>
        <p:spPr>
          <a:xfrm flipH="1">
            <a:off x="4273820" y="4241520"/>
            <a:ext cx="30307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60212C5-34AC-4905-B12B-82B4BB755FD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87" y="3692532"/>
            <a:ext cx="2178100" cy="2332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32DF59-F7DB-4B61-B3F2-DB14683BEA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80" y="4020988"/>
            <a:ext cx="1123345" cy="2941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9C5B13-C603-4F94-BE43-CF1E75425498}"/>
              </a:ext>
            </a:extLst>
          </p:cNvPr>
          <p:cNvGrpSpPr/>
          <p:nvPr/>
        </p:nvGrpSpPr>
        <p:grpSpPr>
          <a:xfrm>
            <a:off x="577417" y="5068642"/>
            <a:ext cx="10994746" cy="1368602"/>
            <a:chOff x="577417" y="5068642"/>
            <a:chExt cx="10994746" cy="13686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E5E5A4-23A3-4947-9917-4790446FD6FA}"/>
                </a:ext>
              </a:extLst>
            </p:cNvPr>
            <p:cNvSpPr/>
            <p:nvPr/>
          </p:nvSpPr>
          <p:spPr>
            <a:xfrm>
              <a:off x="577417" y="5068642"/>
              <a:ext cx="10822013" cy="136860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AF22D7-F51D-41FB-B0BA-805EBD2CD3A1}"/>
                </a:ext>
              </a:extLst>
            </p:cNvPr>
            <p:cNvSpPr txBox="1"/>
            <p:nvPr/>
          </p:nvSpPr>
          <p:spPr>
            <a:xfrm>
              <a:off x="716939" y="5176992"/>
              <a:ext cx="16605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accent1"/>
                  </a:solidFill>
                </a:rPr>
                <a:t>This </a:t>
              </a:r>
              <a:r>
                <a:rPr lang="en-US" sz="2400" b="1" dirty="0">
                  <a:solidFill>
                    <a:schemeClr val="accent1"/>
                  </a:solidFill>
                </a:rPr>
                <a:t>talk</a:t>
              </a:r>
              <a:r>
                <a:rPr lang="en-US" sz="2600" b="1" dirty="0">
                  <a:solidFill>
                    <a:schemeClr val="accent1"/>
                  </a:solidFill>
                </a:rPr>
                <a:t>:</a:t>
              </a:r>
              <a:endParaRPr lang="en-GB" sz="2600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3F1CB2-9ED6-4723-8C80-51F268982154}"/>
                </a:ext>
              </a:extLst>
            </p:cNvPr>
            <p:cNvSpPr txBox="1"/>
            <p:nvPr/>
          </p:nvSpPr>
          <p:spPr>
            <a:xfrm>
              <a:off x="2204711" y="5190306"/>
              <a:ext cx="93674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400" dirty="0"/>
                <a:t>Complexity lower bounds from learning algorithms</a:t>
              </a:r>
            </a:p>
            <a:p>
              <a:pPr marL="342900" indent="-342900">
                <a:buFontTx/>
                <a:buChar char="-"/>
              </a:pPr>
              <a:r>
                <a:rPr lang="en-US" sz="2400" dirty="0"/>
                <a:t>First general connection between the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design of quantum algorithms </a:t>
              </a:r>
              <a:r>
                <a:rPr lang="en-US" sz="2400" dirty="0"/>
                <a:t>and </a:t>
              </a:r>
              <a:r>
                <a:rPr lang="en-US" sz="2400" b="1" dirty="0">
                  <a:solidFill>
                    <a:srgbClr val="FF0000"/>
                  </a:solidFill>
                </a:rPr>
                <a:t>circuit lower bounds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6E73A2-9EB4-4279-BE00-23C2EBA8A3E3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FE605B7-AB37-42E5-96FF-2D4ED1FFF61A}"/>
              </a:ext>
            </a:extLst>
          </p:cNvPr>
          <p:cNvSpPr/>
          <p:nvPr/>
        </p:nvSpPr>
        <p:spPr>
          <a:xfrm>
            <a:off x="7783948" y="4886325"/>
            <a:ext cx="3770091" cy="1590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45D58-C79F-4AE8-96AE-90DEAEA8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34" y="4081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Example:</a:t>
            </a:r>
            <a:r>
              <a:rPr lang="en-US" dirty="0"/>
              <a:t> Randomized versus Quantum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C0050-A3A1-413C-B503-61F63C641687}"/>
              </a:ext>
            </a:extLst>
          </p:cNvPr>
          <p:cNvSpPr txBox="1"/>
          <p:nvPr/>
        </p:nvSpPr>
        <p:spPr>
          <a:xfrm>
            <a:off x="839393" y="2594823"/>
            <a:ext cx="1295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[IJWK’11]</a:t>
            </a:r>
            <a:r>
              <a:rPr lang="en-US" sz="2200" dirty="0"/>
              <a:t> </a:t>
            </a: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27295-0A01-4286-8637-E08368F226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43" y="2672029"/>
            <a:ext cx="3508738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B4A30C-9FA0-469E-8928-45841D8A69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43" y="3257647"/>
            <a:ext cx="4517766" cy="277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8AD1B-B8D2-4250-871C-9F8A824B552E}"/>
              </a:ext>
            </a:extLst>
          </p:cNvPr>
          <p:cNvSpPr txBox="1"/>
          <p:nvPr/>
        </p:nvSpPr>
        <p:spPr>
          <a:xfrm>
            <a:off x="839392" y="1769840"/>
            <a:ext cx="938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 important component of PRG constructions is </a:t>
            </a:r>
            <a:r>
              <a:rPr lang="en-US" sz="2200" b="1" dirty="0">
                <a:solidFill>
                  <a:schemeClr val="accent6"/>
                </a:solidFill>
              </a:rPr>
              <a:t>hardness amplification</a:t>
            </a:r>
            <a:endParaRPr lang="en-GB" sz="2200" b="1" dirty="0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C9DA4E-5718-4D54-B8E2-A1138FBDD4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8400" y="959073"/>
            <a:ext cx="726245" cy="521988"/>
          </a:xfrm>
          <a:prstGeom prst="rect">
            <a:avLst/>
          </a:prstGeom>
        </p:spPr>
      </p:pic>
      <p:pic>
        <p:nvPicPr>
          <p:cNvPr id="13" name="Graphic 12" descr="Atom outline">
            <a:extLst>
              <a:ext uri="{FF2B5EF4-FFF2-40B4-BE49-F238E27FC236}">
                <a16:creationId xmlns:a16="http://schemas.microsoft.com/office/drawing/2014/main" id="{80F31FB3-980A-4B6A-9B94-6FAB538CD8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35873" y="874234"/>
            <a:ext cx="672402" cy="672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63E044-6697-4AE0-BFDB-54496CE66D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45" y="3282796"/>
            <a:ext cx="4135189" cy="227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EB1581-13E5-40CD-805E-1BB1281839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70" y="2668552"/>
            <a:ext cx="3327356" cy="253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85D43A-4831-4022-B261-09BE96A47C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38" y="3733108"/>
            <a:ext cx="2978312" cy="265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4E6070-7256-44C3-B67E-6BC9303E99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2" y="4366850"/>
            <a:ext cx="2635364" cy="179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BCE8F9-63F8-462A-892E-5BCF2747185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40" y="4351910"/>
            <a:ext cx="7586006" cy="2652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C511C77-83D5-4439-9F7B-60C570FF35AD}"/>
              </a:ext>
            </a:extLst>
          </p:cNvPr>
          <p:cNvSpPr txBox="1"/>
          <p:nvPr/>
        </p:nvSpPr>
        <p:spPr>
          <a:xfrm>
            <a:off x="839392" y="5169309"/>
            <a:ext cx="313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Randomized D’: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867F70-B620-4393-A4C6-2271DAC0ED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47" y="5231139"/>
            <a:ext cx="3845349" cy="3690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06D38F6-DB4E-4A0A-9B41-F46323D1C8EC}"/>
              </a:ext>
            </a:extLst>
          </p:cNvPr>
          <p:cNvSpPr txBox="1"/>
          <p:nvPr/>
        </p:nvSpPr>
        <p:spPr>
          <a:xfrm>
            <a:off x="637961" y="5779723"/>
            <a:ext cx="697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Can </a:t>
            </a:r>
            <a:r>
              <a:rPr lang="en-US" sz="2200" b="1" dirty="0">
                <a:solidFill>
                  <a:schemeClr val="accent2"/>
                </a:solidFill>
              </a:rPr>
              <a:t>fix the randomness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reduce to deterministic case</a:t>
            </a:r>
          </a:p>
          <a:p>
            <a:endParaRPr lang="en-GB" sz="2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213BA1-7C3A-4C5D-BA22-019A42B7DA84}"/>
              </a:ext>
            </a:extLst>
          </p:cNvPr>
          <p:cNvSpPr txBox="1"/>
          <p:nvPr/>
        </p:nvSpPr>
        <p:spPr>
          <a:xfrm>
            <a:off x="8594053" y="5020359"/>
            <a:ext cx="228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Quantum D’?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AEE097E-3B56-44FB-B0E7-A78B488A689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53" y="5600195"/>
            <a:ext cx="2179624" cy="1813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9DE344A-022A-47FD-87BB-F391D371C31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05" y="5932384"/>
            <a:ext cx="3299920" cy="2301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B4C8B1-9B9B-4F86-AB70-4D2F669BEC9A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30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" grpId="0"/>
      <p:bldP spid="33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F8E44D-16C3-45CE-87AE-B431C2A57872}"/>
              </a:ext>
            </a:extLst>
          </p:cNvPr>
          <p:cNvSpPr txBox="1"/>
          <p:nvPr/>
        </p:nvSpPr>
        <p:spPr>
          <a:xfrm>
            <a:off x="280219" y="2160677"/>
            <a:ext cx="11631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Application:  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Intractability in time-bounded Kolmogorov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E14B1-1978-49F6-8903-D50DC2795DD0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31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7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86B26ED-D91C-45FB-944D-2BD73A89A5D4}"/>
              </a:ext>
            </a:extLst>
          </p:cNvPr>
          <p:cNvSpPr/>
          <p:nvPr/>
        </p:nvSpPr>
        <p:spPr>
          <a:xfrm>
            <a:off x="6531867" y="4147792"/>
            <a:ext cx="5099694" cy="5112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490C60-14A5-49FD-B4F2-1B9CC20AFE34}"/>
              </a:ext>
            </a:extLst>
          </p:cNvPr>
          <p:cNvSpPr/>
          <p:nvPr/>
        </p:nvSpPr>
        <p:spPr>
          <a:xfrm>
            <a:off x="560439" y="4149213"/>
            <a:ext cx="4981678" cy="5112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8845C-E276-4BCA-9623-BA622FBC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Exploring the learning-to-lower-bound 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F1EDF-C399-4763-B3AF-E7B3B89395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29" y="1719336"/>
            <a:ext cx="6280093" cy="297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DF676-E9E3-4CF1-8616-87C0D532D259}"/>
              </a:ext>
            </a:extLst>
          </p:cNvPr>
          <p:cNvSpPr txBox="1"/>
          <p:nvPr/>
        </p:nvSpPr>
        <p:spPr>
          <a:xfrm>
            <a:off x="10461521" y="1321356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[O’19]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35508C-BA1A-4C49-B467-F5CA5C338732}"/>
              </a:ext>
            </a:extLst>
          </p:cNvPr>
          <p:cNvCxnSpPr>
            <a:cxnSpLocks/>
          </p:cNvCxnSpPr>
          <p:nvPr/>
        </p:nvCxnSpPr>
        <p:spPr>
          <a:xfrm flipH="1">
            <a:off x="2910348" y="2418850"/>
            <a:ext cx="2300750" cy="727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DC3F68-4B29-4C5F-A15D-224F8BB46BC3}"/>
              </a:ext>
            </a:extLst>
          </p:cNvPr>
          <p:cNvSpPr txBox="1"/>
          <p:nvPr/>
        </p:nvSpPr>
        <p:spPr>
          <a:xfrm>
            <a:off x="3485535" y="2397134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12F07-E235-4D57-A109-E3429003869A}"/>
              </a:ext>
            </a:extLst>
          </p:cNvPr>
          <p:cNvSpPr txBox="1"/>
          <p:nvPr/>
        </p:nvSpPr>
        <p:spPr>
          <a:xfrm>
            <a:off x="7870191" y="2418850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9355DB-F2E6-484A-AE2F-94540D076BC8}"/>
              </a:ext>
            </a:extLst>
          </p:cNvPr>
          <p:cNvCxnSpPr>
            <a:cxnSpLocks/>
          </p:cNvCxnSpPr>
          <p:nvPr/>
        </p:nvCxnSpPr>
        <p:spPr>
          <a:xfrm>
            <a:off x="6728743" y="2418850"/>
            <a:ext cx="2197309" cy="727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504B718-0B01-40A3-8E54-0D6ED53F6B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25" y="3429000"/>
            <a:ext cx="1928129" cy="2789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DB8F63-DE17-4240-AB72-F35E646BCD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1" y="4299494"/>
            <a:ext cx="4632082" cy="227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B8858B-3912-4A0F-BD72-ECF65B45B1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0" y="5137093"/>
            <a:ext cx="5087822" cy="2530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F470BB-7AD4-4994-BB7A-F1037C4B65D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71" y="4284751"/>
            <a:ext cx="4677809" cy="2301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761507C-A852-481A-B47D-E9A82427D4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85" y="3472913"/>
            <a:ext cx="1938799" cy="22710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C34A0F-559F-43FF-9D31-7AAFE58908D2}"/>
              </a:ext>
            </a:extLst>
          </p:cNvPr>
          <p:cNvCxnSpPr>
            <a:cxnSpLocks/>
          </p:cNvCxnSpPr>
          <p:nvPr/>
        </p:nvCxnSpPr>
        <p:spPr>
          <a:xfrm>
            <a:off x="6017342" y="2408903"/>
            <a:ext cx="29468" cy="324464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25E270FC-C823-42AD-9EA5-01D1863828D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48" y="5115826"/>
            <a:ext cx="2249738" cy="25301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012F0C2-C83A-432F-BC21-C00CC7997E80}"/>
              </a:ext>
            </a:extLst>
          </p:cNvPr>
          <p:cNvSpPr/>
          <p:nvPr/>
        </p:nvSpPr>
        <p:spPr>
          <a:xfrm>
            <a:off x="4539781" y="5410406"/>
            <a:ext cx="1141263" cy="137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8767B5-588F-4FC9-9B14-72BBEF39CAF9}"/>
              </a:ext>
            </a:extLst>
          </p:cNvPr>
          <p:cNvSpPr/>
          <p:nvPr/>
        </p:nvSpPr>
        <p:spPr>
          <a:xfrm>
            <a:off x="8832384" y="5390112"/>
            <a:ext cx="1141263" cy="137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BA4FEF-2EAA-4F96-A829-C847D61BAF2F}"/>
              </a:ext>
            </a:extLst>
          </p:cNvPr>
          <p:cNvSpPr txBox="1"/>
          <p:nvPr/>
        </p:nvSpPr>
        <p:spPr>
          <a:xfrm>
            <a:off x="487990" y="6043362"/>
            <a:ext cx="11546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[O’19]  </a:t>
            </a:r>
            <a:r>
              <a:rPr lang="en-GB" sz="2200" dirty="0"/>
              <a:t>A natural problem in time-bounded Kolmogorov complexity satisfies </a:t>
            </a:r>
            <a:r>
              <a:rPr lang="en-GB" sz="2200" b="1" dirty="0">
                <a:solidFill>
                  <a:schemeClr val="accent6"/>
                </a:solidFill>
              </a:rPr>
              <a:t>both conditions</a:t>
            </a:r>
            <a:r>
              <a:rPr lang="en-GB" sz="2200" dirty="0"/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DEC29-2A74-4E02-89D8-4A9C89651D11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32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14" grpId="0"/>
      <p:bldP spid="16" grpId="0"/>
      <p:bldP spid="49" grpId="0" animBg="1"/>
      <p:bldP spid="50" grpId="0" animBg="1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BBC5-5CCC-40F7-8960-9BB00F06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36" y="341480"/>
            <a:ext cx="10515600" cy="1325563"/>
          </a:xfrm>
        </p:spPr>
        <p:txBody>
          <a:bodyPr/>
          <a:lstStyle/>
          <a:p>
            <a:r>
              <a:rPr lang="en-GB" dirty="0"/>
              <a:t>Time-bounded Kolmogorov complexity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73095-39E0-4310-B7CF-C7DDDAF34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34" y="3206963"/>
            <a:ext cx="4329113" cy="1004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5FF42-B584-4243-BBDB-2518BC5006D8}"/>
              </a:ext>
            </a:extLst>
          </p:cNvPr>
          <p:cNvSpPr txBox="1"/>
          <p:nvPr/>
        </p:nvSpPr>
        <p:spPr>
          <a:xfrm>
            <a:off x="771834" y="2440281"/>
            <a:ext cx="926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Levin (1984) proposed the following notion of complexity for strings. 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EC215-5D0D-46B6-AE60-0D3E16697F64}"/>
              </a:ext>
            </a:extLst>
          </p:cNvPr>
          <p:cNvSpPr txBox="1"/>
          <p:nvPr/>
        </p:nvSpPr>
        <p:spPr>
          <a:xfrm>
            <a:off x="7587887" y="4340582"/>
            <a:ext cx="7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short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98BD1-8A32-4114-905F-29708BB446E6}"/>
              </a:ext>
            </a:extLst>
          </p:cNvPr>
          <p:cNvSpPr txBox="1"/>
          <p:nvPr/>
        </p:nvSpPr>
        <p:spPr>
          <a:xfrm>
            <a:off x="8408431" y="4349343"/>
            <a:ext cx="11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effective</a:t>
            </a:r>
            <a:endParaRPr lang="en-GB" u="sng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5A8DE7-AB85-49DB-A4DE-9B96279AA627}"/>
              </a:ext>
            </a:extLst>
          </p:cNvPr>
          <p:cNvCxnSpPr/>
          <p:nvPr/>
        </p:nvCxnSpPr>
        <p:spPr>
          <a:xfrm flipV="1">
            <a:off x="7960866" y="3783111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5AD678-ADDC-4F34-AA3F-11BBFA84A8DC}"/>
              </a:ext>
            </a:extLst>
          </p:cNvPr>
          <p:cNvCxnSpPr/>
          <p:nvPr/>
        </p:nvCxnSpPr>
        <p:spPr>
          <a:xfrm flipV="1">
            <a:off x="8811098" y="3798413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 1">
            <a:extLst>
              <a:ext uri="{FF2B5EF4-FFF2-40B4-BE49-F238E27FC236}">
                <a16:creationId xmlns:a16="http://schemas.microsoft.com/office/drawing/2014/main" id="{854A62FD-1430-4C50-8309-C1C60DB6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28" y="2664752"/>
            <a:ext cx="1284538" cy="19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 2">
            <a:extLst>
              <a:ext uri="{FF2B5EF4-FFF2-40B4-BE49-F238E27FC236}">
                <a16:creationId xmlns:a16="http://schemas.microsoft.com/office/drawing/2014/main" id="{22B295F2-D1C9-47B5-B90B-20F0AF7D4C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9" y="1792650"/>
            <a:ext cx="10419942" cy="271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632E7-24CB-40B8-BCB6-A4A2E6F68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370" y="5142169"/>
            <a:ext cx="5600358" cy="1110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24B2F3-2EC9-49E5-A620-D5A654EC7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8505" y="5301673"/>
            <a:ext cx="859233" cy="7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52434F-E112-49BD-8E12-B02B95614E3A}"/>
              </a:ext>
            </a:extLst>
          </p:cNvPr>
          <p:cNvSpPr txBox="1"/>
          <p:nvPr/>
        </p:nvSpPr>
        <p:spPr>
          <a:xfrm>
            <a:off x="738836" y="3321446"/>
            <a:ext cx="367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Longstanding open problem:</a:t>
            </a:r>
          </a:p>
          <a:p>
            <a:endParaRPr lang="en-GB" b="1" dirty="0"/>
          </a:p>
          <a:p>
            <a:r>
              <a:rPr lang="en-GB" dirty="0"/>
              <a:t>Show that estimating </a:t>
            </a:r>
            <a:r>
              <a:rPr lang="en-GB" b="1" dirty="0"/>
              <a:t>Kt</a:t>
            </a:r>
            <a:r>
              <a:rPr lang="en-GB" dirty="0"/>
              <a:t> is not in </a:t>
            </a:r>
            <a:r>
              <a:rPr lang="en-GB" b="1" dirty="0"/>
              <a:t>P</a:t>
            </a:r>
            <a:r>
              <a:rPr lang="en-GB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9DB34A-475B-4D17-9112-8716F9F42794}"/>
              </a:ext>
            </a:extLst>
          </p:cNvPr>
          <p:cNvSpPr txBox="1"/>
          <p:nvPr/>
        </p:nvSpPr>
        <p:spPr>
          <a:xfrm>
            <a:off x="738836" y="5634304"/>
            <a:ext cx="375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[O’19]   </a:t>
            </a:r>
            <a:r>
              <a:rPr lang="en-GB" dirty="0"/>
              <a:t>Estimating </a:t>
            </a:r>
            <a:r>
              <a:rPr lang="en-GB" b="1" dirty="0" err="1"/>
              <a:t>rKt</a:t>
            </a:r>
            <a:r>
              <a:rPr lang="en-GB" dirty="0"/>
              <a:t> is not in </a:t>
            </a:r>
            <a:r>
              <a:rPr lang="en-GB" b="1" dirty="0"/>
              <a:t>BPP</a:t>
            </a:r>
            <a:r>
              <a:rPr lang="en-GB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D9570-6078-41C8-A1B9-AB7186B828F5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33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E22F-5AB9-4549-A375-06139612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38887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Concluding Remarks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A3753-0270-4844-A919-B97A7FAEAA1A}"/>
              </a:ext>
            </a:extLst>
          </p:cNvPr>
          <p:cNvSpPr txBox="1"/>
          <p:nvPr/>
        </p:nvSpPr>
        <p:spPr>
          <a:xfrm>
            <a:off x="1095556" y="1973473"/>
            <a:ext cx="10222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FF"/>
                </a:solidFill>
              </a:rPr>
              <a:t>Designing non-trivial learning algorithms</a:t>
            </a:r>
            <a:r>
              <a:rPr lang="en-GB" sz="2200" dirty="0">
                <a:solidFill>
                  <a:srgbClr val="0000FF"/>
                </a:solidFill>
              </a:rPr>
              <a:t>                 </a:t>
            </a:r>
            <a:r>
              <a:rPr lang="en-GB" sz="2200" b="1" dirty="0">
                <a:solidFill>
                  <a:srgbClr val="FF0000"/>
                </a:solidFill>
              </a:rPr>
              <a:t>circuit lower bonds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C55C-B05E-42CC-AA63-5CCBAE3A43B2}"/>
              </a:ext>
            </a:extLst>
          </p:cNvPr>
          <p:cNvSpPr txBox="1"/>
          <p:nvPr/>
        </p:nvSpPr>
        <p:spPr>
          <a:xfrm>
            <a:off x="1095556" y="3006579"/>
            <a:ext cx="1033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Exploring this connection in an </a:t>
            </a:r>
            <a:r>
              <a:rPr lang="en-GB" sz="2200" b="1" dirty="0">
                <a:solidFill>
                  <a:schemeClr val="accent6"/>
                </a:solidFill>
              </a:rPr>
              <a:t>indirect way</a:t>
            </a:r>
            <a:r>
              <a:rPr lang="en-GB" sz="2200" dirty="0"/>
              <a:t> has led to </a:t>
            </a:r>
            <a:r>
              <a:rPr lang="en-GB" sz="2200" b="1" dirty="0"/>
              <a:t>new complexity lower bounds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E354F-371E-42F5-8C2C-A779306D04F6}"/>
              </a:ext>
            </a:extLst>
          </p:cNvPr>
          <p:cNvSpPr txBox="1"/>
          <p:nvPr/>
        </p:nvSpPr>
        <p:spPr>
          <a:xfrm>
            <a:off x="4377868" y="4880934"/>
            <a:ext cx="687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Non-trivial learning algorithms are known for several classes of circuits: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B795F-DFBD-40BF-8515-6019E923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12" y="5401970"/>
            <a:ext cx="6359181" cy="74016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6F225A-2B7A-4344-85FA-16353012AC14}"/>
              </a:ext>
            </a:extLst>
          </p:cNvPr>
          <p:cNvSpPr/>
          <p:nvPr/>
        </p:nvSpPr>
        <p:spPr>
          <a:xfrm>
            <a:off x="6121878" y="2054812"/>
            <a:ext cx="613193" cy="2952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9BB92-8E6E-4554-9976-096F390C3A98}"/>
              </a:ext>
            </a:extLst>
          </p:cNvPr>
          <p:cNvSpPr txBox="1"/>
          <p:nvPr/>
        </p:nvSpPr>
        <p:spPr>
          <a:xfrm>
            <a:off x="1095556" y="4005897"/>
            <a:ext cx="10506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Can we get new circuit lower bounds through a </a:t>
            </a:r>
            <a:r>
              <a:rPr lang="en-GB" sz="2200" b="1" dirty="0">
                <a:solidFill>
                  <a:schemeClr val="accent6"/>
                </a:solidFill>
              </a:rPr>
              <a:t>direct</a:t>
            </a:r>
            <a:r>
              <a:rPr lang="en-GB" sz="2200" dirty="0"/>
              <a:t> application of this framework?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4B0EC-6207-445D-AC76-C7760B110C94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6C55682-743A-4730-A99A-2DE360887F4D}"/>
              </a:ext>
            </a:extLst>
          </p:cNvPr>
          <p:cNvSpPr/>
          <p:nvPr/>
        </p:nvSpPr>
        <p:spPr>
          <a:xfrm>
            <a:off x="715992" y="3874606"/>
            <a:ext cx="10636370" cy="1388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71F07-32FC-49EC-A041-91C093F6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35" y="288523"/>
            <a:ext cx="8143336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Question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1574F5-108C-49F6-80DF-38FC0B8DBC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3" y="2016870"/>
            <a:ext cx="2994832" cy="1972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0333BD5-FD13-45BE-B906-E3C56F9950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3" y="3019685"/>
            <a:ext cx="5042619" cy="201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E40B09-A718-40AE-926A-39CF533CDE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95" y="2477154"/>
            <a:ext cx="4080586" cy="2262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B254A88-5DD0-4F63-A238-21915E4FB0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7" y="4548098"/>
            <a:ext cx="8712399" cy="269786"/>
          </a:xfrm>
          <a:prstGeom prst="rect">
            <a:avLst/>
          </a:prstGeom>
        </p:spPr>
      </p:pic>
      <p:pic>
        <p:nvPicPr>
          <p:cNvPr id="30" name="Graphic 29" descr="Atom outline">
            <a:extLst>
              <a:ext uri="{FF2B5EF4-FFF2-40B4-BE49-F238E27FC236}">
                <a16:creationId xmlns:a16="http://schemas.microsoft.com/office/drawing/2014/main" id="{FCEFA4CF-CF26-4331-8A3F-2DDBC1B992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94505" y="4151166"/>
            <a:ext cx="914400" cy="914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F0E6EED-B778-4739-9364-07DFF21784F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16" y="5690919"/>
            <a:ext cx="3689104" cy="3303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C6B6F2-1052-4A86-8E3D-306D3B6F29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" y="2270309"/>
            <a:ext cx="4600074" cy="2271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4CAF24-6114-408A-A1E2-FDCB974431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" y="2627846"/>
            <a:ext cx="3857782" cy="2652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F15A849-85B6-4ED3-AF58-EFC57ED97CA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3" y="4127167"/>
            <a:ext cx="1298441" cy="197248"/>
          </a:xfrm>
          <a:prstGeom prst="rect">
            <a:avLst/>
          </a:prstGeom>
        </p:spPr>
      </p:pic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6159F9F6-0602-476B-B923-12244B3F0681}"/>
              </a:ext>
            </a:extLst>
          </p:cNvPr>
          <p:cNvSpPr/>
          <p:nvPr/>
        </p:nvSpPr>
        <p:spPr>
          <a:xfrm>
            <a:off x="9456639" y="2027973"/>
            <a:ext cx="315667" cy="39261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8B936935-873B-4B95-A57F-7E16739F2166}"/>
              </a:ext>
            </a:extLst>
          </p:cNvPr>
          <p:cNvSpPr/>
          <p:nvPr/>
        </p:nvSpPr>
        <p:spPr>
          <a:xfrm>
            <a:off x="10540057" y="2540538"/>
            <a:ext cx="315667" cy="392619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9D4D2-F5D3-45C2-BFD5-0A03BE298DD8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E16A19-6A66-4789-ACBE-817090D82511}"/>
              </a:ext>
            </a:extLst>
          </p:cNvPr>
          <p:cNvSpPr txBox="1"/>
          <p:nvPr/>
        </p:nvSpPr>
        <p:spPr>
          <a:xfrm>
            <a:off x="683342" y="2937424"/>
            <a:ext cx="108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26D35-D224-4015-A97E-DA2471D73DA6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36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2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392825-1D88-49F3-8C4F-69C501207AE9}"/>
              </a:ext>
            </a:extLst>
          </p:cNvPr>
          <p:cNvSpPr/>
          <p:nvPr/>
        </p:nvSpPr>
        <p:spPr>
          <a:xfrm>
            <a:off x="914071" y="4334973"/>
            <a:ext cx="9806940" cy="1565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</a:rPr>
              <a:t>Any </a:t>
            </a:r>
            <a:r>
              <a:rPr lang="en-GB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marginal improvement</a:t>
            </a:r>
            <a:r>
              <a:rPr lang="en-GB" sz="3000" b="1" dirty="0">
                <a:solidFill>
                  <a:schemeClr val="tx1"/>
                </a:solidFill>
              </a:rPr>
              <a:t> on ``</a:t>
            </a:r>
            <a:r>
              <a:rPr lang="en-GB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trivial</a:t>
            </a:r>
            <a:r>
              <a:rPr lang="en-GB" sz="3000" b="1" dirty="0">
                <a:solidFill>
                  <a:schemeClr val="tx1"/>
                </a:solidFill>
              </a:rPr>
              <a:t>’’ </a:t>
            </a:r>
            <a:r>
              <a:rPr lang="en-GB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learning algorithms </a:t>
            </a:r>
            <a:r>
              <a:rPr lang="en-GB" sz="3000" b="1" dirty="0">
                <a:solidFill>
                  <a:schemeClr val="tx1"/>
                </a:solidFill>
              </a:rPr>
              <a:t>implies breakthrough </a:t>
            </a:r>
            <a:r>
              <a:rPr lang="en-GB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circuit lower bounds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C9913-B961-4EA5-B2B1-80AA5B70EC71}"/>
              </a:ext>
            </a:extLst>
          </p:cNvPr>
          <p:cNvSpPr txBox="1"/>
          <p:nvPr/>
        </p:nvSpPr>
        <p:spPr>
          <a:xfrm>
            <a:off x="7356287" y="2525187"/>
            <a:ext cx="2551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deterministic</a:t>
            </a:r>
          </a:p>
          <a:p>
            <a:pPr algn="ctr"/>
            <a:r>
              <a:rPr lang="en-GB" sz="2200" dirty="0"/>
              <a:t>randomized</a:t>
            </a:r>
          </a:p>
          <a:p>
            <a:pPr algn="ctr"/>
            <a:r>
              <a:rPr lang="en-GB" sz="2200" dirty="0"/>
              <a:t>quantum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4D25BB-2F46-4E6F-B738-45BC5D697E88}"/>
              </a:ext>
            </a:extLst>
          </p:cNvPr>
          <p:cNvCxnSpPr/>
          <p:nvPr/>
        </p:nvCxnSpPr>
        <p:spPr>
          <a:xfrm flipV="1">
            <a:off x="8555821" y="3684491"/>
            <a:ext cx="0" cy="65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61747A-4DBB-45A4-BF0A-69C19BCCF3C3}"/>
              </a:ext>
            </a:extLst>
          </p:cNvPr>
          <p:cNvCxnSpPr>
            <a:cxnSpLocks/>
          </p:cNvCxnSpPr>
          <p:nvPr/>
        </p:nvCxnSpPr>
        <p:spPr>
          <a:xfrm flipV="1">
            <a:off x="6613950" y="3568962"/>
            <a:ext cx="0" cy="88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20C2421-EAC2-42F2-A5CC-08CC58EC2E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09" y="3068197"/>
            <a:ext cx="612562" cy="24713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830C27-08B1-43DC-AADB-5FED9A1A9F36}"/>
              </a:ext>
            </a:extLst>
          </p:cNvPr>
          <p:cNvCxnSpPr>
            <a:cxnSpLocks/>
          </p:cNvCxnSpPr>
          <p:nvPr/>
        </p:nvCxnSpPr>
        <p:spPr>
          <a:xfrm flipV="1">
            <a:off x="3192328" y="3568962"/>
            <a:ext cx="0" cy="88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F9251A5-AE8F-4C95-9E94-F1C8360BEBE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0" y="2907561"/>
            <a:ext cx="663257" cy="3105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976DBA-59C4-4A5F-8770-FA6FB04953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33" y="2618177"/>
            <a:ext cx="823790" cy="289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F21DBD-F2CF-498B-85EA-09FC8D3954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3" y="3211885"/>
            <a:ext cx="563980" cy="316843"/>
          </a:xfrm>
          <a:prstGeom prst="rect">
            <a:avLst/>
          </a:prstGeom>
        </p:spPr>
      </p:pic>
      <p:pic>
        <p:nvPicPr>
          <p:cNvPr id="6146" name="Picture 2" descr="Question Mark PNG File Download Free | PNG All">
            <a:extLst>
              <a:ext uri="{FF2B5EF4-FFF2-40B4-BE49-F238E27FC236}">
                <a16:creationId xmlns:a16="http://schemas.microsoft.com/office/drawing/2014/main" id="{EF469357-26AC-451E-AEBD-23F09E75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847" y="2040588"/>
            <a:ext cx="1733945" cy="17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A73AD-BF6D-422F-AE4E-57A49ACA4719}"/>
              </a:ext>
            </a:extLst>
          </p:cNvPr>
          <p:cNvSpPr txBox="1"/>
          <p:nvPr/>
        </p:nvSpPr>
        <p:spPr>
          <a:xfrm>
            <a:off x="1052423" y="500332"/>
            <a:ext cx="3899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E94AB-92D1-44CB-B5C6-C782B3DE6394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AC3C-0EAB-4AF7-901A-A723ECA5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3" y="210017"/>
            <a:ext cx="10028903" cy="1325563"/>
          </a:xfrm>
        </p:spPr>
        <p:txBody>
          <a:bodyPr/>
          <a:lstStyle/>
          <a:p>
            <a:r>
              <a:rPr lang="en-GB" dirty="0"/>
              <a:t>Main references for this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63688-B3CA-43B8-92E9-F738CCC591D6}"/>
              </a:ext>
            </a:extLst>
          </p:cNvPr>
          <p:cNvSpPr txBox="1"/>
          <p:nvPr/>
        </p:nvSpPr>
        <p:spPr>
          <a:xfrm>
            <a:off x="688258" y="2691072"/>
            <a:ext cx="94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Constructing hard functions from learning algorithms</a:t>
            </a:r>
            <a:r>
              <a:rPr lang="en-GB" dirty="0"/>
              <a:t>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[Klivans-Kothari-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GB" dirty="0"/>
              <a:t> – </a:t>
            </a:r>
            <a:r>
              <a:rPr lang="en-GB" b="1" dirty="0"/>
              <a:t>CCC’13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0E43E-BD9F-4305-A70F-83A1762AC130}"/>
              </a:ext>
            </a:extLst>
          </p:cNvPr>
          <p:cNvSpPr txBox="1"/>
          <p:nvPr/>
        </p:nvSpPr>
        <p:spPr>
          <a:xfrm>
            <a:off x="668594" y="3353631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Conspiracies between learning algorithms, circuit lower bounds, and pseudorandomness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O-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Santhanam]</a:t>
            </a:r>
            <a:r>
              <a:rPr lang="en-GB" dirty="0"/>
              <a:t> – </a:t>
            </a:r>
            <a:r>
              <a:rPr lang="en-GB" b="1" dirty="0"/>
              <a:t>CCC’17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8F660-B70A-4012-9626-4B4958D72513}"/>
              </a:ext>
            </a:extLst>
          </p:cNvPr>
          <p:cNvSpPr txBox="1"/>
          <p:nvPr/>
        </p:nvSpPr>
        <p:spPr>
          <a:xfrm>
            <a:off x="668594" y="4015637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Randomness and intractability in Kolmogorov complexity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en-GB" dirty="0"/>
              <a:t> – </a:t>
            </a:r>
            <a:r>
              <a:rPr lang="en-GB" b="1" dirty="0"/>
              <a:t>ICALP’19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2B5A7-F75A-4F81-ACE8-64CBC5474E08}"/>
              </a:ext>
            </a:extLst>
          </p:cNvPr>
          <p:cNvSpPr txBox="1"/>
          <p:nvPr/>
        </p:nvSpPr>
        <p:spPr>
          <a:xfrm>
            <a:off x="668594" y="4629378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Quantum learning algorithms imply circuit lower bounds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[Arunachalam-Grilo-Gur-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-Sundaram]</a:t>
            </a:r>
            <a:r>
              <a:rPr lang="en-GB" dirty="0"/>
              <a:t> – </a:t>
            </a:r>
            <a:r>
              <a:rPr lang="en-GB" b="1" dirty="0"/>
              <a:t>QIP’21/FOCS’21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FCBB0-5619-40EA-A0CF-29B2EC28FDAE}"/>
              </a:ext>
            </a:extLst>
          </p:cNvPr>
          <p:cNvSpPr txBox="1"/>
          <p:nvPr/>
        </p:nvSpPr>
        <p:spPr>
          <a:xfrm rot="20360178">
            <a:off x="8539374" y="2168954"/>
            <a:ext cx="215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Deterministic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C1D94-213C-4231-B8AB-098B3727D81F}"/>
              </a:ext>
            </a:extLst>
          </p:cNvPr>
          <p:cNvSpPr txBox="1"/>
          <p:nvPr/>
        </p:nvSpPr>
        <p:spPr>
          <a:xfrm rot="20360178">
            <a:off x="10446744" y="4754757"/>
            <a:ext cx="215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Quantum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D2E31-538E-4635-9657-26F5638ACCDA}"/>
              </a:ext>
            </a:extLst>
          </p:cNvPr>
          <p:cNvSpPr txBox="1"/>
          <p:nvPr/>
        </p:nvSpPr>
        <p:spPr>
          <a:xfrm rot="20360178">
            <a:off x="10313707" y="3486293"/>
            <a:ext cx="215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Randomized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6CFB9-10AB-4EA2-BFAB-DD805290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321" y="3814394"/>
            <a:ext cx="837830" cy="6021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230C20-BBEB-4756-85FE-CA1E95DF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33" y="1535580"/>
            <a:ext cx="8259302" cy="696703"/>
          </a:xfrm>
          <a:prstGeom prst="rect">
            <a:avLst/>
          </a:prstGeom>
        </p:spPr>
      </p:pic>
      <p:pic>
        <p:nvPicPr>
          <p:cNvPr id="34" name="Graphic 33" descr="Atom outline">
            <a:extLst>
              <a:ext uri="{FF2B5EF4-FFF2-40B4-BE49-F238E27FC236}">
                <a16:creationId xmlns:a16="http://schemas.microsoft.com/office/drawing/2014/main" id="{BD5B1BB3-B838-4A7B-B70A-C329DEC40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7275" y="4985590"/>
            <a:ext cx="914400" cy="91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42E9AB-89E2-4A2E-88BB-FA537C534697}"/>
              </a:ext>
            </a:extLst>
          </p:cNvPr>
          <p:cNvCxnSpPr>
            <a:cxnSpLocks/>
          </p:cNvCxnSpPr>
          <p:nvPr/>
        </p:nvCxnSpPr>
        <p:spPr>
          <a:xfrm>
            <a:off x="796414" y="2232283"/>
            <a:ext cx="1727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E90D41D-F0B9-48E1-AFA0-D56BD2F3AD1A}"/>
                  </a:ext>
                </a:extLst>
              </p14:cNvPr>
              <p14:cNvContentPartPr/>
              <p14:nvPr/>
            </p14:nvContentPartPr>
            <p14:xfrm>
              <a:off x="724610" y="2021894"/>
              <a:ext cx="855720" cy="59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E90D41D-F0B9-48E1-AFA0-D56BD2F3AD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610" y="1913235"/>
                <a:ext cx="963360" cy="276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653A188-59B9-458D-8F30-27D87CE8B2C0}"/>
                  </a:ext>
                </a:extLst>
              </p14:cNvPr>
              <p14:cNvContentPartPr/>
              <p14:nvPr/>
            </p14:nvContentPartPr>
            <p14:xfrm>
              <a:off x="832970" y="2002454"/>
              <a:ext cx="780840" cy="29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653A188-59B9-458D-8F30-27D87CE8B2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970" y="1894454"/>
                <a:ext cx="8884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2C831A1-41AC-4631-9AF7-51BCA2031B91}"/>
                  </a:ext>
                </a:extLst>
              </p14:cNvPr>
              <p14:cNvContentPartPr/>
              <p14:nvPr/>
            </p14:nvContentPartPr>
            <p14:xfrm>
              <a:off x="734330" y="1952774"/>
              <a:ext cx="40212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2C831A1-41AC-4631-9AF7-51BCA2031B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0330" y="1843533"/>
                <a:ext cx="509760" cy="24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0C247D3-DB3E-41AE-A3AB-74D91B3F8B8E}"/>
                  </a:ext>
                </a:extLst>
              </p14:cNvPr>
              <p14:cNvContentPartPr/>
              <p14:nvPr/>
            </p14:nvContentPartPr>
            <p14:xfrm>
              <a:off x="1235450" y="206113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0C247D3-DB3E-41AE-A3AB-74D91B3F8B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1450" y="195313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8944182-B919-4AE8-A6E2-4FE74B160879}"/>
                  </a:ext>
                </a:extLst>
              </p14:cNvPr>
              <p14:cNvContentPartPr/>
              <p14:nvPr/>
            </p14:nvContentPartPr>
            <p14:xfrm>
              <a:off x="944210" y="1981574"/>
              <a:ext cx="787680" cy="5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8944182-B919-4AE8-A6E2-4FE74B1608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0210" y="1873574"/>
                <a:ext cx="895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588C79E-3FE9-4041-A516-C38E54901E85}"/>
                  </a:ext>
                </a:extLst>
              </p14:cNvPr>
              <p14:cNvContentPartPr/>
              <p14:nvPr/>
            </p14:nvContentPartPr>
            <p14:xfrm>
              <a:off x="1502210" y="1992014"/>
              <a:ext cx="1009440" cy="79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588C79E-3FE9-4041-A516-C38E54901E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8229" y="1884014"/>
                <a:ext cx="1117042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F9E17E-88A7-4879-A5CB-9C91A5516B35}"/>
                  </a:ext>
                </a:extLst>
              </p14:cNvPr>
              <p14:cNvContentPartPr/>
              <p14:nvPr/>
            </p14:nvContentPartPr>
            <p14:xfrm>
              <a:off x="1020170" y="1922534"/>
              <a:ext cx="1503720" cy="10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F9E17E-88A7-4879-A5CB-9C91A5516B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57" y="1814146"/>
                <a:ext cx="1611386" cy="31685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B721C20-5F2D-4F96-B8EC-24ABF2B97BBB}"/>
              </a:ext>
            </a:extLst>
          </p:cNvPr>
          <p:cNvSpPr txBox="1"/>
          <p:nvPr/>
        </p:nvSpPr>
        <p:spPr>
          <a:xfrm>
            <a:off x="832970" y="5941363"/>
            <a:ext cx="105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other interesting papers not covered in this talk </a:t>
            </a:r>
            <a:r>
              <a:rPr lang="en-US" dirty="0"/>
              <a:t>(e.g., Volkovich’16, Chen-Rothblum-Tell-Yogev’20, …)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246C5-BE48-4C79-9F69-C495900A58EC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8ADD1-9005-4AD4-BDA3-613A054409BE}"/>
              </a:ext>
            </a:extLst>
          </p:cNvPr>
          <p:cNvSpPr txBox="1"/>
          <p:nvPr/>
        </p:nvSpPr>
        <p:spPr>
          <a:xfrm>
            <a:off x="1838634" y="2839102"/>
            <a:ext cx="913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Boolean Circuits and Complexity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3E114-D693-44AF-B83F-58E231A0302F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2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D910F8ED-B3C7-42D4-AE6E-DBC1080574EA}"/>
              </a:ext>
            </a:extLst>
          </p:cNvPr>
          <p:cNvSpPr/>
          <p:nvPr/>
        </p:nvSpPr>
        <p:spPr>
          <a:xfrm>
            <a:off x="7464386" y="2426935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D8BAD9-1F51-4738-A0BA-E861BA81E1C8}"/>
              </a:ext>
            </a:extLst>
          </p:cNvPr>
          <p:cNvSpPr/>
          <p:nvPr/>
        </p:nvSpPr>
        <p:spPr>
          <a:xfrm>
            <a:off x="8627739" y="3844868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B3E82E-1E11-42CC-B858-D71849DFBA84}"/>
              </a:ext>
            </a:extLst>
          </p:cNvPr>
          <p:cNvSpPr/>
          <p:nvPr/>
        </p:nvSpPr>
        <p:spPr>
          <a:xfrm>
            <a:off x="7339476" y="3839158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CDDCB5-BFF1-4EA0-ACC7-446813CD4747}"/>
              </a:ext>
            </a:extLst>
          </p:cNvPr>
          <p:cNvSpPr/>
          <p:nvPr/>
        </p:nvSpPr>
        <p:spPr>
          <a:xfrm>
            <a:off x="6006304" y="3845588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43836-A803-4B4B-B3FD-C64C8B4AE53C}"/>
              </a:ext>
            </a:extLst>
          </p:cNvPr>
          <p:cNvSpPr txBox="1"/>
          <p:nvPr/>
        </p:nvSpPr>
        <p:spPr>
          <a:xfrm>
            <a:off x="857155" y="663753"/>
            <a:ext cx="399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Boolean Circuits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02152-50A6-43D7-BF81-DDED259E5C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31" y="5422894"/>
            <a:ext cx="222535" cy="149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77AAA2-FA6C-441C-BD1A-48E245A4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35" y="5422893"/>
            <a:ext cx="227108" cy="149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B7E671-1F21-4B16-B3E4-E25A999393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12" y="5419845"/>
            <a:ext cx="230156" cy="15242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09B6E3-4AD3-4871-9236-47F45EA39C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86" y="5421369"/>
            <a:ext cx="199671" cy="1508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31E684-0DED-4580-A0D9-D00F22328F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2442352"/>
            <a:ext cx="2945562" cy="3597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E2DD7EB-FB57-46BF-A382-2C79E1EB5294}"/>
              </a:ext>
            </a:extLst>
          </p:cNvPr>
          <p:cNvSpPr txBox="1"/>
          <p:nvPr/>
        </p:nvSpPr>
        <p:spPr>
          <a:xfrm>
            <a:off x="7434890" y="2457224"/>
            <a:ext cx="6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BBE4D0-EC54-4095-83CB-3D52E34BA69E}"/>
              </a:ext>
            </a:extLst>
          </p:cNvPr>
          <p:cNvSpPr txBox="1"/>
          <p:nvPr/>
        </p:nvSpPr>
        <p:spPr>
          <a:xfrm>
            <a:off x="6055530" y="3883530"/>
            <a:ext cx="47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252208-C350-4FDD-A4CD-8986A4A214CB}"/>
              </a:ext>
            </a:extLst>
          </p:cNvPr>
          <p:cNvSpPr txBox="1"/>
          <p:nvPr/>
        </p:nvSpPr>
        <p:spPr>
          <a:xfrm>
            <a:off x="7319812" y="3883530"/>
            <a:ext cx="6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D14B0D-F9F9-4F1A-80D2-014B23F3A4D2}"/>
              </a:ext>
            </a:extLst>
          </p:cNvPr>
          <p:cNvSpPr txBox="1"/>
          <p:nvPr/>
        </p:nvSpPr>
        <p:spPr>
          <a:xfrm>
            <a:off x="8602857" y="3883530"/>
            <a:ext cx="6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XOR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56D13A-4D62-44D2-B07C-1FC4DD715045}"/>
              </a:ext>
            </a:extLst>
          </p:cNvPr>
          <p:cNvCxnSpPr/>
          <p:nvPr/>
        </p:nvCxnSpPr>
        <p:spPr>
          <a:xfrm flipV="1">
            <a:off x="5848988" y="4347187"/>
            <a:ext cx="314632" cy="7865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2C57BD-834A-47E8-A5C0-2429EF3CEEB5}"/>
              </a:ext>
            </a:extLst>
          </p:cNvPr>
          <p:cNvCxnSpPr>
            <a:cxnSpLocks/>
          </p:cNvCxnSpPr>
          <p:nvPr/>
        </p:nvCxnSpPr>
        <p:spPr>
          <a:xfrm flipH="1" flipV="1">
            <a:off x="6292742" y="4347187"/>
            <a:ext cx="237213" cy="8659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7485B4-85D7-4D54-A04B-1AF0E0934909}"/>
              </a:ext>
            </a:extLst>
          </p:cNvPr>
          <p:cNvCxnSpPr>
            <a:cxnSpLocks/>
          </p:cNvCxnSpPr>
          <p:nvPr/>
        </p:nvCxnSpPr>
        <p:spPr>
          <a:xfrm flipH="1" flipV="1">
            <a:off x="6482332" y="4316660"/>
            <a:ext cx="866976" cy="934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DE983F1-18AC-4C4E-93DA-BB9244687E5C}"/>
              </a:ext>
            </a:extLst>
          </p:cNvPr>
          <p:cNvCxnSpPr>
            <a:cxnSpLocks/>
          </p:cNvCxnSpPr>
          <p:nvPr/>
        </p:nvCxnSpPr>
        <p:spPr>
          <a:xfrm flipV="1">
            <a:off x="6472435" y="2937239"/>
            <a:ext cx="1077533" cy="9019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3A6C57A-B5B5-412F-B33A-D8324C49310B}"/>
              </a:ext>
            </a:extLst>
          </p:cNvPr>
          <p:cNvCxnSpPr>
            <a:cxnSpLocks/>
          </p:cNvCxnSpPr>
          <p:nvPr/>
        </p:nvCxnSpPr>
        <p:spPr>
          <a:xfrm flipV="1">
            <a:off x="7644807" y="2992326"/>
            <a:ext cx="61042" cy="7361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EE3053-B237-4A32-A9DF-0B5698F12261}"/>
              </a:ext>
            </a:extLst>
          </p:cNvPr>
          <p:cNvCxnSpPr>
            <a:cxnSpLocks/>
          </p:cNvCxnSpPr>
          <p:nvPr/>
        </p:nvCxnSpPr>
        <p:spPr>
          <a:xfrm flipH="1" flipV="1">
            <a:off x="7906800" y="3026702"/>
            <a:ext cx="720941" cy="806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7EFB928-0078-486C-834C-295654F555BB}"/>
              </a:ext>
            </a:extLst>
          </p:cNvPr>
          <p:cNvCxnSpPr>
            <a:cxnSpLocks/>
          </p:cNvCxnSpPr>
          <p:nvPr/>
        </p:nvCxnSpPr>
        <p:spPr>
          <a:xfrm flipH="1" flipV="1">
            <a:off x="8985206" y="4396421"/>
            <a:ext cx="764310" cy="854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1CD834A8-AB5D-413A-85C5-AB31BE9F53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7" y="5496054"/>
            <a:ext cx="446425" cy="45719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2B43DA9-D0E7-4D7B-956E-65BFB5D2872B}"/>
              </a:ext>
            </a:extLst>
          </p:cNvPr>
          <p:cNvCxnSpPr>
            <a:cxnSpLocks/>
          </p:cNvCxnSpPr>
          <p:nvPr/>
        </p:nvCxnSpPr>
        <p:spPr>
          <a:xfrm flipV="1">
            <a:off x="7489050" y="4404549"/>
            <a:ext cx="148874" cy="83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D627AC4-51BD-415B-8DD5-191997A1DA71}"/>
              </a:ext>
            </a:extLst>
          </p:cNvPr>
          <p:cNvCxnSpPr>
            <a:cxnSpLocks/>
          </p:cNvCxnSpPr>
          <p:nvPr/>
        </p:nvCxnSpPr>
        <p:spPr>
          <a:xfrm flipV="1">
            <a:off x="8509702" y="4388972"/>
            <a:ext cx="325622" cy="854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9991EEC-19D5-4E1F-91CD-C41AEF4F95D5}"/>
              </a:ext>
            </a:extLst>
          </p:cNvPr>
          <p:cNvCxnSpPr>
            <a:cxnSpLocks/>
          </p:cNvCxnSpPr>
          <p:nvPr/>
        </p:nvCxnSpPr>
        <p:spPr>
          <a:xfrm flipV="1">
            <a:off x="9102822" y="2957303"/>
            <a:ext cx="367944" cy="790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E4C95E0F-DB05-4207-BD41-291F63B2C1B4}"/>
              </a:ext>
            </a:extLst>
          </p:cNvPr>
          <p:cNvSpPr/>
          <p:nvPr/>
        </p:nvSpPr>
        <p:spPr>
          <a:xfrm>
            <a:off x="9318135" y="2388029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E9D9CC-4676-4527-8BFE-E8B481AACF35}"/>
              </a:ext>
            </a:extLst>
          </p:cNvPr>
          <p:cNvSpPr txBox="1"/>
          <p:nvPr/>
        </p:nvSpPr>
        <p:spPr>
          <a:xfrm>
            <a:off x="9367361" y="2425971"/>
            <a:ext cx="47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96AAC0-4687-4253-B03A-1990F6AC8800}"/>
              </a:ext>
            </a:extLst>
          </p:cNvPr>
          <p:cNvCxnSpPr>
            <a:cxnSpLocks/>
          </p:cNvCxnSpPr>
          <p:nvPr/>
        </p:nvCxnSpPr>
        <p:spPr>
          <a:xfrm flipH="1" flipV="1">
            <a:off x="9671717" y="2957303"/>
            <a:ext cx="1261848" cy="21764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1199F99D-740F-4B59-BA19-C42140E229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96" y="5465079"/>
            <a:ext cx="446425" cy="45719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4C8BAB67-97BC-4EC4-B3E3-CE87174E0439}"/>
              </a:ext>
            </a:extLst>
          </p:cNvPr>
          <p:cNvSpPr/>
          <p:nvPr/>
        </p:nvSpPr>
        <p:spPr>
          <a:xfrm>
            <a:off x="8354910" y="1149272"/>
            <a:ext cx="533483" cy="46365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8A63DB-7C45-4282-B83A-DE9C5C963840}"/>
              </a:ext>
            </a:extLst>
          </p:cNvPr>
          <p:cNvSpPr txBox="1"/>
          <p:nvPr/>
        </p:nvSpPr>
        <p:spPr>
          <a:xfrm>
            <a:off x="8325414" y="1179561"/>
            <a:ext cx="6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191D648-EECF-4504-A72B-54DA2958AD6F}"/>
              </a:ext>
            </a:extLst>
          </p:cNvPr>
          <p:cNvCxnSpPr>
            <a:cxnSpLocks/>
          </p:cNvCxnSpPr>
          <p:nvPr/>
        </p:nvCxnSpPr>
        <p:spPr>
          <a:xfrm flipV="1">
            <a:off x="7906800" y="1686661"/>
            <a:ext cx="567230" cy="720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2AD9F-48A5-43FF-BF60-81D6548735C9}"/>
              </a:ext>
            </a:extLst>
          </p:cNvPr>
          <p:cNvCxnSpPr>
            <a:cxnSpLocks/>
          </p:cNvCxnSpPr>
          <p:nvPr/>
        </p:nvCxnSpPr>
        <p:spPr>
          <a:xfrm flipH="1" flipV="1">
            <a:off x="8672513" y="1692452"/>
            <a:ext cx="694850" cy="658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DBB697E-75E1-41FD-8C94-9A48CDA8A76C}"/>
              </a:ext>
            </a:extLst>
          </p:cNvPr>
          <p:cNvCxnSpPr>
            <a:cxnSpLocks/>
          </p:cNvCxnSpPr>
          <p:nvPr/>
        </p:nvCxnSpPr>
        <p:spPr>
          <a:xfrm flipV="1">
            <a:off x="8602857" y="705465"/>
            <a:ext cx="0" cy="3602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7DEB7BE-4EF7-400B-80F7-C7FD9D5AF5D5}"/>
              </a:ext>
            </a:extLst>
          </p:cNvPr>
          <p:cNvSpPr txBox="1"/>
          <p:nvPr/>
        </p:nvSpPr>
        <p:spPr>
          <a:xfrm>
            <a:off x="9661884" y="1007220"/>
            <a:ext cx="202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Depth</a:t>
            </a:r>
            <a:r>
              <a:rPr lang="en-GB" sz="2200" dirty="0"/>
              <a:t>  </a:t>
            </a:r>
            <a:r>
              <a:rPr lang="en-GB" sz="2200" b="1" dirty="0"/>
              <a:t>d</a:t>
            </a:r>
            <a:r>
              <a:rPr lang="en-GB" sz="2200" dirty="0"/>
              <a:t> = 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38F8825-7B24-4748-989D-D4988517281B}"/>
              </a:ext>
            </a:extLst>
          </p:cNvPr>
          <p:cNvSpPr txBox="1"/>
          <p:nvPr/>
        </p:nvSpPr>
        <p:spPr>
          <a:xfrm>
            <a:off x="9671717" y="1438160"/>
            <a:ext cx="2025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Size</a:t>
            </a:r>
            <a:r>
              <a:rPr lang="en-GB" sz="2200" dirty="0"/>
              <a:t>      </a:t>
            </a:r>
            <a:r>
              <a:rPr lang="en-GB" sz="2200" b="1" dirty="0"/>
              <a:t>s</a:t>
            </a:r>
            <a:r>
              <a:rPr lang="en-GB" sz="2200" dirty="0"/>
              <a:t> = 6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1E87B2B1-DC3A-4813-A5D3-C957A3EEF2C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6" y="3963142"/>
            <a:ext cx="3440149" cy="2271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8ACF686-67C4-4535-A14E-4AFBA15FE69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7" y="4486605"/>
            <a:ext cx="4359248" cy="25301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F99971C-434D-4B43-8A62-1D560C9073F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6" y="1461556"/>
            <a:ext cx="4442087" cy="25301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5256371-F544-4A0B-A0C8-23AA27540DD0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9D93-1EC8-43A7-8851-5EDA2F83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in the 80’s</a:t>
            </a:r>
          </a:p>
        </p:txBody>
      </p:sp>
      <p:pic>
        <p:nvPicPr>
          <p:cNvPr id="1028" name="Picture 4" descr="The History of Pac-Man">
            <a:extLst>
              <a:ext uri="{FF2B5EF4-FFF2-40B4-BE49-F238E27FC236}">
                <a16:creationId xmlns:a16="http://schemas.microsoft.com/office/drawing/2014/main" id="{5FE77B39-28BA-44FD-95BC-E84970AE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3" y="484366"/>
            <a:ext cx="1628814" cy="15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ding On A Holiday To The Sun? This Is Possibly The Best Invention Ever |  Her.ie">
            <a:extLst>
              <a:ext uri="{FF2B5EF4-FFF2-40B4-BE49-F238E27FC236}">
                <a16:creationId xmlns:a16="http://schemas.microsoft.com/office/drawing/2014/main" id="{9DB09C17-8963-48E6-B2B5-08EEAA93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82" y="480283"/>
            <a:ext cx="3039039" cy="15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66DAD-15FB-4995-B393-BAA7380B6652}"/>
              </a:ext>
            </a:extLst>
          </p:cNvPr>
          <p:cNvSpPr txBox="1"/>
          <p:nvPr/>
        </p:nvSpPr>
        <p:spPr>
          <a:xfrm>
            <a:off x="843851" y="1656704"/>
            <a:ext cx="526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</a:rPr>
              <a:t>Many exciting circuit lower bounds!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D399A-D91A-447F-A974-9E6097295E01}"/>
              </a:ext>
            </a:extLst>
          </p:cNvPr>
          <p:cNvSpPr txBox="1"/>
          <p:nvPr/>
        </p:nvSpPr>
        <p:spPr>
          <a:xfrm>
            <a:off x="5596638" y="5521463"/>
            <a:ext cx="5482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</a:rPr>
              <a:t>A solution to P vs NP must be in the horizon…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87349F-A8A7-48B3-AEE7-844796431BAA}"/>
              </a:ext>
            </a:extLst>
          </p:cNvPr>
          <p:cNvCxnSpPr>
            <a:cxnSpLocks/>
          </p:cNvCxnSpPr>
          <p:nvPr/>
        </p:nvCxnSpPr>
        <p:spPr>
          <a:xfrm flipV="1">
            <a:off x="675668" y="4060944"/>
            <a:ext cx="10296663" cy="4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74DAB9-0534-4619-A6DD-0CABE6D7FD86}"/>
              </a:ext>
            </a:extLst>
          </p:cNvPr>
          <p:cNvSpPr txBox="1"/>
          <p:nvPr/>
        </p:nvSpPr>
        <p:spPr>
          <a:xfrm>
            <a:off x="1162506" y="4156185"/>
            <a:ext cx="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3860D-0C39-44DA-BF89-5D6938688EE1}"/>
              </a:ext>
            </a:extLst>
          </p:cNvPr>
          <p:cNvSpPr txBox="1"/>
          <p:nvPr/>
        </p:nvSpPr>
        <p:spPr>
          <a:xfrm>
            <a:off x="2509811" y="4156185"/>
            <a:ext cx="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F9BD4-A47A-4AE2-A16B-37BCC627D36D}"/>
              </a:ext>
            </a:extLst>
          </p:cNvPr>
          <p:cNvSpPr txBox="1"/>
          <p:nvPr/>
        </p:nvSpPr>
        <p:spPr>
          <a:xfrm>
            <a:off x="4715673" y="4157371"/>
            <a:ext cx="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D3EF8-CF55-4F61-A410-EB60EC22AAFE}"/>
              </a:ext>
            </a:extLst>
          </p:cNvPr>
          <p:cNvSpPr txBox="1"/>
          <p:nvPr/>
        </p:nvSpPr>
        <p:spPr>
          <a:xfrm>
            <a:off x="6555692" y="4127376"/>
            <a:ext cx="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1BA90-CFDB-48BE-8616-6BA12CFF572A}"/>
              </a:ext>
            </a:extLst>
          </p:cNvPr>
          <p:cNvSpPr txBox="1"/>
          <p:nvPr/>
        </p:nvSpPr>
        <p:spPr>
          <a:xfrm>
            <a:off x="1091486" y="3498311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Ajtai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358CB-CACF-4050-8147-EF7073B7DE48}"/>
              </a:ext>
            </a:extLst>
          </p:cNvPr>
          <p:cNvSpPr txBox="1"/>
          <p:nvPr/>
        </p:nvSpPr>
        <p:spPr>
          <a:xfrm>
            <a:off x="1997008" y="3510152"/>
            <a:ext cx="18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Furst</a:t>
            </a:r>
            <a:r>
              <a:rPr lang="en-GB" dirty="0"/>
              <a:t>-Saxe-</a:t>
            </a:r>
            <a:r>
              <a:rPr lang="en-GB" dirty="0" err="1"/>
              <a:t>Sipser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EE60-B7EE-4D50-AE72-BCB8B7931B63}"/>
              </a:ext>
            </a:extLst>
          </p:cNvPr>
          <p:cNvSpPr txBox="1"/>
          <p:nvPr/>
        </p:nvSpPr>
        <p:spPr>
          <a:xfrm>
            <a:off x="4453782" y="3510152"/>
            <a:ext cx="18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Razborov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D774A-FD14-4D58-A3D8-F50202A8DE02}"/>
              </a:ext>
            </a:extLst>
          </p:cNvPr>
          <p:cNvSpPr txBox="1"/>
          <p:nvPr/>
        </p:nvSpPr>
        <p:spPr>
          <a:xfrm>
            <a:off x="6316613" y="3503520"/>
            <a:ext cx="18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Yao, </a:t>
            </a:r>
            <a:r>
              <a:rPr lang="en-GB" dirty="0" err="1"/>
              <a:t>Hastad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68757-1E3D-47A7-8A9D-ABA47ABE5C0F}"/>
              </a:ext>
            </a:extLst>
          </p:cNvPr>
          <p:cNvSpPr txBox="1"/>
          <p:nvPr/>
        </p:nvSpPr>
        <p:spPr>
          <a:xfrm>
            <a:off x="8556477" y="3469569"/>
            <a:ext cx="234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Razborov</a:t>
            </a:r>
            <a:r>
              <a:rPr lang="en-GB" dirty="0"/>
              <a:t>, </a:t>
            </a:r>
            <a:r>
              <a:rPr lang="en-GB" dirty="0" err="1"/>
              <a:t>Smolensky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EA80D2-1847-4869-A739-A3A8D6DF58D2}"/>
              </a:ext>
            </a:extLst>
          </p:cNvPr>
          <p:cNvSpPr txBox="1"/>
          <p:nvPr/>
        </p:nvSpPr>
        <p:spPr>
          <a:xfrm>
            <a:off x="9320847" y="4098634"/>
            <a:ext cx="5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‘87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0848A2-64E0-4E4E-891E-E954C144AD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79" y="2892578"/>
            <a:ext cx="1862831" cy="2061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43B9AF-0E50-4FC1-9010-FC2DE927CC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95" y="2872232"/>
            <a:ext cx="1099448" cy="2450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D3E733-8CA3-4793-93C5-D046F52272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14" y="2493114"/>
            <a:ext cx="1713504" cy="5986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B7483-026C-4F06-97C5-D13182C409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39" y="2835010"/>
            <a:ext cx="1713503" cy="26372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A2527C6-8A74-40AC-9011-65788567179A}"/>
              </a:ext>
            </a:extLst>
          </p:cNvPr>
          <p:cNvSpPr/>
          <p:nvPr/>
        </p:nvSpPr>
        <p:spPr>
          <a:xfrm>
            <a:off x="1321493" y="4039587"/>
            <a:ext cx="135399" cy="13539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5959783-8E89-4B53-B8D2-F8FD3625A022}"/>
              </a:ext>
            </a:extLst>
          </p:cNvPr>
          <p:cNvSpPr/>
          <p:nvPr/>
        </p:nvSpPr>
        <p:spPr>
          <a:xfrm>
            <a:off x="2706059" y="4030374"/>
            <a:ext cx="135399" cy="13539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5D5439-51DC-4B3A-9713-7AF993246B6C}"/>
              </a:ext>
            </a:extLst>
          </p:cNvPr>
          <p:cNvSpPr/>
          <p:nvPr/>
        </p:nvSpPr>
        <p:spPr>
          <a:xfrm>
            <a:off x="4891297" y="4028755"/>
            <a:ext cx="135399" cy="13539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CB8EA3-8093-4F3E-B861-78848ACA47DF}"/>
              </a:ext>
            </a:extLst>
          </p:cNvPr>
          <p:cNvSpPr/>
          <p:nvPr/>
        </p:nvSpPr>
        <p:spPr>
          <a:xfrm>
            <a:off x="6747120" y="4014231"/>
            <a:ext cx="135399" cy="13539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B987677-6F63-4ADE-A1BA-B71C39C719E6}"/>
              </a:ext>
            </a:extLst>
          </p:cNvPr>
          <p:cNvSpPr/>
          <p:nvPr/>
        </p:nvSpPr>
        <p:spPr>
          <a:xfrm>
            <a:off x="9486151" y="4004890"/>
            <a:ext cx="135399" cy="13539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5A68A84D-02F3-4D41-A627-B5DF11FB43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734" y="4421201"/>
            <a:ext cx="2115370" cy="192839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0F79C1F-5A74-43E3-84B7-8941B0804C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3832" y="5364255"/>
            <a:ext cx="1582806" cy="7453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9EBCF7-4B46-43E9-B06E-5976CC08A0E7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9" grpId="0"/>
      <p:bldP spid="16" grpId="0"/>
      <p:bldP spid="17" grpId="0"/>
      <p:bldP spid="18" grpId="0"/>
      <p:bldP spid="19" grpId="0"/>
      <p:bldP spid="20" grpId="0"/>
      <p:bldP spid="3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EF2A-E074-41FE-ACA3-283CECC8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Since the 90’s</a:t>
            </a:r>
          </a:p>
        </p:txBody>
      </p:sp>
      <p:pic>
        <p:nvPicPr>
          <p:cNvPr id="2056" name="Picture 8 1" descr="Dark clouds on the horizon | Mortgage Introducer">
            <a:extLst>
              <a:ext uri="{FF2B5EF4-FFF2-40B4-BE49-F238E27FC236}">
                <a16:creationId xmlns:a16="http://schemas.microsoft.com/office/drawing/2014/main" id="{E275A7DE-6211-4494-8DB9-3902B292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82" y="495973"/>
            <a:ext cx="3061218" cy="1838719"/>
          </a:xfrm>
          <a:prstGeom prst="rect">
            <a:avLst/>
          </a:prstGeom>
          <a:noFill/>
          <a:effectLst>
            <a:outerShdw blurRad="50800" dist="50800" dir="48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2E895-0237-421A-AFC8-08ACB3E14038}"/>
              </a:ext>
            </a:extLst>
          </p:cNvPr>
          <p:cNvSpPr txBox="1"/>
          <p:nvPr/>
        </p:nvSpPr>
        <p:spPr>
          <a:xfrm>
            <a:off x="838200" y="1868510"/>
            <a:ext cx="326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Progress has slowed down…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170D7-C3FC-4F6C-A130-0AC40E710424}"/>
              </a:ext>
            </a:extLst>
          </p:cNvPr>
          <p:cNvSpPr txBox="1"/>
          <p:nvPr/>
        </p:nvSpPr>
        <p:spPr>
          <a:xfrm>
            <a:off x="838200" y="2678261"/>
            <a:ext cx="342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Still widely believed that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F1E674-71B1-4ECC-AC45-330DDE8687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1" y="2772104"/>
            <a:ext cx="1787901" cy="278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00EF4-E312-4559-9B92-213D0FB2EA39}"/>
              </a:ext>
            </a:extLst>
          </p:cNvPr>
          <p:cNvSpPr txBox="1"/>
          <p:nvPr/>
        </p:nvSpPr>
        <p:spPr>
          <a:xfrm>
            <a:off x="838200" y="3467804"/>
            <a:ext cx="542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consistent with current knowledge that: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3F93016-967B-4C9C-82C6-701EC20BBA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12" y="4264520"/>
            <a:ext cx="4362296" cy="288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6D01A67-1ACA-4E92-BCBC-91C4D1E3F4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15" y="4878304"/>
            <a:ext cx="4368394" cy="2880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DD0A1A9-5FBE-45F0-9A40-6398C3DD5EC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13" y="5492084"/>
            <a:ext cx="4418694" cy="2880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1D6A8E-42BC-4805-91FC-26D2A7F6F2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9325" y="4836214"/>
            <a:ext cx="459361" cy="330166"/>
          </a:xfrm>
          <a:prstGeom prst="rect">
            <a:avLst/>
          </a:prstGeom>
        </p:spPr>
      </p:pic>
      <p:pic>
        <p:nvPicPr>
          <p:cNvPr id="32" name="Graphic 31" descr="Atom outline">
            <a:extLst>
              <a:ext uri="{FF2B5EF4-FFF2-40B4-BE49-F238E27FC236}">
                <a16:creationId xmlns:a16="http://schemas.microsoft.com/office/drawing/2014/main" id="{407EFC18-5D3F-4E85-A94B-BF38096322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9325" y="5389030"/>
            <a:ext cx="494184" cy="4941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4DF7E6-F21B-46B2-809F-A0A4FB60EC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5619" y="365125"/>
            <a:ext cx="2286410" cy="2084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6E6542-B077-46A3-B18F-3387AC0906B6}"/>
              </a:ext>
            </a:extLst>
          </p:cNvPr>
          <p:cNvSpPr txBox="1"/>
          <p:nvPr/>
        </p:nvSpPr>
        <p:spPr>
          <a:xfrm>
            <a:off x="11510923" y="6309203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3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200.278"/>
  <p:tag name="LATEXADDIN" val="\documentclass{article}&#10;\usepackage{amsmath}&#10;\pagestyle{empty}&#10;\begin{document}&#10;&#10;&#10;$2^{\sqrt{n}}$&#10;&#10;\end{document}"/>
  <p:tag name="IGUANATEXSIZE" val="20"/>
  <p:tag name="IGUANATEXCURSOR" val="9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891"/>
  <p:tag name="ORIGINALWIDTH" val="4289.099"/>
  <p:tag name="LATEXADDIN" val="\documentclass{article}&#10;\usepackage{amsmath}&#10;\usepackage{amssymb}&#10;\usepackage{xcolor}&#10;\pagestyle{empty}&#10;\begin{document}&#10;&#10;\noindent \textbf{[Arunachalam-Grilo-Gur-O-Sundaram'21]} If a circuit class $\mathcal{C}(\mathsf{poly})$ can be learned with error $\varepsilon \leq 1/2 - \gamma$ in \textcolor{blue}{\textbf{quantum}} time $o(\gamma^2 \cdot 2^{n}/n)$, then \textcolor{blue}{$\mathsf{BQE}$} $\nsubseteq \mathcal{C}$.&#10;&#10;&#10;&#10;\end{document}"/>
  <p:tag name="IGUANATEXSIZE" val="20"/>
  <p:tag name="IGUANATEXCURSOR" val="37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68.3851"/>
  <p:tag name="LATEXADDIN" val="\documentclass{article}&#10;\usepackage{amsmath}&#10;\pagestyle{empty}&#10;\begin{document}&#10;&#10;&#10;Time: $2^{n} \cdot \mathsf{poly}(n)$&#10;&#10;\end{document}"/>
  <p:tag name="IGUANATEXSIZE" val="20"/>
  <p:tag name="IGUANATEXCURSOR" val="11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436.5609"/>
  <p:tag name="LATEXADDIN" val="\documentclass{article}&#10;\usepackage{amsmath}&#10;\pagestyle{empty}&#10;\begin{document}&#10;&#10;&#10;Error: $0$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747.8543"/>
  <p:tag name="LATEXADDIN" val="\documentclass{article}&#10;\usepackage{amsmath}&#10;\pagestyle{empty}&#10;\begin{document}&#10;&#10;&#10;Time: $\mathsf{poly}(n)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1201.668"/>
  <p:tag name="LATEXADDIN" val="\documentclass{article}&#10;\usepackage{amsmath}&#10;\pagestyle{empty}&#10;\begin{document}&#10;&#10;&#10;Error: $1/2 - \Omega(2^{-n/2})$&#10;&#10;\end{document}"/>
  <p:tag name="IGUANATEXSIZE" val="20"/>
  <p:tag name="IGUANATEXCURSOR" val="11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1364.44"/>
  <p:tag name="LATEXADDIN" val="\documentclass{article}&#10;\usepackage{amsmath}&#10;\pagestyle{empty}&#10;\begin{document}&#10;&#10;&#10;Circuit class $\mathcal{C} = \{\mathcal{C}\}_{n \geq 1}$.&#10;&#10;\end{document}"/>
  <p:tag name="IGUANATEXSIZE" val="20"/>
  <p:tag name="IGUANATEXCURSOR" val="13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086.57"/>
  <p:tag name="LATEXADDIN" val="\documentclass{article}&#10;\usepackage{amsmath}&#10;\pagestyle{empty}&#10;\begin{document}&#10;&#10;&#10;Det.~Learner $A$ learns any $c \in \mathcal{C}_n$ in time $T(n) = o(2^n)$ with error $\varepsilon = 0.49$.&#10;&#10;\end{document}"/>
  <p:tag name="IGUANATEXSIZE" val="20"/>
  <p:tag name="IGUANATEXCURSOR" val="1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0155"/>
  <p:tag name="ORIGINALWIDTH" val="772.6078"/>
  <p:tag name="LATEXADDIN" val="\documentclass{article}&#10;\usepackage{amsmath}&#10;\usepackage{xcolor}&#10;\pagestyle{empty}&#10;\begin{document}&#10;&#10;\noindent \textcolor{blue}{\textbf{Assumption.}}&#10;&#10;&#10;&#10;\end{document}"/>
  <p:tag name="IGUANATEXSIZE" val="20"/>
  <p:tag name="IGUANATEXCURSOR" val="1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2277.318"/>
  <p:tag name="LATEXADDIN" val="\documentclass{article}&#10;\usepackage{amsmath}&#10;\pagestyle{empty}&#10;\begin{document}&#10;&#10;&#10;\noindent Simulate $A$ on the \textbf{zero} function $f^{=0}  \in \mathcal{C}$.&#10;&#10;\end{document}"/>
  <p:tag name="IGUANATEXSIZE" val="20"/>
  <p:tag name="IGUANATEXCURSOR" val="14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5787"/>
  <p:tag name="ORIGINALWIDTH" val="62.25866"/>
  <p:tag name="LATEXADDIN" val="\documentclass{article}&#10;\usepackage{amsmath}&#10;\pagestyle{empty}&#10;\begin{document}&#10;&#10;&#10;$x$&#10;&#10;\end{document}"/>
  <p:tag name="IGUANATEXSIZE" val="20"/>
  <p:tag name="IGUANATEXCURSOR" val="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51024"/>
  <p:tag name="ORIGINALWIDTH" val="109.5153"/>
  <p:tag name="LATEXADDIN" val="\documentclass{article}&#10;\usepackage{amsmath}&#10;\pagestyle{empty}&#10;\begin{document}&#10;&#10;$x_1$&#10;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189.0264"/>
  <p:tag name="LATEXADDIN" val="\documentclass{article}&#10;\usepackage{amsmath}&#10;\pagestyle{empty}&#10;\begin{document}&#10;&#10;&#10;$f^{= 0}$&#10;&#10;\end{document}"/>
  <p:tag name="IGUANATEXSIZE" val="20"/>
  <p:tag name="IGUANATEXCURSOR" val="8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53.2574"/>
  <p:tag name="LATEXADDIN" val="\documentclass{article}&#10;\usepackage{amsmath}&#10;\pagestyle{empty}&#10;\begin{document}&#10;&#10;&#10;$0$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717"/>
  <p:tag name="ORIGINALWIDTH" val="2865.4"/>
  <p:tag name="LATEXADDIN" val="\documentclass{article}&#10;\usepackage{amsmath}&#10;\pagestyle{empty}&#10;\begin{document}&#10;&#10;&#10;\noindent Let $Q_n \subseteq \{0,1\}^n$ be the inputs queried by $A^{\mathsf{MQ}(f^{=0})}$.&#10;&#10;\end{document}"/>
  <p:tag name="IGUANATEXSIZE" val="20"/>
  <p:tag name="IGUANATEXCURSOR" val="16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825.005"/>
  <p:tag name="LATEXADDIN" val="\documentclass{article}&#10;\usepackage{amsmath}&#10;\pagestyle{empty}&#10;\begin{document}&#10;&#10;&#10;\noindent Let $L_n$ be the complement of $Q_n$.&#10;&#10;\end{document}"/>
  <p:tag name="IGUANATEXSIZE" val="20"/>
  <p:tag name="IGUANATEXCURSOR" val="12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07.988"/>
  <p:tag name="LATEXADDIN" val="\documentclass{article}&#10;\usepackage{amsmath}&#10;\usepackage{xcolor}&#10;\pagestyle{empty}&#10;\begin{document}&#10;&#10;\noindent \textcolor{blue}{\textbf{Claim 1.}} $L \in \mathsf{DTIME}[\mathsf{poly}(T)]$.&#10;&#10;&#10;&#10;\end{document}"/>
  <p:tag name="IGUANATEXSIZE" val="20"/>
  <p:tag name="IGUANATEXCURSOR" val="10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356.2997"/>
  <p:tag name="LATEXADDIN" val="\documentclass{article}&#10;\usepackage{amsmath}&#10;\usepackage{xcolor}&#10;\pagestyle{empty}&#10;\begin{document}&#10;&#10;\noindent \textcolor{red}{\textbf{Why?}}&#10;&#10;&#10;&#10;\end{document}"/>
  <p:tag name="IGUANATEXSIZE" val="20"/>
  <p:tag name="IGUANATEXCURSOR" val="13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706"/>
  <p:tag name="ORIGINALWIDTH" val="2257.065"/>
  <p:tag name="LATEXADDIN" val="\documentclass{article}&#10;\usepackage{amsmath}&#10;\pagestyle{empty}&#10;\begin{document}&#10;&#10;&#10;\noindent \textbf{3.}~However, view of $A^{\mathsf{MQ}(f^{=0})} \equiv A^{\mathsf{MQ}(L_n)}$.&#10;&#10;&#10;&#10;\end{document}"/>
  <p:tag name="IGUANATEXSIZE" val="20"/>
  <p:tag name="IGUANATEXCURSOR" val="14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2729.631"/>
  <p:tag name="LATEXADDIN" val="\documentclass{article}&#10;\usepackage{amsmath}&#10;\pagestyle{empty}&#10;\begin{document}&#10;&#10;\textbf{4.}~$A$ outputs the same hypothesis $h$ in both cases.&#10;&#10;&#10;\end{document}"/>
  <p:tag name="IGUANATEXSIZE" val="20"/>
  <p:tag name="IGUANATEXCURSOR" val="9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912.8774"/>
  <p:tag name="LATEXADDIN" val="\documentclass{article}&#10;\usepackage{amsmath}&#10;\usepackage{xcolor}&#10;\pagestyle{empty}&#10;\begin{document}&#10;&#10;\noindent \textcolor{blue}{\textbf{Claim 2.}} $L \notin \mathcal{C}$.&#10;&#10;&#10;&#10;\end{document}"/>
  <p:tag name="IGUANATEXSIZE" val="20"/>
  <p:tag name="IGUANATEXCURSOR" val="16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058.287"/>
  <p:tag name="LATEXADDIN" val="\documentclass{article}&#10;\usepackage{amsmath}&#10;\pagestyle{empty}&#10;\begin{document}&#10;&#10;&#10;\noindent \textbf{1.}~If $T = o(2^n)$ then $\Pr_{x}[x \in L_n ] \to 1$.&#10;&#10;&#10;\end{document}"/>
  <p:tag name="IGUANATEXSIZE" val="20"/>
  <p:tag name="IGUANATEXCURSOR" val="15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51024"/>
  <p:tag name="ORIGINALWIDTH" val="111.7656"/>
  <p:tag name="LATEXADDIN" val="\documentclass{article}&#10;\usepackage{amsmath}&#10;\pagestyle{empty}&#10;\begin{document}&#10;&#10;$x_2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420.588"/>
  <p:tag name="LATEXADDIN" val="\documentclass{article}&#10;\usepackage{amsmath}&#10;\pagestyle{empty}&#10;\begin{document}&#10;&#10;&#10;\noindent \textbf{2.}~Suppose $L_n \in \mathcal{C}_n$. Then $A$ must learn $L_n$.&#10;&#10;&#10;\end{document}"/>
  <p:tag name="IGUANATEXSIZE" val="20"/>
  <p:tag name="IGUANATEXCURSOR" val="16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679"/>
  <p:tag name="ORIGINALWIDTH" val="2987.667"/>
  <p:tag name="LATEXADDIN" val="\documentclass{article}&#10;\usepackage{amsmath}&#10;\usepackage{color}&#10;\pagestyle{empty}&#10;\begin{document}&#10;&#10;\textbf{5.}~\textcolor{red}{\textbf{Contradiction:}} $h$~$\varepsilon$-close to $f^{=0}$ and $\varepsilon$-close to $L_n$.&#10;&#10;&#10;\end{document}"/>
  <p:tag name="IGUANATEXSIZE" val="20"/>
  <p:tag name="IGUANATEXCURSOR" val="6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53.2993"/>
  <p:tag name="LATEXADDIN" val="\documentclass{article}&#10;\usepackage{amsmath}&#10;\pagestyle{empty}&#10;\begin{document}&#10;&#10;$\{0,1\}^n$&#10;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646"/>
  <p:tag name="ORIGINALWIDTH" val="137.2691"/>
  <p:tag name="LATEXADDIN" val="\documentclass{article}&#10;\usepackage{amsmath}&#10;\pagestyle{empty}&#10;\begin{document}&#10;&#10;&#10;$L_n$&#10;&#10;\end{document}"/>
  <p:tag name="IGUANATEXSIZE" val="20"/>
  <p:tag name="IGUANATEXCURSOR" val="8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0.771"/>
  <p:tag name="LATEXADDIN" val="\documentclass{article}&#10;\usepackage{amsmath}&#10;\pagestyle{empty}&#10;\begin{document}&#10;&#10;&#10;$Q_n$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483.707"/>
  <p:tag name="LATEXADDIN" val="\documentclass{article}&#10;\usepackage{amsmath}&#10;\usepackage{color}&#10;\pagestyle{empty}&#10;\begin{document}&#10;&#10;&#10;\noindent Resulting hard function $f_n$:&#10;&#10;\end{document}"/>
  <p:tag name="IGUANATEXSIZE" val="20"/>
  <p:tag name="IGUANATEXCURSOR" val="12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14.8079"/>
  <p:tag name="LATEXADDIN" val="\documentclass{article}&#10;\usepackage{amsmath}&#10;\usepackage{color}&#10;\pagestyle{empty}&#10;\begin{document}&#10;&#10;&#10;\noindent $f_n(x) = $ &#10;&#10;\end{document}"/>
  <p:tag name="IGUANATEXSIZE" val="20"/>
  <p:tag name="IGUANATEXCURSOR" val="12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442.451"/>
  <p:tag name="LATEXADDIN" val="\documentclass{article}&#10;\usepackage{amsmath}&#10;\usepackage{color}&#10;\pagestyle{empty}&#10;\begin{document}&#10;&#10;&#10;\noindent $0$ \quad if $x$ contains a single $1$ &#10;&#10;\end{document}"/>
  <p:tag name="IGUANATEXSIZE" val="20"/>
  <p:tag name="IGUANATEXCURSOR" val="13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726.8514"/>
  <p:tag name="LATEXADDIN" val="\documentclass{article}&#10;\usepackage{amsmath}&#10;\usepackage{color}&#10;\pagestyle{empty}&#10;\begin{document}&#10;&#10;&#10;\noindent $1$ \quad otherwise &#10;&#10;\end{document}"/>
  <p:tag name="IGUANATEXSIZE" val="20"/>
  <p:tag name="IGUANATEXCURSOR" val="13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6181"/>
  <p:tag name="ORIGINALWIDTH" val="95.26331"/>
  <p:tag name="LATEXADDIN" val="\documentclass{article}&#10;\usepackage{amsmath}&#10;\pagestyle{empty}&#10;\begin{document}&#10;&#10;&#10;$D$&#10;&#10;\end{document}"/>
  <p:tag name="IGUANATEXSIZE" val="20"/>
  <p:tag name="IGUANATEXCURSOR" val="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01048"/>
  <p:tag name="ORIGINALWIDTH" val="113.2658"/>
  <p:tag name="LATEXADDIN" val="\documentclass{article}&#10;\usepackage{amsmath}&#10;\pagestyle{empty}&#10;\begin{document}&#10;&#10;$x_3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3753.524"/>
  <p:tag name="LATEXADDIN" val="\documentclass{article}&#10;\usepackage{amsmath}&#10;\usepackage{xcolor}&#10;\pagestyle{empty}&#10;\begin{document}&#10;&#10;\noindent \textbf{Def.}~A function $\textcolor{blue}{G \colon \{0,1\}^\ell \to \{0,1\}^N}$ is a PRG against $\mathcal{F}$ if $\forall D \in \mathcal{F}$&#10;&#10;&#10;\end{document}"/>
  <p:tag name="IGUANATEXSIZE" val="20"/>
  <p:tag name="IGUANATEXCURSOR" val="2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837.1168"/>
  <p:tag name="LATEXADDIN" val="\documentclass{article}&#10;\usepackage{amsmath}&#10;\pagestyle{empty}&#10;\begin{document}&#10;&#10;&#10;$\ell$ = seed length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358"/>
  <p:tag name="ORIGINALWIDTH" val="2851.898"/>
  <p:tag name="LATEXADDIN" val="\documentclass{article}&#10;\usepackage{amsmath}&#10;\usepackage{xcolor}&#10;\pagestyle{empty}&#10;\begin{document}&#10;&#10;$$&#10;\Big | \Pr_{y \sim \{0,1\}^N}[D(y) = 1] - \Pr_{z \sim \{0,1\}^\ell}[D(\textcolor{blue}{G}(z))= 1]    \Big | \;\leq\; o(1)&#10;$$&#10;&#10;&#10;\end{document}"/>
  <p:tag name="IGUANATEXSIZE" val="20"/>
  <p:tag name="IGUANATEXCURSOR" val="17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711.8494"/>
  <p:tag name="LATEXADDIN" val="\documentclass{article}&#10;\usepackage{amsmath}&#10;\usepackage{xcolor}&#10;\pagestyle{empty}&#10;\begin{document}&#10;&#10;$A^{\mathsf{MQ}(\textcolor{blue}{f})}(1^n, r)$&#10;&#10;&#10;\end{document}"/>
  <p:tag name="IGUANATEXSIZE" val="20"/>
  <p:tag name="IGUANATEXCURSOR" val="1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379.553"/>
  <p:tag name="LATEXADDIN" val="\documentclass{article}&#10;\usepackage{amsmath}&#10;\pagestyle{empty}&#10;\begin{document}&#10;&#10;&#10;\noindent $\{0,1\}^N$&#10;&#10;\end{document}"/>
  <p:tag name="IGUANATEXSIZE" val="20"/>
  <p:tag name="IGUANATEXCURSOR" val="10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6268"/>
  <p:tag name="ORIGINALWIDTH" val="805.6124"/>
  <p:tag name="LATEXADDIN" val="\documentclass{article}&#10;\usepackage{amsmath}&#10;\pagestyle{empty}&#10;\begin{document}&#10;&#10;&#10;Circuit class $\mathcal{C}$.&#10;&#10;\end{document}"/>
  <p:tag name="IGUANATEXSIZE" val="20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4052.816"/>
  <p:tag name="LATEXADDIN" val="\documentclass{article}&#10;\usepackage{amsmath}&#10;\pagestyle{empty}&#10;\begin{document}&#10;&#10;&#10;Quantum Learner $A$ with error $\varepsilon \leq 1/2 - \gamma$ that runs in time $o(\gamma^2 \cdot 2^n/n)$.&#10;&#10;\end{document}"/>
  <p:tag name="IGUANATEXSIZE" val="20"/>
  <p:tag name="IGUANATEXCURSOR" val="9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0155"/>
  <p:tag name="ORIGINALWIDTH" val="828.8657"/>
  <p:tag name="LATEXADDIN" val="\documentclass{article}&#10;\usepackage{amsmath}&#10;\usepackage{xcolor}&#10;\pagestyle{empty}&#10;\begin{document}&#10;&#10;\noindent \textcolor{blue}{\textbf{Assumptions:}}&#10;&#10;&#10;&#10;\end{document}"/>
  <p:tag name="IGUANATEXSIZE" val="20"/>
  <p:tag name="IGUANATEXCURSOR" val="14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6039"/>
  <p:tag name="ORIGINALWIDTH" val="98.2637"/>
  <p:tag name="LATEXADDIN" val="\documentclass{article}&#10;\usepackage{amsmath}&#10;\pagestyle{empty}&#10;\begin{document}&#10;&#10;$x_i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4212.588"/>
  <p:tag name="LATEXADDIN" val="\documentclass{article}&#10;\usepackage{amsmath}&#10;\pagestyle{empty}&#10;\begin{document}&#10;&#10;&#10;\noindent There is a \textbf{quantum} algorithm $D$ running in time $2^{O(n)}$ that on $f \in \{0,1\}^N$,&#10;&#10;\end{document}"/>
  <p:tag name="IGUANATEXSIZE" val="20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6205"/>
  <p:tag name="ORIGINALWIDTH" val="653.3412"/>
  <p:tag name="LATEXADDIN" val="\documentclass{article}&#10;\usepackage{amsmath}&#10;\pagestyle{empty}&#10;\begin{document}&#10;&#10;&#10;\noindent Let $N = 2^n$.&#10;&#10;\end{document}"/>
  <p:tag name="IGUANATEXSIZE" val="20"/>
  <p:tag name="IGUANATEXCURSOR" val="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379.553"/>
  <p:tag name="LATEXADDIN" val="\documentclass{article}&#10;\usepackage{amsmath}&#10;\pagestyle{empty}&#10;\begin{document}&#10;&#10;&#10;$\{0,1\}^N$&#10;&#10;\end{document}"/>
  <p:tag name="IGUANATEXSIZE" val="20"/>
  <p:tag name="IGUANATEXCURSOR" val="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37.5471"/>
  <p:tag name="LATEXADDIN" val="\documentclass{article}&#10;\usepackage{amsmath}&#10;\pagestyle{empty}&#10;\begin{document}&#10;&#10;&#10;\noindent $g \in \mathcal{C}_n$&#10;&#10;\end{document}"/>
  <p:tag name="IGUANATEXSIZE" val="20"/>
  <p:tag name="IGUANATEXCURSOR" val="11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79.553"/>
  <p:tag name="LATEXADDIN" val="\documentclass{article}&#10;\usepackage{amsmath}&#10;\pagestyle{empty}&#10;\begin{document}&#10;&#10;&#10;$h \in \mathcal{H}_n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72.65"/>
  <p:tag name="LATEXADDIN" val="\documentclass{article}&#10;\usepackage{amsmath}&#10;\pagestyle{empty}&#10;\begin{document}&#10;&#10;$D(f)$ accepts w.h.p.&#10;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27.643"/>
  <p:tag name="LATEXADDIN" val="\documentclass{article}&#10;\usepackage{amsmath}&#10;\pagestyle{empty}&#10;\begin{document}&#10;&#10;$D(f)$ rejects w.h.p.&#10;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1143.91"/>
  <p:tag name="LATEXADDIN" val="\documentclass{article}&#10;\usepackage{amsmath}&#10;\pagestyle{empty}&#10;\begin{document}&#10;&#10;\noindent \textbf{dense set} in $\{0,1\}^N$\\not contained in $\mathcal{C}_n$&#10;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2894.654"/>
  <p:tag name="LATEXADDIN" val="\documentclass{article}&#10;\usepackage{amsmath}&#10;\pagestyle{empty}&#10;\begin{document}&#10;&#10;&#10;\noindent \textbf{Proof Idea.} $D$ on input $f$ simulates learner $A^{\mathsf{MQ}(f)}$.&#10;&#10;\end{document}"/>
  <p:tag name="IGUANATEXSIZE" val="20"/>
  <p:tag name="IGUANATEXCURSOR" val="16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574.359"/>
  <p:tag name="LATEXADDIN" val="\documentclass{article}&#10;\usepackage{amsmath}&#10;\pagestyle{empty}&#10;\begin{document}&#10;&#10;&#10;$D$ rejects $f$ if output hypothesis $h$ is close to $f$.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19.392"/>
  <p:tag name="LATEXADDIN" val="\documentclass{article}&#10;\usepackage{amsmath}&#10;\pagestyle{empty}&#10;\begin{document}&#10;&#10;&#10;$f \colon \{0,1\}^n \to \{0,1\}$&#10;&#10;\end{document}"/>
  <p:tag name="IGUANATEXSIZE" val="20"/>
  <p:tag name="IGUANATEXCURSOR" val="1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797.251"/>
  <p:tag name="LATEXADDIN" val="\documentclass{article}&#10;\usepackage{amsmath}&#10;\usepackage{xcolor}&#10;\pagestyle{empty}&#10;\begin{document}&#10;&#10;&#10;\noindent \textcolor{red}{\textbf{``Quantum natural property''}}&#10;&#10;\end{document}"/>
  <p:tag name="IGUANATEXSIZE" val="20"/>
  <p:tag name="IGUANATEXCURSOR" val="16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975.776"/>
  <p:tag name="LATEXADDIN" val="\documentclass{article}&#10;\usepackage{amsmath}&#10;\usepackage{color}&#10;\pagestyle{empty}&#10;\begin{document}&#10;&#10;&#10;\noindent in the sense of [Razborov-Rudich'94]&#10;&#10;\end{document}"/>
  <p:tag name="IGUANATEXSIZE" val="20"/>
  <p:tag name="IGUANATEXCURSOR" val="11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27.5|8.3|33.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0197"/>
  <p:tag name="ORIGINALWIDTH" val="3758.774"/>
  <p:tag name="LATEXADDIN" val="\documentclass{article}&#10;\usepackage{amsmath}&#10;\usepackage{xcolor}&#10;\pagestyle{empty}&#10;\begin{document}&#10;&#10;&#10;\noindent \textbf{Idea.} Use PRG $\textcolor{blue}{G} \colon \{0,1\}^{\ell} \to \{0,1\}^{2^n}$ to hit a hard function $h \in \mathcal{H}_n$.&#10;&#10;&#10;\end{document}"/>
  <p:tag name="IGUANATEXSIZE" val="20"/>
  <p:tag name="IGUANATEXCURSOR" val="17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2260.815"/>
  <p:tag name="LATEXADDIN" val="\documentclass{article}&#10;\usepackage{amsmath}&#10;\usepackage{xcolor}&#10;\pagestyle{empty}&#10;\begin{document}&#10;&#10;&#10;\textcolor{red}{\textbf{Issue.}} Where does this PRG come from?&#10;&#10;&#10;&#10;\end{document}"/>
  <p:tag name="IGUANATEXSIZE" val="20"/>
  <p:tag name="IGUANATEXCURSOR" val="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83.125"/>
  <p:tag name="LATEXADDIN" val="\documentclass{article}&#10;\usepackage{amsmath}&#10;\pagestyle{empty}&#10;\begin{document}&#10;&#10;&#10;In \textbf{both cases}, we get $L \in \mathsf{BQE}$ such that $L \notin \mathcal{C}$.&#10;&#10;\end{document}"/>
  <p:tag name="IGUANATEXSIZE" val="20"/>
  <p:tag name="IGUANATEXCURSOR" val="13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605.974"/>
  <p:tag name="LATEXADDIN" val="\documentclass{article}&#10;\usepackage{amsmath}&#10;\pagestyle{empty}&#10;\begin{document}&#10;&#10;We use a \textbf{win-win} argument:&#10;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0197"/>
  <p:tag name="ORIGINALWIDTH" val="3824.784"/>
  <p:tag name="LATEXADDIN" val="\documentclass{article}&#10;\usepackage{amsmath}&#10;\usepackage{amssymb}&#10;\pagestyle{empty}&#10;\begin{document}&#10;&#10;(2) If $\mathsf{PSPACE} \subseteq \mathsf{BQTIME}[2^{n^{\gamma}}]$, lower bound by direct diagonalization.&#10;&#10;\end{document}"/>
  <p:tag name="IGUANATEXSIZE" val="20"/>
  <p:tag name="IGUANATEXCURSOR" val="14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706"/>
  <p:tag name="ORIGINALWIDTH" val="3169.192"/>
  <p:tag name="LATEXADDIN" val="\documentclass{article}&#10;\usepackage{amsmath}&#10;\usepackage{amssymb}&#10;\pagestyle{empty}&#10;\begin{document}&#10;&#10;(1) If $\mathsf{PSPACE} \nsubseteq \mathsf{BQTIME}[2^{n^{\gamma}}]$, rely on PRG construction.&#10;&#10;\end{document}"/>
  <p:tag name="IGUANATEXSIZE" val="20"/>
  <p:tag name="IGUANATEXCURSOR" val="14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379.553"/>
  <p:tag name="LATEXADDIN" val="\documentclass{article}&#10;\usepackage{amsmath}&#10;\pagestyle{empty}&#10;\begin{document}&#10;&#10;&#10;$\{0,1\}^N$&#10;&#10;\end{document}"/>
  <p:tag name="IGUANATEXSIZE" val="20"/>
  <p:tag name="IGUANATEXCURSOR" val="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379.553"/>
  <p:tag name="LATEXADDIN" val="\documentclass{article}&#10;\usepackage{amsmath}&#10;\pagestyle{empty}&#10;\begin{document}&#10;&#10;&#10;$h \in \mathcal{H}_n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72.65"/>
  <p:tag name="LATEXADDIN" val="\documentclass{article}&#10;\usepackage{amsmath}&#10;\pagestyle{empty}&#10;\begin{document}&#10;&#10;$D(f)$ accepts w.h.p.&#10;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27.643"/>
  <p:tag name="LATEXADDIN" val="\documentclass{article}&#10;\usepackage{amsmath}&#10;\pagestyle{empty}&#10;\begin{document}&#10;&#10;$D(f)$ rejects w.h.p.&#10;&#10;&#10;\end{document}"/>
  <p:tag name="IGUANATEXSIZE" val="20"/>
  <p:tag name="IGUANATEXCURSOR" val="8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1143.91"/>
  <p:tag name="LATEXADDIN" val="\documentclass{article}&#10;\usepackage{amsmath}&#10;\pagestyle{empty}&#10;\begin{document}&#10;&#10;\noindent \textbf{dense set} in $\{0,1\}^N$\\not contained in $\mathcal{C}_n$&#10;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5.4|16.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624.0871"/>
  <p:tag name="LATEXADDIN" val="\documentclass{article}&#10;\usepackage{amsmath}&#10;\usepackage{xcolor}&#10;\pagestyle{empty}&#10;\begin{document}&#10;&#10;\noindent \textcolor{red}{\textbf{Summary:}} &#10;&#10;&#10;&#10;\end{document}"/>
  <p:tag name="IGUANATEXSIZE" val="20"/>
  <p:tag name="IGUANATEXCURSOR" val="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522"/>
  <p:tag name="ORIGINALWIDTH" val="4027.312"/>
  <p:tag name="LATEXADDIN" val="\documentclass{article}&#10;\usepackage{amsmath}&#10;\usepackage{xcolor}&#10;\pagestyle{empty}&#10;\begin{document}&#10;&#10;PRG $G \colon \{0,1\}^{n^C} \to \{0,1\}^{2^n}$ fooling \textcolor{blue}{\textbf{quantum}} computations is necessary.&#10;&#10;&#10;\end{document}"/>
  <p:tag name="IGUANATEXSIZE" val="20"/>
  <p:tag name="IGUANATEXCURSOR" val="19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6.0469"/>
  <p:tag name="ORIGINALWIDTH" val="4282.348"/>
  <p:tag name="LATEXADDIN" val="\documentclass{article}&#10;\usepackage{amsmath}&#10;\usepackage{amssymb}&#10;\pagestyle{empty}&#10;\begin{document}&#10;&#10;&#10;\noindent \textbf{Theorem [AGGOS'21, Informal].} Assume that $\mathsf{PSPACE} \nsubseteq \mathsf{BQTIME}[2^{n^{o(1)}}]$. There is a PRG $G \colon \{0,1\}^{n^C} \to \{0,1\}^{2^n}$ that fools $\mathsf{BQTIME}[2^{n}]$ computations.&#10;&#10;&#10;\end{document}"/>
  <p:tag name="IGUANATEXSIZE" val="20"/>
  <p:tag name="IGUANATEXCURSOR" val="2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6.741"/>
  <p:tag name="LATEXADDIN" val="\documentclass{article}&#10;\usepackage{amsmath}&#10;\usepackage{color}&#10;\pagestyle{empty}&#10;\begin{document}&#10;&#10;&#10;\noindent $f \colon \{0,1\}^n \to \{0,1\}$ mildly hard:&#10;&#10;\end{document}"/>
  <p:tag name="IGUANATEXSIZE" val="20"/>
  <p:tag name="IGUANATEXCURSOR" val="15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191"/>
  <p:tag name="ORIGINALWIDTH" val="2223.31"/>
  <p:tag name="LATEXADDIN" val="\documentclass{article}&#10;\usepackage{amsmath}&#10;\usepackage{color}&#10;\pagestyle{empty}&#10;\begin{document}&#10;&#10;&#10;\noindent Define $g = f^k$, i.e., $g \colon \{0,1\}^{kn} \to \{0,1\}^k$.&#10;&#10;\end{document}"/>
  <p:tag name="IGUANATEXSIZE" val="20"/>
  <p:tag name="IGUANATEXCURSOR" val="17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035.034"/>
  <p:tag name="LATEXADDIN" val="\documentclass{article}&#10;\usepackage{amsmath}&#10;\usepackage{color}&#10;\pagestyle{empty}&#10;\begin{document}&#10;&#10;&#10;\noindent Want to argue that $g$ is much harder:&#10;&#10;\end{document}"/>
  <p:tag name="IGUANATEXSIZE" val="20"/>
  <p:tag name="IGUANATEXCURSOR" val="14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637.478"/>
  <p:tag name="LATEXADDIN" val="\documentclass{article}&#10;\usepackage{amsmath}&#10;\usepackage{color}&#10;\pagestyle{empty}&#10;\begin{document}&#10;&#10;&#10;\noindent $\forall D$, $\Pr_{x}[D(x) = f(x)] \leq 1 - \delta$&#10;&#10;\end{document}"/>
  <p:tag name="IGUANATEXSIZE" val="20"/>
  <p:tag name="IGUANATEXCURSOR" val="16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182"/>
  <p:tag name="ORIGINALWIDTH" val="1465.705"/>
  <p:tag name="LATEXADDIN" val="\documentclass{article}&#10;\usepackage{amsmath}&#10;\usepackage{color}&#10;\pagestyle{empty}&#10;\begin{document}&#10;&#10;&#10;\noindent $\forall D'$, $\Pr_{y}[D'(y) = g(y)] \leq \varepsilon$&#10;&#10;\end{document}"/>
  <p:tag name="IGUANATEXSIZE" val="20"/>
  <p:tag name="IGUANATEXCURSOR" val="16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1236"/>
  <p:tag name="ORIGINALWIDTH" val="1296.931"/>
  <p:tag name="LATEXADDIN" val="\documentclass{article}&#10;\usepackage{amsmath}&#10;\usepackage{color}&#10;\pagestyle{empty}&#10;\begin{document}&#10;&#10;&#10;\noindent \textbf{Proof via Reduction:}&#10;&#10;\end{document}"/>
  <p:tag name="IGUANATEXSIZE" val="20"/>
  <p:tag name="IGUANATEXCURSOR" val="13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182"/>
  <p:tag name="ORIGINALWIDTH" val="3733.271"/>
  <p:tag name="LATEXADDIN" val="\documentclass{article}&#10;\usepackage{amsmath}&#10;\usepackage{color}&#10;\pagestyle{empty}&#10;\begin{document}&#10;&#10;&#10;\noindent Given $D'$ such that $\Pr_{y}[D'(y) = g(y)] &gt; \varepsilon$, construct better ckt for $f$&#10;&#10;\end{document}"/>
  <p:tag name="IGUANATEXSIZE" val="20"/>
  <p:tag name="IGUANATEXCURSOR" val="19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182"/>
  <p:tag name="ORIGINALWIDTH" val="1368.191"/>
  <p:tag name="LATEXADDIN" val="\documentclass{article}&#10;\usepackage{amsmath}&#10;\usepackage{color}&#10;\pagestyle{empty}&#10;\begin{document}&#10;&#10;&#10;\noindent $\Pr_{y,r}[D'(y,r)= g(y)] &gt; \varepsilon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1072.65"/>
  <p:tag name="LATEXADDIN" val="\documentclass{article}&#10;\usepackage{amsmath}&#10;\usepackage{color}&#10;\pagestyle{empty}&#10;\begin{document}&#10;&#10;&#10;\noindent $\varepsilon$-correlation can be&#10;&#10;\end{document}"/>
  <p:tag name="IGUANATEXSIZE" val="20"/>
  <p:tag name="IGUANATEXCURSOR" val="14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623.977"/>
  <p:tag name="LATEXADDIN" val="\documentclass{article}&#10;\usepackage{amsmath}&#10;\usepackage{color}&#10;\pagestyle{empty}&#10;\begin{document}&#10;&#10;&#10;\noindent distributed in different ways...&#10;&#10;\end{document}"/>
  <p:tag name="IGUANATEXSIZE" val="20"/>
  <p:tag name="IGUANATEXCURSOR" val="14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624.616"/>
  <p:tag name="LATEXADDIN" val="\documentclass{article}&#10;\usepackage{amsmath}&#10;\pagestyle{empty}&#10;\begin{document}&#10;&#10;&#10;Let $\mathcal{C} = \mathsf{SIZE}(\mathsf{poly})$. Is $\mathcal{C}$ non-trivially learnable?&#10;&#10;\end{document}"/>
  <p:tag name="IGUANATEXSIZE" val="20"/>
  <p:tag name="IGUANATEXCURSOR" val="16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948.8824"/>
  <p:tag name="LATEXADDIN" val="\documentclass{article}&#10;\usepackage{amsmath}&#10;\usepackage{amssymb}&#10;\pagestyle{empty}&#10;\begin{document}&#10;&#10;&#10;$\mathsf{BPE} \nsubseteq \mathsf{SIZE}(\mathsf{poly})$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692.986"/>
  <p:tag name="LATEXADDIN" val="\documentclass{article}&#10;\usepackage{amsmath}&#10;\pagestyle{empty}&#10;\begin{document}&#10;&#10;&#10;Polynomial time algorithm $\Longrightarrow$ &#10;&#10;\end{document}"/>
  <p:tag name="IGUANATEXSIZE" val="20"/>
  <p:tag name="IGUANATEXCURSOR" val="8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279.568"/>
  <p:tag name="LATEXADDIN" val="\documentclass{article}&#10;\usepackage{amsmath}&#10;\pagestyle{empty}&#10;\begin{document}&#10;&#10;\noindent Suppose $\Pi$ is a problem complete for $\mathsf{BPE}$&#10;&#10;&#10;\end{document}"/>
  <p:tag name="IGUANATEXSIZE" val="20"/>
  <p:tag name="IGUANATEXCURSOR" val="14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503.849"/>
  <p:tag name="LATEXADDIN" val="\documentclass{article}&#10;\usepackage{amsmath}&#10;\pagestyle{empty}&#10;\begin{document}&#10;&#10;&#10;\noindent Then $\Pi \notin \mathsf{SIZE}(\mathsf{poly})$. In particular, $\Pi \notin \mathsf{BPP}$.&#10;&#10;\end{document}"/>
  <p:tag name="IGUANATEXSIZE" val="20"/>
  <p:tag name="IGUANATEXCURSOR" val="18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302.071"/>
  <p:tag name="LATEXADDIN" val="\documentclass{article}&#10;\usepackage{amsmath}&#10;\pagestyle{empty}&#10;\begin{document}&#10;&#10;Suppose $\Pi \in \mathsf{BPP}$ implies learning is \textbf{easy}&#10;&#10;&#10;\end{document}"/>
  <p:tag name="IGUANATEXSIZE" val="20"/>
  <p:tag name="IGUANATEXCURSOR" val="1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954.1332"/>
  <p:tag name="LATEXADDIN" val="\documentclass{article}&#10;\usepackage{amsmath}&#10;\pagestyle{empty}&#10;\begin{document}&#10;&#10;Learning is \textbf{hard}.&#10;&#10;&#10;\end{document}"/>
  <p:tag name="IGUANATEXSIZE" val="20"/>
  <p:tag name="IGUANATEXCURSOR" val="10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07.155"/>
  <p:tag name="LATEXADDIN" val="\documentclass{article}&#10;\usepackage{amsmath}&#10;\pagestyle{empty}&#10;\begin{document}&#10;&#10;Therefore, $\Pi \notin \mathsf{BPP}$.&#10;&#10;&#10;\end{document}"/>
  <p:tag name="IGUANATEXSIZE" val="20"/>
  <p:tag name="IGUANATEXCURSOR" val="11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286.208"/>
  <p:tag name="LATEXADDIN" val="\documentclass{article}&#10;\usepackage{amsmath}&#10;\pagestyle{empty}&#10;\begin{document}&#10;&#10;$00101010010010010010010010100001001011001010101010101$&#10;&#10;&#10;\end{document}"/>
  <p:tag name="IGUANATEXSIZE" val="20"/>
  <p:tag name="IGUANATEXCURSOR" val="13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1742.493"/>
  <p:tag name="LATEXADDIN" val="\documentclass{article}&#10;\usepackage{amsmath}&#10;\usepackage{color}&#10;\pagestyle{empty}&#10;\begin{document}&#10;&#10;&#10;\noindent Efficient PAC Learning for $\mathsf{THR}$&#10;&#10;\end{document}"/>
  <p:tag name="IGUANATEXSIZE" val="20"/>
  <p:tag name="IGUANATEXCURSOR" val="12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123.436"/>
  <p:tag name="LATEXADDIN" val="\documentclass{article}&#10;\usepackage{amsmath}&#10;\usepackage{color}&#10;\pagestyle{empty}&#10;\begin{document}&#10;&#10;&#10;\noindent Natural Property against $\mathsf{THR} \circ \mathsf{AND}_d$ for $d = o(n/\log n)$&#10;&#10;&#10;\end{document}"/>
  <p:tag name="IGUANATEXSIZE" val="20"/>
  <p:tag name="IGUANATEXCURSOR" val="13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5191"/>
  <p:tag name="ORIGINALWIDTH" val="2461.844"/>
  <p:tag name="LATEXADDIN" val="\documentclass{article}&#10;\usepackage{amsmath}&#10;\usepackage{color}&#10;\pagestyle{empty}&#10;\begin{document}&#10;&#10;&#10;\noindent Can PAC learn $\mathsf{THR} \circ \mathsf{AND}_d$ in time $\mathsf{poly}(n^d)$&#10;&#10;\end{document}"/>
  <p:tag name="IGUANATEXSIZE" val="20"/>
  <p:tag name="IGUANATEXCURSOR" val="18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685"/>
  <p:tag name="ORIGINALWIDTH" val="4287.599"/>
  <p:tag name="LATEXADDIN" val="\documentclass{article}&#10;\usepackage{amsmath}&#10;\usepackage{color}&#10;\pagestyle{empty}&#10;\begin{document}&#10;&#10;&#10;\noindent Is there a natural property against quasi-poly size $\mathsf{DOR} \circ \mathsf{MAJ} \circ \mathsf{AND}_{\mathsf{poly}(\log(n))}$?&#10;&#10;\end{document}"/>
  <p:tag name="IGUANATEXSIZE" val="20"/>
  <p:tag name="IGUANATEXCURSOR" val="17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145.299"/>
  <p:tag name="LATEXADDIN" val="\documentclass{article}&#10;\usepackage{amsmath}&#10;\pagestyle{empty}&#10;\begin{document}&#10;&#10;Family $\{C_n\}$ of polynomial size circuits&#10;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5212"/>
  <p:tag name="ORIGINALWIDTH" val="1692.236"/>
  <p:tag name="LATEXADDIN" val="\documentclass{article}&#10;\usepackage{amsmath}&#10;\usepackage{color}&#10;\usepackage{amssymb}&#10;\pagestyle{empty}&#10;\begin{document}&#10;&#10;&#10;\noindent This would imply \textcolor{blue}{$\mathsf{BQE} \nsubseteq \mathsf{ACC}^0$}&#10;&#10;\end{document}"/>
  <p:tag name="IGUANATEXSIZE" val="20"/>
  <p:tag name="IGUANATEXCURSOR" val="20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263.816"/>
  <p:tag name="LATEXADDIN" val="\documentclass{article}&#10;\usepackage{amsmath}&#10;\usepackage{color}&#10;\pagestyle{empty}&#10;\begin{document}&#10;&#10;&#10;\noindent Easy to design a natural property against&#10;&#10;\end{document}"/>
  <p:tag name="IGUANATEXSIZE" val="20"/>
  <p:tag name="IGUANATEXCURSOR" val="15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182"/>
  <p:tag name="ORIGINALWIDTH" val="1898.515"/>
  <p:tag name="LATEXADDIN" val="\documentclass{article}&#10;\usepackage{amsmath}&#10;\usepackage{color}&#10;\pagestyle{empty}&#10;\begin{document}&#10;&#10;&#10;\noindent quasi-poly size $\mathsf{MAJ} \circ \mathsf{AND}_{\mathsf{poly}(\log n)}$&#10;&#10;\end{document}"/>
  <p:tag name="IGUANATEXSIZE" val="20"/>
  <p:tag name="IGUANATEXCURSOR" val="18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745.604"/>
  <p:tag name="LATEXADDIN" val="\documentclass{article}&#10;\usepackage{amsmath}&#10;\usepackage{color}&#10;\pagestyle{empty}&#10;\begin{document}&#10;&#10;&#10;\noindent ``Disjoint OR''&#10;&#10;\end{document}"/>
  <p:tag name="IGUANATEXSIZE" val="20"/>
  <p:tag name="IGUANATEXCURSOR" val="11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5212"/>
  <p:tag name="ORIGINALWIDTH" val="762.8564"/>
  <p:tag name="LATEXADDIN" val="\documentclass{article}&#10;\usepackage{amsmath}&#10;\usepackage{amssymb}&#10;\usepackage{color}&#10;\pagestyle{empty}&#10;\begin{document}&#10;&#10;&#10;\noindent $\mathsf{NEXP} \nsubseteq \mathsf{ACC}^0$&#10;&#10;\end{document}"/>
  <p:tag name="IGUANATEXSIZE" val="20"/>
  <p:tag name="IGUANATEXCURSOR" val="6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988.528"/>
  <p:tag name="LATEXADDIN" val="\documentclass{article}&#10;\usepackage{amsmath}&#10;\pagestyle{empty}&#10;\begin{document}&#10;&#10;&#10;Combinatorial Approach to P vs NP&#10;&#10;\end{document}"/>
  <p:tag name="IGUANATEXSIZE" val="20"/>
  <p:tag name="IGUANATEXCURSOR" val="1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25.157"/>
  <p:tag name="LATEXADDIN" val="\documentclass{article}&#10;\usepackage{amsmath}&#10;\pagestyle{empty}&#10;\begin{document}&#10;&#10;&#10;$\mathsf{Clique} \notin \mathsf{mSIZE}(\mathsf{poly})$&#10;&#10;&#10;\end{document}"/>
  <p:tag name="IGUANATEXSIZE" val="20"/>
  <p:tag name="IGUANATEXCURSOR" val="13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649.5906"/>
  <p:tag name="LATEXADDIN" val="\documentclass{article}&#10;\usepackage{amsmath}&#10;\pagestyle{empty}&#10;\begin{document}&#10;&#10;&#10;$\mathsf{Parity} \notin \mathsf{AC}^0$&#10;&#10;&#10;\end{document}"/>
  <p:tag name="IGUANATEXSIZE" val="20"/>
  <p:tag name="IGUANATEXCURSOR" val="11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3039"/>
  <p:tag name="ORIGINALWIDTH" val="1105.654"/>
  <p:tag name="LATEXADDIN" val="\documentclass{article}&#10;\usepackage{amsmath}&#10;\pagestyle{empty}&#10;\begin{document}&#10;&#10;&#10;\noindent $\mathsf{Parity}$ requires\\exponential size $\mathsf{AC}^0$\\circuits&#10;&#10;\end{document}"/>
  <p:tag name="IGUANATEXSIZE" val="20"/>
  <p:tag name="IGUANATEXCURSOR" val="1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940.6313"/>
  <p:tag name="LATEXADDIN" val="\documentclass{article}&#10;\usepackage{amsmath}&#10;\pagestyle{empty}&#10;\begin{document}&#10;&#10;&#10;$\mathsf{Majority} \notin \mathsf{AC}^0[\oplus]$&#10;&#10;\end{document}"/>
  <p:tag name="IGUANATEXSIZE" val="20"/>
  <p:tag name="IGUANATEXCURSOR" val="10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879.8727"/>
  <p:tag name="LATEXADDIN" val="\documentclass{article}&#10;\usepackage{amsmath}&#10;\usepackage{amssymb}&#10;\usepackage{color}&#10;\pagestyle{empty}&#10;\begin{document}&#10;&#10;&#10;\textcolor{black}{$\mathsf{NP} \nsubseteq \mathsf{SIZE}(\mathsf{poly})$}&#10;&#10;\end{document}"/>
  <p:tag name="IGUANATEXSIZE" val="20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146.8"/>
  <p:tag name="LATEXADDIN" val="\documentclass{article}&#10;\usepackage{amsmath}&#10;\usepackage{amssymb}&#10;\usepackage{xcolor}&#10;\pagestyle{empty}&#10;\begin{document}&#10;&#10;&#10;\textcolor{brown}{$\mathsf{NE} = \mathsf{NTIME}[2^{O(n)}] \quad  \quad \, $}$\subseteq \quad \mathsf{SIZE}(\mathsf{poly})$&#10;&#10;\end{document}"/>
  <p:tag name="IGUANATEXSIZE" val="20"/>
  <p:tag name="IGUANATEXCURSOR" val="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149.8"/>
  <p:tag name="LATEXADDIN" val="\documentclass{article}&#10;\usepackage{amsmath}&#10;\usepackage{amssymb}&#10;\usepackage{color}&#10;\pagestyle{empty}&#10;\begin{document}&#10;&#10;&#10;\textcolor{red}{$\mathsf{BPE} = \mathsf{BPTIME}[2^{O(n)}] \quad $}$\subseteq \quad \mathsf{SIZE}(\mathsf{poly})$&#10;&#10;\end{document}"/>
  <p:tag name="IGUANATEXSIZE" val="20"/>
  <p:tag name="IGUANATEXCURSOR" val="2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174.553"/>
  <p:tag name="LATEXADDIN" val="\documentclass{article}&#10;\usepackage{amsmath}&#10;\usepackage{amssymb}&#10;\usepackage{xcolor}&#10;\pagestyle{empty}&#10;\begin{document}&#10;&#10;&#10;\textcolor{blue}{$\mathsf{BQE} = \mathsf{BQTIME}[2^{O(n)}] \quad $}$\subseteq \quad \mathsf{SIZE}(\mathsf{poly})$&#10;&#10;\end{document}"/>
  <p:tag name="IGUANATEXSIZE" val="20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0.8046"/>
  <p:tag name="ORIGINALWIDTH" val="4282.348"/>
  <p:tag name="LATEXADDIN" val="\documentclass{article}&#10;\usepackage{amsmath}&#10;\usepackage{amssymb}&#10;\pagestyle{empty}&#10;\begin{document}&#10;&#10;&#10;\noindent A threshold gate (THR) is a Boolean function $g \colon \{0,1\}^m \to \{0,1\}$ of the form:&#10;$$w_1 x_1 + w_2 x_2 + \ldots + w_m x_m \geq^? t,~~\text{where}~~w_i, t \in \mathbb{R}$$&#10;&#10;\end{document}"/>
  <p:tag name="IGUANATEXSIZE" val="20"/>
  <p:tag name="IGUANATEXCURSOR" val="26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817.6141"/>
  <p:tag name="LATEXADDIN" val="\documentclass{article}&#10;\usepackage{amsmath}&#10;\usepackage{color}&#10;\pagestyle{empty}&#10;\begin{document}&#10;&#10;&#10;\noindent $\mathsf{SAT}$ Algorithm&#10;\end{document}"/>
  <p:tag name="IGUANATEXSIZE" val="20"/>
  <p:tag name="IGUANATEXCURSOR" val="13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340.327"/>
  <p:tag name="LATEXADDIN" val="\documentclass{article}&#10;\usepackage{amsmath}&#10;\pagestyle{empty}&#10;\begin{document}&#10;&#10;&#10;\noindent \textbf{Example:} The parity function $\oplus_n \notin \mathsf{THR}$.&#10;&#10;\end{document}"/>
  <p:tag name="IGUANATEXSIZE" val="20"/>
  <p:tag name="IGUANATEXCURSOR" val="1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51024"/>
  <p:tag name="ORIGINALWIDTH" val="109.5153"/>
  <p:tag name="LATEXADDIN" val="\documentclass{article}&#10;\usepackage{amsmath}&#10;\pagestyle{empty}&#10;\begin{document}&#10;&#10;$x_1$&#10;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51024"/>
  <p:tag name="ORIGINALWIDTH" val="111.7656"/>
  <p:tag name="LATEXADDIN" val="\documentclass{article}&#10;\usepackage{amsmath}&#10;\pagestyle{empty}&#10;\begin{document}&#10;&#10;$x_2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01048"/>
  <p:tag name="ORIGINALWIDTH" val="113.2658"/>
  <p:tag name="LATEXADDIN" val="\documentclass{article}&#10;\usepackage{amsmath}&#10;\pagestyle{empty}&#10;\begin{document}&#10;&#10;$x_3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6039"/>
  <p:tag name="ORIGINALWIDTH" val="98.2637"/>
  <p:tag name="LATEXADDIN" val="\documentclass{article}&#10;\usepackage{amsmath}&#10;\pagestyle{empty}&#10;\begin{document}&#10;&#10;$x_i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.75181"/>
  <p:tag name="ORIGINALWIDTH" val="124.5174"/>
  <p:tag name="LATEXADDIN" val="\documentclass{article}&#10;\usepackage{amsmath}&#10;\pagestyle{empty}&#10;\begin{document}&#10;&#10;&#10;$\ldots$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6039"/>
  <p:tag name="ORIGINALWIDTH" val="125.2675"/>
  <p:tag name="LATEXADDIN" val="\documentclass{article}&#10;\usepackage{amsmath}&#10;\pagestyle{empty}&#10;\begin{document}&#10;&#10;$x_n$&#10;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1188.916"/>
  <p:tag name="LATEXADDIN" val="\documentclass{article}&#10;\usepackage{amsmath}&#10;\usepackage{color}&#10;\pagestyle{empty}&#10;\begin{document}&#10;&#10;&#10;\noindent Circuit Lower Bounds&#10;&#10;\end{document}"/>
  <p:tag name="IGUANATEXSIZE" val="20"/>
  <p:tag name="IGUANATEXCURSOR" val="13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2158.051"/>
  <p:tag name="LATEXADDIN" val="\documentclass{article}&#10;\usepackage{amsmath}&#10;\pagestyle{empty}&#10;\begin{document}&#10;&#10;\textbf{Setting:}~ Class $\mathcal{C}$ of Boolean functions.&#10;&#10;&#10;\end{document}"/>
  <p:tag name="IGUANATEXSIZE" val="20"/>
  <p:tag name="IGUANATEXCURSOR" val="9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.2843"/>
  <p:tag name="ORIGINALWIDTH" val="4286.098"/>
  <p:tag name="LATEXADDIN" val="\documentclass{article}&#10;\usepackage{amsmath}&#10;\pagestyle{empty}&#10;\begin{document}&#10;&#10;&#10;\noindent We are given membership query (MQ) access to \textbf{unknown} $f \colon \{0,1\}^n \to \{0,1\}$ from $\mathcal{C}$. &#10;&#10;\end{document}"/>
  <p:tag name="IGUANATEXSIZE" val="20"/>
  <p:tag name="IGUANATEXCURSOR" val="20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5787"/>
  <p:tag name="ORIGINALWIDTH" val="62.25866"/>
  <p:tag name="LATEXADDIN" val="\documentclass{article}&#10;\usepackage{amsmath}&#10;\pagestyle{empty}&#10;\begin{document}&#10;&#10;&#10;$x$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23.5312"/>
  <p:tag name="LATEXADDIN" val="\documentclass{article}&#10;\usepackage{amsmath}&#10;\pagestyle{empty}&#10;\begin{document}&#10;&#10;&#10;$f(x)$&#10;&#10;\end{document}"/>
  <p:tag name="IGUANATEXSIZE" val="20"/>
  <p:tag name="IGUANATEXCURSOR" val="8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62.25866"/>
  <p:tag name="LATEXADDIN" val="\documentclass{article}&#10;\usepackage{amsmath}&#10;\pagestyle{empty}&#10;\begin{document}&#10;&#10;&#10;$f$&#10;&#10;\end{document}"/>
  <p:tag name="IGUANATEXSIZE" val="20"/>
  <p:tag name="IGUANATEXCURSOR" val="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237.452"/>
  <p:tag name="LATEXADDIN" val="\documentclass{article}&#10;\usepackage{amsmath}&#10;\pagestyle{empty}&#10;\begin{document}&#10;&#10;&#10;\noindent \textbf{Goal:}~ Produce a hypothesis $h \colon \{0,1\}^n \to \{0,1\}$ such that:&#10;&#10;\end{document}"/>
  <p:tag name="IGUANATEXSIZE" val="20"/>
  <p:tag name="IGUANATEXCURSOR" val="1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.028"/>
  <p:tag name="ORIGINALWIDTH" val="1388.444"/>
  <p:tag name="LATEXADDIN" val="\documentclass{article}&#10;\usepackage{amsmath}&#10;\pagestyle{empty}&#10;\begin{document}&#10;&#10;&#10;$$\Pr_{x \sim \{0,1\}^n}[h(x) \neq f(x)] \leq  \varepsilon.$$&#10;&#10;\end{document}"/>
  <p:tag name="IGUANATEXSIZE" val="20"/>
  <p:tag name="IGUANATEXCURSOR" val="12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01212"/>
  <p:tag name="ORIGINALWIDTH" val="643.5898"/>
  <p:tag name="LATEXADDIN" val="\documentclass{article}&#10;\usepackage{amsmath}&#10;\usepackage{xcolor}&#10;\pagestyle{empty}&#10;\begin{document}&#10;&#10;\noindent \textcolor{blue}{\textbf{Extension:}} &#10;&#10;&#10;\end{document}"/>
  <p:tag name="IGUANATEXSIZE" val="20"/>
  <p:tag name="IGUANATEXCURSOR" val="14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4007.809"/>
  <p:tag name="LATEXADDIN" val="\documentclass{article}&#10;\usepackage{amsmath}&#10;\pagestyle{empty}&#10;\begin{document}&#10;&#10;&#10;\noindent If learner is \textbf{randomized}, with probability $\geq 1 - \delta$ a good $h$ is produced.&#10;&#10;\end{document}"/>
  <p:tag name="IGUANATEXSIZE" val="20"/>
  <p:tag name="IGUANATEXCURSOR" val="16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2823.394"/>
  <p:tag name="LATEXADDIN" val="\documentclass{article}&#10;\usepackage{amsmath}&#10;\usepackage{color}&#10;\pagestyle{empty}&#10;\begin{document}&#10;&#10;&#10;\noindent \textbf{\textcolor{blue}{$\mathcal{C} =~$``class of parity functions on $n$ variables''}}&#10;&#10;\end{document}"/>
  <p:tag name="IGUANATEXSIZE" val="20"/>
  <p:tag name="IGUANATEXCURSOR" val="19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1071.9"/>
  <p:tag name="LATEXADDIN" val="\documentclass{article}&#10;\usepackage{amsmath}&#10;\usepackage{color}&#10;\pagestyle{empty}&#10;\begin{document}&#10;&#10;&#10;\noindent Learning Algorithm&#10;&#10;\end{document}"/>
  <p:tag name="IGUANATEXSIZE" val="20"/>
  <p:tag name="IGUANATEXCURSOR" val="12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150.661"/>
  <p:tag name="LATEXADDIN" val="\documentclass{article}&#10;\usepackage{amsmath}&#10;\usepackage{color}&#10;\pagestyle{empty}&#10;\begin{document}&#10;&#10;&#10;\noindent For $S \subseteq \{1,2, \ldots, n\}$,&#10;&#10;\end{document}"/>
  <p:tag name="IGUANATEXSIZE" val="20"/>
  <p:tag name="IGUANATEXCURSOR" val="14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882"/>
  <p:tag name="ORIGINALWIDTH" val="1351.689"/>
  <p:tag name="LATEXADDIN" val="\documentclass{article}&#10;\usepackage{amsmath}&#10;\usepackage{color}&#10;\pagestyle{empty}&#10;\begin{document}&#10;&#10;&#10;\noindent $$c_S(x) = \sum_{i \in S} x_i \quad (\,\mathsf{mod}~2\,)$$&#10;&#10;\end{document}"/>
  <p:tag name="IGUANATEXSIZE" val="20"/>
  <p:tag name="IGUANATEXCURSOR" val="15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86.902"/>
  <p:tag name="LATEXADDIN" val="\documentclass{article}&#10;\usepackage{amsmath}&#10;\usepackage{color}&#10;\pagestyle{empty}&#10;\begin{document}&#10;&#10;&#10;\noindent $c_S(0,1,0,1,1,1) = 1$&#10;&#10;\end{document}"/>
  <p:tag name="IGUANATEXSIZE" val="20"/>
  <p:tag name="IGUANATEXCURSOR" val="12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773.358"/>
  <p:tag name="LATEXADDIN" val="\documentclass{article}&#10;\usepackage{amsmath}&#10;\usepackage{color}&#10;\pagestyle{empty}&#10;\begin{document}&#10;&#10;&#10;\noindent $S = \{2,3,4,6\}$&#10;&#10;\end{document}"/>
  <p:tag name="IGUANATEXSIZE" val="20"/>
  <p:tag name="IGUANATEXCURSOR" val="12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16.99"/>
  <p:tag name="LATEXADDIN" val="\documentclass{article}&#10;\usepackage{amsmath}&#10;\usepackage{color}&#10;\pagestyle{empty}&#10;\begin{document}&#10;&#10;&#10;\noindent since $1 + 0 +1 + 1~(\,\mathsf{mod}\,2\,) = 1$&#10;&#10;\end{document}"/>
  <p:tag name="IGUANATEXSIZE" val="20"/>
  <p:tag name="IGUANATEXCURSOR" val="15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294.7911"/>
  <p:tag name="LATEXADDIN" val="\documentclass{article}&#10;\usepackage{amsmath}&#10;\usepackage{color}&#10;\pagestyle{empty}&#10;\begin{document}&#10;&#10;&#10;\noindent $n = 6$&#10;&#10;\end{document}"/>
  <p:tag name="IGUANATEXSIZE" val="20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553.356"/>
  <p:tag name="LATEXADDIN" val="\documentclass{article}&#10;\usepackage{amsmath}&#10;\usepackage{color}&#10;\pagestyle{empty}&#10;\begin{document}&#10;&#10;&#10;\noindent How to learn an \textbf{unknown} $c_S \in \textcolor{blue}{\mathcal{C}}$ using MQs?&#10;&#10;\end{document}"/>
  <p:tag name="IGUANATEXSIZE" val="20"/>
  <p:tag name="IGUANATEXCURSOR" val="19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344.188"/>
  <p:tag name="LATEXADDIN" val="\documentclass{article}&#10;\usepackage{amsmath}&#10;\usepackage{color}&#10;\pagestyle{empty}&#10;\begin{document}&#10;&#10;&#10;\noindent Query $c_S$ on $1,0,0, \ldots , 0$&#10;&#10;\end{document}"/>
  <p:tag name="IGUANATEXSIZE" val="20"/>
  <p:tag name="IGUANATEXCURSOR" val="14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344.188"/>
  <p:tag name="LATEXADDIN" val="\documentclass{article}&#10;\usepackage{amsmath}&#10;\usepackage{color}&#10;\pagestyle{empty}&#10;\begin{document}&#10;&#10;&#10;\noindent Query $c_S$ on $0,1,0, \ldots , 0$&#10;&#10;\end{document}"/>
  <p:tag name="IGUANATEXSIZE" val="20"/>
  <p:tag name="IGUANATEXCURSOR" val="13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338.937"/>
  <p:tag name="LATEXADDIN" val="\documentclass{article}&#10;\usepackage{amsmath}&#10;\usepackage{color}&#10;\pagestyle{empty}&#10;\begin{document}&#10;&#10;&#10;\noindent Query $c_S$ on $0,0,0, \ldots , 1$&#10;&#10;\end{document}"/>
  <p:tag name="IGUANATEXSIZE" val="20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552.8271"/>
  <p:tag name="LATEXADDIN" val="\documentclass{article}&#10;\usepackage{amsmath}&#10;\usepackage{color}&#10;\pagestyle{empty}&#10;\begin{document}&#10;&#10;&#10;\noindent for $\mathsf{AC}^0[\oplus]$&#10;&#10;\end{document}"/>
  <p:tag name="IGUANATEXSIZE" val="20"/>
  <p:tag name="IGUANATEXCURSOR" val="13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15.00213"/>
  <p:tag name="LATEXADDIN" val="\documentclass{article}&#10;\usepackage{amsmath}&#10;\usepackage{color}&#10;\pagestyle{empty}&#10;\begin{document}&#10;&#10;&#10;\noindent $\vdots$&#10;&#10;\end{document}"/>
  <p:tag name="IGUANATEXSIZE" val="20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23.463"/>
  <p:tag name="LATEXADDIN" val="\documentclass{article}&#10;\usepackage{amsmath}&#10;\usepackage{color}&#10;\pagestyle{empty}&#10;\begin{document}&#10;&#10;&#10;\noindent $c_S~\text{outputs}~1 \quad \Longleftrightarrow \quad 1 \in S$&#10;&#10;\end{document}"/>
  <p:tag name="IGUANATEXSIZE" val="20"/>
  <p:tag name="IGUANATEXCURSOR" val="13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23.463"/>
  <p:tag name="LATEXADDIN" val="\documentclass{article}&#10;\usepackage{amsmath}&#10;\usepackage{color}&#10;\pagestyle{empty}&#10;\begin{document}&#10;&#10;&#10;\noindent $c_S~\text{outputs}~1 \quad \Longleftrightarrow \quad 2 \in S$&#10;&#10;\end{document}"/>
  <p:tag name="IGUANATEXSIZE" val="20"/>
  <p:tag name="IGUANATEXCURSOR" val="133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1536.214"/>
  <p:tag name="LATEXADDIN" val="\documentclass{article}&#10;\usepackage{amsmath}&#10;\usepackage{color}&#10;\pagestyle{empty}&#10;\begin{document}&#10;&#10;&#10;\noindent $ c_S~\text{outputs}~1\quad \Longleftrightarrow \quad n \in S$&#10;&#10;\end{document}"/>
  <p:tag name="IGUANATEXSIZE" val="20"/>
  <p:tag name="IGUANATEXCURSOR" val="17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157"/>
  <p:tag name="ORIGINALWIDTH" val="15.00213"/>
  <p:tag name="LATEXADDIN" val="\documentclass{article}&#10;\usepackage{amsmath}&#10;\usepackage{color}&#10;\pagestyle{empty}&#10;\begin{document}&#10;&#10;&#10;\noindent $\vdots$&#10;&#10;\end{document}"/>
  <p:tag name="IGUANATEXSIZE" val="20"/>
  <p:tag name="IGUANATEXCURSOR" val="11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721.6007"/>
  <p:tag name="LATEXADDIN" val="\documentclass{article}&#10;\usepackage{amsmath}&#10;\usepackage{color}&#10;\pagestyle{empty}&#10;\begin{document}&#10;&#10;&#10;\noindent With $n$ MQs,&#10;&#10;\end{document}"/>
  <p:tag name="IGUANATEXSIZE" val="20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752.355"/>
  <p:tag name="LATEXADDIN" val="\documentclass{article}&#10;\usepackage{amsmath}&#10;\usepackage{color}&#10;\pagestyle{empty}&#10;\begin{document}&#10;&#10;&#10;\noindent we find $S$ and&#10;&#10;\end{document}"/>
  <p:tag name="IGUANATEXSIZE" val="20"/>
  <p:tag name="IGUANATEXCURSOR" val="12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788.36"/>
  <p:tag name="LATEXADDIN" val="\documentclass{article}&#10;\usepackage{amsmath}&#10;\usepackage{color}&#10;\pagestyle{empty}&#10;\begin{document}&#10;&#10;&#10;\noindent output $h$ as $c_S$ &#10;&#10;\end{document}"/>
  <p:tag name="IGUANATEXSIZE" val="20"/>
  <p:tag name="IGUANATEXCURSOR" val="129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437.311"/>
  <p:tag name="LATEXADDIN" val="\documentclass{article}&#10;\usepackage{amsmath}&#10;\usepackage{color}&#10;\pagestyle{empty}&#10;\begin{document}&#10;&#10;&#10;\noindent Efficient&#10;&#10;\end{document}"/>
  <p:tag name="IGUANATEXSIZE" val="20"/>
  <p:tag name="IGUANATEXCURSOR" val="11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390.584"/>
  <p:tag name="LATEXADDIN" val="\documentclass{article}&#10;\usepackage{amsmath}&#10;\pagestyle{empty}&#10;\begin{document}&#10;&#10;&#10;Query access to $f$, an \textbf{unknown} THR gate:&#10;&#10;&#10;&#10;\end{document}"/>
  <p:tag name="IGUANATEXSIZE" val="20"/>
  <p:tag name="IGUANATEXCURSOR" val="13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217.5304"/>
  <p:tag name="LATEXADDIN" val="\documentclass{article}&#10;\usepackage{amsmath}&#10;\pagestyle{empty}&#10;\begin{document}&#10;&#10;&#10;$2^n$ ?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6268"/>
  <p:tag name="ORIGINALWIDTH" val="514.5718"/>
  <p:tag name="LATEXADDIN" val="\documentclass{article}&#10;\usepackage{amsmath}&#10;\pagestyle{empty}&#10;\begin{document}&#10;&#10;&#10;$\mathcal{C} = \mathsf{THR}.$&#10;&#10;\end{document}"/>
  <p:tag name="IGUANATEXSIZE" val="20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1344.188"/>
  <p:tag name="LATEXADDIN" val="\documentclass{article}&#10;\usepackage{amsmath}&#10;\usepackage{xcolor}&#10;\pagestyle{empty}&#10;&#10;\definecolor{cardinal}{rgb}{0.77, 0.12, 0.23}&#10;&#10;\begin{document}&#10;&#10;\textcolor{cardinal}{&#10;$$&#10;w_1 x_1 + \ldots + w_n x_n \;\geq^?\; t&#10;$$&#10;}&#10;&#10;\end{document}"/>
  <p:tag name="IGUANATEXSIZE" val="20"/>
  <p:tag name="IGUANATEXCURSOR" val="16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114.435"/>
  <p:tag name="LATEXADDIN" val="\documentclass{article}&#10;\usepackage{amsmath}&#10;\pagestyle{empty}&#10;\begin{document}&#10;&#10;&#10;\textbf{Idea.}~ Query $f$ at a bunch of random points $x \in \{0,1\}^n$. &#10;&#10;&#10;\end{document}"/>
  <p:tag name="IGUANATEXSIZE" val="20"/>
  <p:tag name="IGUANATEXCURSOR" val="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3760.275"/>
  <p:tag name="LATEXADDIN" val="\documentclass{article}&#10;\usepackage{amsmath}&#10;\pagestyle{empty}&#10;\begin{document}&#10;&#10;&#10;Output as the hypothesis $h$ some THR gate that agrees with queries.&#10;&#10;\end{document}"/>
  <p:tag name="IGUANATEXSIZE" val="20"/>
  <p:tag name="IGUANATEXCURSOR" val="9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974.805"/>
  <p:tag name="LATEXADDIN" val="\documentclass{article}&#10;\usepackage{amsmath}&#10;\pagestyle{empty}&#10;\begin{document}&#10;&#10;&#10;By a simple argument (``Occam's Razor''), w.h.p.~$h$ is a good hypothesis.&#10;&#10;&#10;\end{document}"/>
  <p:tag name="IGUANATEXSIZE" val="20"/>
  <p:tag name="IGUANATEXCURSOR" val="15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51276"/>
  <p:tag name="ORIGINALWIDTH" val="1534.714"/>
  <p:tag name="LATEXADDIN" val="\documentclass{article}&#10;\usepackage{amsmath}&#10;\pagestyle{empty}&#10;\begin{document}&#10;&#10;LINEAR PROGRAMMING&#10;&#10;&#10;\end{document}"/>
  <p:tag name="IGUANATEXSIZE" val="20"/>
  <p:tag name="IGUANATEXCURSOR" val="9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6205"/>
  <p:tag name="ORIGINALWIDTH" val="231.7824"/>
  <p:tag name="LATEXADDIN" val="\documentclass{article}&#10;\usepackage{amsmath}&#10;\pagestyle{empty}&#10;\begin{document}&#10;&#10;&#10;$\mathsf{DNF}$&#10;&#10;&#10;\end{document}"/>
  <p:tag name="IGUANATEXSIZE" val="20"/>
  <p:tag name="IGUANATEXCURSOR" val="9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201.028"/>
  <p:tag name="LATEXADDIN" val="\documentclass{article}&#10;\usepackage{amsmath}&#10;\pagestyle{empty}&#10;\begin{document}&#10;&#10;&#10;$\mathsf{AC}^0$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363.0506"/>
  <p:tag name="LATEXADDIN" val="\documentclass{article}&#10;\usepackage{amsmath}&#10;\pagestyle{empty}&#10;\begin{document}&#10;&#10;&#10;$\mathsf{AC}^0[\oplus]$&#10;&#10;&#10;\end{document}"/>
  <p:tag name="IGUANATEXSIZE" val="20"/>
  <p:tag name="IGUANATEXCURSOR" val="1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280.5391"/>
  <p:tag name="LATEXADDIN" val="\documentclass{article}&#10;\usepackage{amsmath}&#10;\pagestyle{empty}&#10;\begin{document}&#10;&#10;&#10;$\mathsf{ACC}^0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654"/>
  <p:tag name="ORIGINALWIDTH" val="235.5328"/>
  <p:tag name="LATEXADDIN" val="\documentclass{article}&#10;\usepackage{amsmath}&#10;\pagestyle{empty}&#10;\begin{document}&#10;&#10;&#10;$2^{o(n)}$&#10;&#10;\end{document}"/>
  <p:tag name="IGUANATEXSIZE" val="20"/>
  <p:tag name="IGUANATEXCURSOR" val="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66"/>
  <p:tag name="ORIGINALWIDTH" val="206.2788"/>
  <p:tag name="LATEXADDIN" val="\documentclass{article}&#10;\usepackage{amsmath}&#10;\pagestyle{empty}&#10;\begin{document}&#10;&#10;&#10;$\mathsf{TC}^0$&#10;&#10;&#10;\end{document}"/>
  <p:tag name="IGUANATEXSIZE" val="20"/>
  <p:tag name="IGUANATEXCURSOR" val="9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2884.903"/>
  <p:tag name="LATEXADDIN" val="\documentclass{article}&#10;\usepackage{amsmath}&#10;\pagestyle{empty}&#10;\begin{document}&#10;&#10;&#10;\textbf{Open:}~Is there a $2^{0.99n}$-time learner for $\mathsf{THR} \circ \mathsf{THR}$?&#10;&#10;\end{document}"/>
  <p:tag name="IGUANATEXSIZE" val="20"/>
  <p:tag name="IGUANATEXCURSOR" val="1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2989.167"/>
  <p:tag name="LATEXADDIN" val="\documentclass{article}&#10;\usepackage{amsmath}&#10;\pagestyle{empty}&#10;\begin{document}&#10;&#10;&#10;We saw that a single $\mathsf{THR}$ can be learned in poly time.&#10;&#10;\end{document}"/>
  <p:tag name="IGUANATEXSIZE" val="20"/>
  <p:tag name="IGUANATEXCURSOR" val="14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13.0716"/>
  <p:tag name="LATEXADDIN" val="\documentclass{article}&#10;\usepackage{amsmath}&#10;\pagestyle{empty}&#10;\begin{document}&#10;&#10;&#10;poly time&#10;&#10;\end{document}"/>
  <p:tag name="IGUANATEXSIZE" val="20"/>
  <p:tag name="IGUANATEXCURSOR" val="9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834.1164"/>
  <p:tag name="LATEXADDIN" val="\documentclass{article}&#10;\usepackage{amsmath}&#10;\pagestyle{empty}&#10;\begin{document}&#10;&#10;quasi-poly time&#10;&#10;&#10;\end{document}"/>
  <p:tag name="IGUANATEXSIZE" val="20"/>
  <p:tag name="IGUANATEXCURSOR" val="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834.1164"/>
  <p:tag name="LATEXADDIN" val="\documentclass{article}&#10;\usepackage{amsmath}&#10;\pagestyle{empty}&#10;\begin{document}&#10;&#10;quasi-poly time&#10;&#10;&#10;\end{document}"/>
  <p:tag name="IGUANATEXSIZE" val="20"/>
  <p:tag name="IGUANATEXCURSOR" val="8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142.078"/>
  <p:tag name="LATEXADDIN" val="\documentclass{article}&#10;\usepackage{amsmath}&#10;\pagestyle{empty}&#10;\begin{document}&#10;&#10;&#10;\noindent With probability $\geq 1 - \delta$ (over output measurement), a good $h$ is produced.&#10;&#10;\end{document}"/>
  <p:tag name="IGUANATEXSIZE" val="20"/>
  <p:tag name="IGUANATEXCURSOR" val="1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922.518"/>
  <p:tag name="LATEXADDIN" val="\documentclass{article}&#10;\usepackage{amsmath}&#10;\pagestyle{empty}&#10;\begin{document}&#10;&#10;&#10;on input $| x \rangle | b \rangle$, return $| x \rangle | b \oplus f(x) \rangle$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420.588"/>
  <p:tag name="LATEXADDIN" val="\documentclass{article}&#10;\usepackage{amsmath}&#10;\pagestyle{empty}&#10;\begin{document}&#10;&#10;&#10;$\mathsf{FACTORING} \in  \mathsf{BQP}$, \quad $\mathsf{SAT} \in \mathsf{BQTIME}[2^{n/2}]$ &#10;&#10;\end{document}"/>
  <p:tag name="IGUANATEXSIZE" val="20"/>
  <p:tag name="IGUANATEXCURSOR" val="1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5362"/>
  <p:tag name="ORIGINALWIDTH" val="1749.994"/>
  <p:tag name="LATEXADDIN" val="\documentclass{article}&#10;\usepackage{amsmath}&#10;\pagestyle{empty}&#10;\begin{document}&#10;&#10;\noindent e.g.~can we learn $\mathsf{THR} \circ \mathsf{THR}$\\circuits in $2^{0.99n}$ quantum time?&#10;&#10;&#10;\end{document}"/>
  <p:tag name="IGUANATEXSIZE" val="20"/>
  <p:tag name="IGUANATEXCURSOR" val="16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643"/>
  <p:tag name="ORIGINALWIDTH" val="292.5408"/>
  <p:tag name="LATEXADDIN" val="\documentclass{article}&#10;\usepackage{amsmath}&#10;\pagestyle{empty}&#10;\begin{document}&#10;&#10;&#10;$2^{0.99n}$&#10;\end{document}"/>
  <p:tag name="IGUANATEXSIZE" val="20"/>
  <p:tag name="IGUANATEXCURSOR" val="9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963.8845"/>
  <p:tag name="LATEXADDIN" val="\documentclass{article}&#10;\usepackage{amsmath}&#10;\usepackage{amssymb}&#10;\usepackage{color}&#10;\pagestyle{empty}&#10;\begin{document}&#10;&#10;&#10;$\mathsf{E} = \mathsf{DTIME}[2^{O(n)}]$&#10;&#10;\end{document}"/>
  <p:tag name="IGUANATEXSIZE" val="20"/>
  <p:tag name="IGUANATEXCURSOR" val="1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1197.167"/>
  <p:tag name="LATEXADDIN" val="\documentclass{article}&#10;\usepackage{amsmath}&#10;\usepackage{amssymb}&#10;\usepackage{color}&#10;\pagestyle{empty}&#10;\begin{document}&#10;&#10;&#10;\textcolor{red}{$\mathsf{BPE} = \mathsf{BPTIME}[2^{O(n)}]$}&#10;&#10;\end{document}"/>
  <p:tag name="IGUANATEXSIZE" val="20"/>
  <p:tag name="IGUANATEXCURSOR" val="1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1221.17"/>
  <p:tag name="LATEXADDIN" val="\documentclass{article}&#10;\usepackage{amsmath}&#10;\usepackage{amssymb}&#10;\usepackage{xcolor}&#10;\pagestyle{empty}&#10;\begin{document}&#10;&#10;&#10;\textcolor{blue}{$\mathsf{BQE} = \mathsf{BQTIME}[2^{O(n)}]$}&#10;&#10;\end{document}"/>
  <p:tag name="IGUANATEXSIZE" val="20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891"/>
  <p:tag name="ORIGINALWIDTH" val="4289.099"/>
  <p:tag name="LATEXADDIN" val="\documentclass{article}&#10;\usepackage{amsmath}&#10;\usepackage{amssymb}&#10;\usepackage{xcolor}&#10;\pagestyle{empty}&#10;\begin{document}&#10;&#10;\noindent \textbf{[Arunachalam-Grilo-Gur-O-Sundaram'21]} If a circuit class $\mathcal{C}(\mathsf{poly})$ can be learned with error $\varepsilon \leq 1/2 - \gamma$ in \textcolor{blue}{\textbf{quantum}} time $o(\gamma^2 \cdot 2^{n}/n)$, then \textcolor{blue}{$\mathsf{BQE}$} $\nsubseteq \mathcal{C}$.&#10;&#10;&#10;&#10;\end{document}"/>
  <p:tag name="IGUANATEXSIZE" val="20"/>
  <p:tag name="IGUANATEXCURSOR" val="37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891"/>
  <p:tag name="ORIGINALWIDTH" val="4275.597"/>
  <p:tag name="LATEXADDIN" val="\documentclass{article}&#10;\usepackage{amsmath}&#10;\usepackage{amssymb}&#10;\usepackage{xcolor}&#10;\pagestyle{empty}&#10;\begin{document}&#10;&#10;\noindent \textbf{[Santhanam-O'17]} If a circuit class $\mathcal{C}(\mathsf{poly})$ can be learned with error $\varepsilon \leq 1/2 - \gamma$ in \textcolor{red}{\textbf{randomized}} time $o(\gamma^2 \cdot 2^{n}/n)$, then \textcolor{red}{$\mathsf{BPE}$} $\nsubseteq \mathcal{C}$.&#10;&#10;&#10;&#10;\end{document}"/>
  <p:tag name="IGUANATEXSIZE" val="20"/>
  <p:tag name="IGUANATEXCURSOR" val="35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891"/>
  <p:tag name="ORIGINALWIDTH" val="4290.599"/>
  <p:tag name="LATEXADDIN" val="\documentclass{article}&#10;\usepackage{amsmath}&#10;\usepackage{amssymb}&#10;\usepackage{xcolor}&#10;\pagestyle{empty}&#10;\begin{document}&#10;&#10;\noindent \textbf{[Klivans-Kothari-O'13]} If a circuit class $\mathcal{C}(\mathsf{poly})$ can be learned with error $\varepsilon \leq 1/10$ in \textbf{deterministic} time $o(2^{n})$, then $\mathsf{E} \nsubseteq \mathcal{C}$.&#10;&#10;&#10;&#10;\end{document}"/>
  <p:tag name="IGUANATEXSIZE" val="20"/>
  <p:tag name="IGUANATEXCURSOR" val="30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2302.071"/>
  <p:tag name="LATEXADDIN" val="\documentclass{article}&#10;\usepackage{amsmath}&#10;\pagestyle{empty}&#10;\begin{document}&#10;&#10;&#10;$\mathcal{C} = \mathsf{THR} \circ \mathsf{THR}~ (\mathsf{poly})$, also known as $\mathsf{TC}^0_2$&#10;&#10;\end{document}"/>
  <p:tag name="IGUANATEXSIZE" val="20"/>
  <p:tag name="IGUANATEXCURSOR" val="17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364.44"/>
  <p:tag name="LATEXADDIN" val="\documentclass{article}&#10;\usepackage{amsmath}&#10;\pagestyle{empty}&#10;\begin{document}&#10;&#10;&#10;error $\varepsilon = 1/4$, so $\gamma = 1/4$&#10;&#10;\end{document}"/>
  <p:tag name="IGUANATEXSIZE" val="20"/>
  <p:tag name="IGUANATEXCURSOR" val="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0419"/>
  <p:tag name="ORIGINALWIDTH" val="2885.653"/>
  <p:tag name="LATEXADDIN" val="\documentclass{article}&#10;\usepackage{amsmath}&#10;\usepackage{amssymb}&#10;\pagestyle{empty}&#10;\begin{document}&#10;&#10;\noindent \textbf{Corollary.} If $\mathsf{TC}^0_2$ can be learned with error $\varepsilon \leq 1/4$\\in quantum time $o(2^n/n)$, then $\mathsf{BQE} \nsubseteq \mathsf{TC}^0_2$.&#10;&#10;&#10;\end{document}"/>
  <p:tag name="IGUANATEXSIZE" val="20"/>
  <p:tag name="IGUANATEXCURSOR" val="23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891"/>
  <p:tag name="ORIGINALWIDTH" val="4289.099"/>
  <p:tag name="LATEXADDIN" val="\documentclass{article}&#10;\usepackage{amsmath}&#10;\usepackage{amssymb}&#10;\usepackage{xcolor}&#10;\pagestyle{empty}&#10;\begin{document}&#10;&#10;\noindent \textbf{[Arunachalam-Grilo-Gur-O-Sundaram'21]} If a circuit class $\mathcal{C}(\mathsf{poly})$ can be learned with error $\varepsilon \leq 1/2 - \gamma$ in \textcolor{blue}{\textbf{quantum}} time $o(\gamma^2 \cdot 2^{n}/n)$, then \textcolor{blue}{$\mathsf{BQE}$} $\nsubseteq \mathcal{C}$.&#10;&#10;&#10;&#10;\end{document}"/>
  <p:tag name="IGUANATEXSIZE" val="20"/>
  <p:tag name="IGUANATEXCURSOR" val="37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942</Words>
  <Application>Microsoft Office PowerPoint</Application>
  <PresentationFormat>Widescreen</PresentationFormat>
  <Paragraphs>243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Times New Roman</vt:lpstr>
      <vt:lpstr>Calibri</vt:lpstr>
      <vt:lpstr>Arial</vt:lpstr>
      <vt:lpstr>Calibri Light</vt:lpstr>
      <vt:lpstr>Arial Nova Cond Light</vt:lpstr>
      <vt:lpstr>Office Theme</vt:lpstr>
      <vt:lpstr>Extracting computational hardness from  classical and quantum learning algorithms</vt:lpstr>
      <vt:lpstr>PowerPoint Presentation</vt:lpstr>
      <vt:lpstr>PowerPoint Presentation</vt:lpstr>
      <vt:lpstr>PowerPoint Presentation</vt:lpstr>
      <vt:lpstr>Main references for this talk</vt:lpstr>
      <vt:lpstr>PowerPoint Presentation</vt:lpstr>
      <vt:lpstr>PowerPoint Presentation</vt:lpstr>
      <vt:lpstr>Back in the 80’s</vt:lpstr>
      <vt:lpstr>Since the 90’s</vt:lpstr>
      <vt:lpstr>A frontier: Threshold circuits</vt:lpstr>
      <vt:lpstr>PowerPoint Presentation</vt:lpstr>
      <vt:lpstr>PowerPoint Presentation</vt:lpstr>
      <vt:lpstr>Example: Learning an unknown parity</vt:lpstr>
      <vt:lpstr>Example:  learning an arbitrary THR gate</vt:lpstr>
      <vt:lpstr>PowerPoint Presentation</vt:lpstr>
      <vt:lpstr>Can quantum algorithms help?</vt:lpstr>
      <vt:lpstr>PowerPoint Presentation</vt:lpstr>
      <vt:lpstr>Results</vt:lpstr>
      <vt:lpstr>PowerPoint Presentation</vt:lpstr>
      <vt:lpstr>Tightness of the result</vt:lpstr>
      <vt:lpstr>PowerPoint Presentation</vt:lpstr>
      <vt:lpstr>PowerPoint Presentation</vt:lpstr>
      <vt:lpstr>PowerPoint Presentation</vt:lpstr>
      <vt:lpstr>Deterministic learners with MQs</vt:lpstr>
      <vt:lpstr>Example: Learner with MQs for the concept class of parities</vt:lpstr>
      <vt:lpstr>Randomized and Quantum learners</vt:lpstr>
      <vt:lpstr>Proof overview</vt:lpstr>
      <vt:lpstr>PowerPoint Presentation</vt:lpstr>
      <vt:lpstr>Difficulties in the quantum setting</vt:lpstr>
      <vt:lpstr>Example: Randomized versus Quantum</vt:lpstr>
      <vt:lpstr>PowerPoint Presentation</vt:lpstr>
      <vt:lpstr>Exploring the learning-to-lower-bound connection</vt:lpstr>
      <vt:lpstr>Time-bounded Kolmogorov complexity</vt:lpstr>
      <vt:lpstr>Concluding Remarks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fdfdfedf</dc:title>
  <dc:creator>Oliveira, Igor</dc:creator>
  <cp:lastModifiedBy>Oliveira, Igor</cp:lastModifiedBy>
  <cp:revision>282</cp:revision>
  <cp:lastPrinted>2021-03-02T11:21:29Z</cp:lastPrinted>
  <dcterms:created xsi:type="dcterms:W3CDTF">2021-01-05T09:33:47Z</dcterms:created>
  <dcterms:modified xsi:type="dcterms:W3CDTF">2022-04-21T10:58:17Z</dcterms:modified>
</cp:coreProperties>
</file>