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29" r:id="rId3"/>
    <p:sldId id="277" r:id="rId4"/>
    <p:sldId id="257" r:id="rId5"/>
    <p:sldId id="304" r:id="rId6"/>
    <p:sldId id="261" r:id="rId7"/>
    <p:sldId id="318" r:id="rId8"/>
    <p:sldId id="267" r:id="rId9"/>
    <p:sldId id="268" r:id="rId10"/>
    <p:sldId id="291" r:id="rId11"/>
    <p:sldId id="269" r:id="rId12"/>
    <p:sldId id="319" r:id="rId13"/>
    <p:sldId id="278" r:id="rId14"/>
    <p:sldId id="290" r:id="rId15"/>
    <p:sldId id="289" r:id="rId16"/>
    <p:sldId id="314" r:id="rId17"/>
    <p:sldId id="316" r:id="rId18"/>
    <p:sldId id="281" r:id="rId19"/>
    <p:sldId id="300" r:id="rId20"/>
    <p:sldId id="298" r:id="rId21"/>
    <p:sldId id="302" r:id="rId22"/>
    <p:sldId id="331" r:id="rId23"/>
    <p:sldId id="284" r:id="rId24"/>
    <p:sldId id="288" r:id="rId25"/>
    <p:sldId id="325" r:id="rId26"/>
    <p:sldId id="324" r:id="rId27"/>
    <p:sldId id="295" r:id="rId28"/>
    <p:sldId id="296" r:id="rId29"/>
    <p:sldId id="323" r:id="rId30"/>
    <p:sldId id="328" r:id="rId31"/>
    <p:sldId id="326" r:id="rId32"/>
    <p:sldId id="330" r:id="rId33"/>
    <p:sldId id="327" r:id="rId34"/>
    <p:sldId id="286" r:id="rId35"/>
    <p:sldId id="279" r:id="rId36"/>
    <p:sldId id="305" r:id="rId37"/>
    <p:sldId id="306" r:id="rId38"/>
    <p:sldId id="309" r:id="rId39"/>
    <p:sldId id="307" r:id="rId40"/>
    <p:sldId id="292" r:id="rId41"/>
    <p:sldId id="308" r:id="rId42"/>
    <p:sldId id="310" r:id="rId43"/>
    <p:sldId id="312" r:id="rId44"/>
    <p:sldId id="311" r:id="rId45"/>
    <p:sldId id="31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5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C3505-B869-4D45-8680-4B77674E3C95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2751A-DD28-4B73-9693-D5CE7FB5E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22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2751A-DD28-4B73-9693-D5CE7FB5EB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6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0C26-D89B-472E-A550-5111BD2E5840}" type="datetime1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38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F0B6-7460-4DB2-BD16-05742E157EAF}" type="datetime1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1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8D7E-B336-498D-BBE2-26631076BFD3}" type="datetime1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82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14F6-03DF-4CDD-9516-B58CD1F7C6D1}" type="datetime1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0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E932-8F1E-4A9F-8F07-9D7F55B6361A}" type="datetime1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8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6E81-CBE4-4726-B47D-9B06FB10CF17}" type="datetime1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99EE-FCB6-4AF1-94CD-B35C0F149E63}" type="datetime1">
              <a:rPr lang="en-GB" smtClean="0"/>
              <a:t>13/09/2018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85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FBBF-8568-4F43-99D0-A8E41534FC63}" type="datetime1">
              <a:rPr lang="en-GB" smtClean="0"/>
              <a:t>13/09/2018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2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AAF-3C58-4CED-B12D-A64093CA4503}" type="datetime1">
              <a:rPr lang="en-GB" smtClean="0"/>
              <a:t>13/09/2018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7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5E0-6803-48CB-850C-993C3221FFD1}" type="datetime1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84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AFB7-844E-40C9-BB36-800BE240F718}" type="datetime1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30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0046E-5B05-41DC-AD8E-0EA098DD23D5}" type="datetime1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3462-E000-4B4D-8E91-82D5CCB6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0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7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5.png"/><Relationship Id="rId5" Type="http://schemas.openxmlformats.org/officeDocument/2006/relationships/tags" Target="../tags/tag14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tags" Target="../tags/tag13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24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tags" Target="../tags/tag19.xml"/><Relationship Id="rId16" Type="http://schemas.openxmlformats.org/officeDocument/2006/relationships/image" Target="../media/image27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22.png"/><Relationship Id="rId5" Type="http://schemas.openxmlformats.org/officeDocument/2006/relationships/tags" Target="../tags/tag22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0.xml"/><Relationship Id="rId7" Type="http://schemas.openxmlformats.org/officeDocument/2006/relationships/image" Target="../media/image2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37.png"/><Relationship Id="rId5" Type="http://schemas.openxmlformats.org/officeDocument/2006/relationships/tags" Target="../tags/tag35.xml"/><Relationship Id="rId10" Type="http://schemas.openxmlformats.org/officeDocument/2006/relationships/image" Target="../media/image36.png"/><Relationship Id="rId4" Type="http://schemas.openxmlformats.org/officeDocument/2006/relationships/tags" Target="../tags/tag34.xml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tags" Target="../tags/tag43.xml"/><Relationship Id="rId16" Type="http://schemas.openxmlformats.org/officeDocument/2006/relationships/image" Target="../media/image53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47.png"/><Relationship Id="rId5" Type="http://schemas.openxmlformats.org/officeDocument/2006/relationships/tags" Target="../tags/tag46.xml"/><Relationship Id="rId15" Type="http://schemas.openxmlformats.org/officeDocument/2006/relationships/image" Target="../media/image5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6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59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63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tags" Target="../tags/tag55.xml"/><Relationship Id="rId16" Type="http://schemas.openxmlformats.org/officeDocument/2006/relationships/image" Target="../media/image66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61.png"/><Relationship Id="rId5" Type="http://schemas.openxmlformats.org/officeDocument/2006/relationships/tags" Target="../tags/tag58.xml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69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66.xml"/><Relationship Id="rId7" Type="http://schemas.openxmlformats.org/officeDocument/2006/relationships/image" Target="../media/image6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9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4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73.png"/><Relationship Id="rId5" Type="http://schemas.openxmlformats.org/officeDocument/2006/relationships/tags" Target="../tags/tag72.xml"/><Relationship Id="rId10" Type="http://schemas.openxmlformats.org/officeDocument/2006/relationships/image" Target="../media/image72.png"/><Relationship Id="rId4" Type="http://schemas.openxmlformats.org/officeDocument/2006/relationships/tags" Target="../tags/tag71.xml"/><Relationship Id="rId9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2985"/>
            <a:ext cx="9144000" cy="16557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Hardness Magnification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244301"/>
            <a:ext cx="9144000" cy="756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00" dirty="0"/>
              <a:t>Igor Carboni Oliveira</a:t>
            </a:r>
          </a:p>
          <a:p>
            <a:r>
              <a:rPr lang="en-GB" sz="2800" dirty="0"/>
              <a:t>University of Oxford / Simons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1</a:t>
            </a:fld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AFDB08-34BD-4E70-8E09-ED65C43FA884}"/>
              </a:ext>
            </a:extLst>
          </p:cNvPr>
          <p:cNvSpPr txBox="1">
            <a:spLocks/>
          </p:cNvSpPr>
          <p:nvPr/>
        </p:nvSpPr>
        <p:spPr>
          <a:xfrm>
            <a:off x="1524000" y="4719558"/>
            <a:ext cx="9144000" cy="39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solidFill>
                  <a:srgbClr val="C00000"/>
                </a:solidFill>
              </a:rPr>
              <a:t>Boolean Devices Workshop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225F6-6A3E-404E-B57D-B4838427081A}"/>
              </a:ext>
            </a:extLst>
          </p:cNvPr>
          <p:cNvSpPr txBox="1"/>
          <p:nvPr/>
        </p:nvSpPr>
        <p:spPr>
          <a:xfrm>
            <a:off x="2766811" y="5552043"/>
            <a:ext cx="665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Talk based on joint work with Rahul Santhanam (Oxford)</a:t>
            </a:r>
          </a:p>
        </p:txBody>
      </p:sp>
    </p:spTree>
    <p:extLst>
      <p:ext uri="{BB962C8B-B14F-4D97-AF65-F5344CB8AC3E}">
        <p14:creationId xmlns:p14="http://schemas.microsoft.com/office/powerpoint/2010/main" val="294066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1150" y="747403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Required lower bounds are </a:t>
            </a:r>
            <a:r>
              <a:rPr lang="en-GB" sz="3600" b="1" dirty="0">
                <a:solidFill>
                  <a:srgbClr val="0070C0"/>
                </a:solidFill>
              </a:rPr>
              <a:t>unknown</a:t>
            </a:r>
            <a:r>
              <a:rPr lang="en-GB" sz="3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10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C41F6-EA59-49F5-B43E-5F92F534C638}"/>
              </a:ext>
            </a:extLst>
          </p:cNvPr>
          <p:cNvSpPr txBox="1"/>
          <p:nvPr/>
        </p:nvSpPr>
        <p:spPr>
          <a:xfrm>
            <a:off x="311150" y="2275295"/>
            <a:ext cx="12243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Open if </a:t>
            </a:r>
            <a:r>
              <a:rPr lang="en-GB" sz="3600" b="1" dirty="0"/>
              <a:t>NE</a:t>
            </a:r>
            <a:r>
              <a:rPr lang="en-GB" sz="3600" dirty="0"/>
              <a:t> is contained in </a:t>
            </a:r>
            <a:r>
              <a:rPr lang="en-GB" sz="3600" b="1" dirty="0"/>
              <a:t>TC</a:t>
            </a:r>
            <a:r>
              <a:rPr lang="en-GB" sz="3600" b="1" baseline="30000" dirty="0"/>
              <a:t>0</a:t>
            </a:r>
            <a:r>
              <a:rPr lang="en-GB" sz="3600" b="1" dirty="0"/>
              <a:t>[n</a:t>
            </a:r>
            <a:r>
              <a:rPr lang="en-GB" sz="3600" b="1" baseline="30000" dirty="0"/>
              <a:t>1+ eps</a:t>
            </a:r>
            <a:r>
              <a:rPr lang="en-GB" sz="3600" b="1" dirty="0"/>
              <a:t>]</a:t>
            </a:r>
            <a:r>
              <a:rPr lang="en-GB" sz="3600" dirty="0"/>
              <a:t>.</a:t>
            </a:r>
          </a:p>
          <a:p>
            <a:pPr algn="ctr"/>
            <a:endParaRPr lang="en-GB" sz="3600" dirty="0"/>
          </a:p>
          <a:p>
            <a:r>
              <a:rPr lang="en-GB" sz="3600" dirty="0"/>
              <a:t>Not clear how to get </a:t>
            </a:r>
            <a:r>
              <a:rPr lang="en-GB" sz="3600" b="1" dirty="0"/>
              <a:t>size-depth</a:t>
            </a:r>
            <a:r>
              <a:rPr lang="en-GB" sz="3600" dirty="0"/>
              <a:t> trade-offs for a function in </a:t>
            </a:r>
            <a:r>
              <a:rPr lang="en-GB" sz="3600" b="1" dirty="0"/>
              <a:t>P</a:t>
            </a:r>
            <a:r>
              <a:rPr lang="en-GB" sz="3600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4117C-B987-4D36-B39B-9B682DB13832}"/>
              </a:ext>
            </a:extLst>
          </p:cNvPr>
          <p:cNvSpPr txBox="1"/>
          <p:nvPr/>
        </p:nvSpPr>
        <p:spPr>
          <a:xfrm>
            <a:off x="311150" y="4911182"/>
            <a:ext cx="1156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Can we prove interesting magnification results in settings where we do have lower bounds?</a:t>
            </a:r>
          </a:p>
        </p:txBody>
      </p:sp>
    </p:spTree>
    <p:extLst>
      <p:ext uri="{BB962C8B-B14F-4D97-AF65-F5344CB8AC3E}">
        <p14:creationId xmlns:p14="http://schemas.microsoft.com/office/powerpoint/2010/main" val="238416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39790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Muller and Pich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5768975"/>
            <a:ext cx="10515600" cy="587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>
                <a:solidFill>
                  <a:srgbClr val="C00000"/>
                </a:solidFill>
              </a:rPr>
              <a:t>Are there similar results in </a:t>
            </a:r>
            <a:r>
              <a:rPr lang="en-GB" sz="3000" b="1" dirty="0">
                <a:solidFill>
                  <a:srgbClr val="C00000"/>
                </a:solidFill>
              </a:rPr>
              <a:t>circuit complexity</a:t>
            </a:r>
            <a:r>
              <a:rPr lang="en-GB" sz="30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100" y="3187613"/>
            <a:ext cx="1149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Theorem.</a:t>
            </a:r>
            <a:r>
              <a:rPr lang="en-GB" sz="2400" b="1" dirty="0"/>
              <a:t>   </a:t>
            </a:r>
            <a:r>
              <a:rPr lang="en-GB" sz="2400" dirty="0"/>
              <a:t>If </a:t>
            </a:r>
            <a:r>
              <a:rPr lang="en-GB" sz="2400" b="1" dirty="0"/>
              <a:t>certain tautologies</a:t>
            </a:r>
            <a:r>
              <a:rPr lang="en-GB" sz="2400" dirty="0"/>
              <a:t> of size       require </a:t>
            </a:r>
            <a:r>
              <a:rPr lang="en-GB" sz="2400" b="1" dirty="0">
                <a:solidFill>
                  <a:srgbClr val="0070C0"/>
                </a:solidFill>
              </a:rPr>
              <a:t>bounded-depth Frege</a:t>
            </a:r>
            <a:r>
              <a:rPr lang="en-GB" sz="2400" dirty="0"/>
              <a:t> proofs of size </a:t>
            </a:r>
          </a:p>
          <a:p>
            <a:r>
              <a:rPr lang="en-GB" sz="2400" b="1" dirty="0"/>
              <a:t>              </a:t>
            </a:r>
            <a:r>
              <a:rPr lang="en-GB" sz="2400" dirty="0"/>
              <a:t>,</a:t>
            </a:r>
            <a:r>
              <a:rPr lang="en-GB" sz="2400" baseline="30000" dirty="0"/>
              <a:t>  </a:t>
            </a:r>
            <a:r>
              <a:rPr lang="en-GB" sz="2400" dirty="0"/>
              <a:t>then we get super-polynomial size </a:t>
            </a:r>
            <a:r>
              <a:rPr lang="en-GB" sz="2400" b="1" dirty="0">
                <a:solidFill>
                  <a:srgbClr val="0070C0"/>
                </a:solidFill>
              </a:rPr>
              <a:t>Frege </a:t>
            </a:r>
            <a:r>
              <a:rPr lang="en-GB" sz="2400" dirty="0"/>
              <a:t>lower bounds.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8796186" y="3641748"/>
            <a:ext cx="0" cy="7480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21321" y="4440502"/>
            <a:ext cx="441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Lower bounds are known, but for different tautologies  (</a:t>
            </a:r>
            <a:r>
              <a:rPr lang="en-GB" sz="2200" b="1" dirty="0" err="1"/>
              <a:t>Ajtai</a:t>
            </a:r>
            <a:r>
              <a:rPr lang="en-GB" sz="2200" dirty="0"/>
              <a:t>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01693" y="2646147"/>
            <a:ext cx="0" cy="479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53803" y="1876706"/>
            <a:ext cx="4762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Previously investigated;</a:t>
            </a:r>
          </a:p>
          <a:p>
            <a:r>
              <a:rPr lang="en-GB" sz="2200" dirty="0"/>
              <a:t>LBs in very weak systems are known.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11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856E30-60FC-4DCA-AEA0-78A92EC78D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24" y="3270173"/>
            <a:ext cx="358877" cy="241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7C6A3E-AE54-4FDE-84EB-E9DF94BC4A4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4" y="3641748"/>
            <a:ext cx="850196" cy="292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028551-9EAB-4896-A168-11E2E8882A7A}"/>
              </a:ext>
            </a:extLst>
          </p:cNvPr>
          <p:cNvSpPr txBox="1"/>
          <p:nvPr/>
        </p:nvSpPr>
        <p:spPr>
          <a:xfrm>
            <a:off x="4548211" y="2547679"/>
            <a:ext cx="24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(</a:t>
            </a:r>
            <a:r>
              <a:rPr lang="en-GB" sz="2200" b="1" dirty="0" err="1"/>
              <a:t>Razborov</a:t>
            </a:r>
            <a:r>
              <a:rPr lang="en-GB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34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EFB4-8744-42E0-AE08-C75BD481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12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75BF94-803E-4844-A6FB-52CE38D1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000" b="1" dirty="0">
                <a:solidFill>
                  <a:srgbClr val="002060"/>
                </a:solidFill>
              </a:rPr>
              <a:t>Our Results</a:t>
            </a:r>
          </a:p>
        </p:txBody>
      </p:sp>
    </p:spTree>
    <p:extLst>
      <p:ext uri="{BB962C8B-B14F-4D97-AF65-F5344CB8AC3E}">
        <p14:creationId xmlns:p14="http://schemas.microsoft.com/office/powerpoint/2010/main" val="384211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0" y="326488"/>
            <a:ext cx="61468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Our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69" y="2186513"/>
            <a:ext cx="11255062" cy="363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Spectral" panose="02020502060000000000" pitchFamily="18" charset="0"/>
              </a:rPr>
              <a:t>▶  </a:t>
            </a:r>
            <a:r>
              <a:rPr lang="en-GB" dirty="0">
                <a:solidFill>
                  <a:srgbClr val="0070C0"/>
                </a:solidFill>
              </a:rPr>
              <a:t>Magnification is a broad phenomenon</a:t>
            </a:r>
            <a:r>
              <a:rPr lang="en-GB" dirty="0"/>
              <a:t> that holds in a variety of contexts.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Spectral" panose="02020502060000000000" pitchFamily="18" charset="0"/>
              </a:rPr>
              <a:t>▶  </a:t>
            </a:r>
            <a:r>
              <a:rPr lang="en-GB" dirty="0"/>
              <a:t>Crucially, </a:t>
            </a:r>
            <a:r>
              <a:rPr lang="en-GB" dirty="0">
                <a:solidFill>
                  <a:srgbClr val="C00000"/>
                </a:solidFill>
              </a:rPr>
              <a:t>magnification in settings where </a:t>
            </a:r>
            <a:r>
              <a:rPr lang="en-GB" u="sng" dirty="0">
                <a:solidFill>
                  <a:srgbClr val="C00000"/>
                </a:solidFill>
              </a:rPr>
              <a:t>there are</a:t>
            </a:r>
            <a:r>
              <a:rPr lang="en-GB" dirty="0">
                <a:solidFill>
                  <a:srgbClr val="C00000"/>
                </a:solidFill>
              </a:rPr>
              <a:t> unconditional lower bounds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Spectral" panose="02020502060000000000" pitchFamily="18" charset="0"/>
              </a:rPr>
              <a:t>▶  </a:t>
            </a:r>
            <a:r>
              <a:rPr lang="en-GB" dirty="0">
                <a:solidFill>
                  <a:srgbClr val="0070C0"/>
                </a:solidFill>
              </a:rPr>
              <a:t>We observe a few closely related lower bounds</a:t>
            </a:r>
            <a:r>
              <a:rPr lang="en-GB" dirty="0"/>
              <a:t>. Evidence that some of these problems can be analysed using known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List of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To establish magnification as a fairly general phenomenon, we consider a range of computational problems of interest: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1.</a:t>
            </a:r>
            <a:r>
              <a:rPr lang="en-GB" dirty="0"/>
              <a:t>  Variants of the </a:t>
            </a:r>
            <a:r>
              <a:rPr lang="en-GB" b="1" dirty="0">
                <a:solidFill>
                  <a:srgbClr val="C00000"/>
                </a:solidFill>
              </a:rPr>
              <a:t>Minimum Circuit Size Problem (MCSP)</a:t>
            </a:r>
            <a:endParaRPr lang="en-GB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	2.</a:t>
            </a:r>
            <a:r>
              <a:rPr lang="en-GB" dirty="0"/>
              <a:t>  </a:t>
            </a:r>
            <a:r>
              <a:rPr lang="en-GB" b="1" dirty="0">
                <a:solidFill>
                  <a:srgbClr val="C00000"/>
                </a:solidFill>
              </a:rPr>
              <a:t>The Vertex Cover problem</a:t>
            </a:r>
            <a:endParaRPr lang="en-GB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	3</a:t>
            </a:r>
            <a:r>
              <a:rPr lang="en-GB" dirty="0"/>
              <a:t>.  </a:t>
            </a:r>
            <a:r>
              <a:rPr lang="en-GB" b="1" dirty="0">
                <a:solidFill>
                  <a:srgbClr val="C00000"/>
                </a:solidFill>
              </a:rPr>
              <a:t>Satisfiability (3-SAT)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466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62320"/>
            <a:ext cx="10820400" cy="2162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For each problem Q</a:t>
            </a:r>
            <a:r>
              <a:rPr lang="en-GB" dirty="0"/>
              <a:t>, we show: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(a)  An implication from a </a:t>
            </a:r>
            <a:r>
              <a:rPr lang="en-GB" b="1" dirty="0"/>
              <a:t>weak lower bound for Q to a strong lower bound</a:t>
            </a:r>
            <a:r>
              <a:rPr lang="en-GB" dirty="0"/>
              <a:t> for an explicit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15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3400" y="3776449"/>
            <a:ext cx="11315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	(b)  Under a standard hardness hypothesis, the weak lower bound for </a:t>
            </a:r>
          </a:p>
          <a:p>
            <a:r>
              <a:rPr lang="en-GB" sz="2800" b="1" dirty="0"/>
              <a:t>Q</a:t>
            </a:r>
            <a:r>
              <a:rPr lang="en-GB" sz="2800" dirty="0"/>
              <a:t> does hold  (and indeed a much stronger one). </a:t>
            </a:r>
          </a:p>
          <a:p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153917"/>
            <a:ext cx="11595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	(c)  </a:t>
            </a:r>
            <a:r>
              <a:rPr lang="en-GB" sz="2800" b="1" dirty="0"/>
              <a:t>The weak lower bound is barely non-trivial</a:t>
            </a:r>
            <a:r>
              <a:rPr lang="en-GB" sz="2800" dirty="0"/>
              <a:t>. In most cases, it is </a:t>
            </a:r>
          </a:p>
          <a:p>
            <a:r>
              <a:rPr lang="en-GB" sz="2800" dirty="0"/>
              <a:t>known for some problem, just not for the problem </a:t>
            </a:r>
            <a:r>
              <a:rPr lang="en-GB" sz="2800" b="1" dirty="0"/>
              <a:t>Q</a:t>
            </a:r>
            <a:r>
              <a:rPr lang="en-GB" sz="2800" dirty="0"/>
              <a:t> we consider.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1485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k-Vertex-Cover</a:t>
            </a:r>
          </a:p>
        </p:txBody>
      </p:sp>
      <p:pic>
        <p:nvPicPr>
          <p:cNvPr id="1026" name="Picture 2" descr="https://orion.math.iastate.edu/dstolee/blog/borospherene-vertex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970881"/>
            <a:ext cx="46101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6261100"/>
            <a:ext cx="231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Picture: </a:t>
            </a:r>
            <a:r>
              <a:rPr lang="en-GB" sz="1400" dirty="0"/>
              <a:t>Derrick </a:t>
            </a:r>
            <a:r>
              <a:rPr lang="en-GB" sz="1400" dirty="0" err="1"/>
              <a:t>Stolee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724900" y="2806700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b="1" dirty="0">
                <a:solidFill>
                  <a:srgbClr val="FF0000"/>
                </a:solidFill>
              </a:rPr>
              <a:t>red vertices</a:t>
            </a:r>
            <a:r>
              <a:rPr lang="en-GB" dirty="0"/>
              <a:t> form a vertex cover.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1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17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83678" y="1419263"/>
            <a:ext cx="10399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AC</a:t>
            </a:r>
            <a:r>
              <a:rPr lang="en-GB" sz="2400" b="1" baseline="30000" dirty="0">
                <a:solidFill>
                  <a:srgbClr val="C00000"/>
                </a:solidFill>
              </a:rPr>
              <a:t>0</a:t>
            </a:r>
            <a:r>
              <a:rPr lang="en-GB" sz="2400" dirty="0">
                <a:solidFill>
                  <a:srgbClr val="C00000"/>
                </a:solidFill>
              </a:rPr>
              <a:t> circuits:    </a:t>
            </a:r>
            <a:r>
              <a:rPr lang="en-GB" sz="2400" b="1" dirty="0"/>
              <a:t>Poly-size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b="1" dirty="0"/>
              <a:t>constant-depth</a:t>
            </a:r>
            <a:r>
              <a:rPr lang="en-GB" sz="2400" dirty="0"/>
              <a:t> circuits containing  </a:t>
            </a:r>
            <a:r>
              <a:rPr lang="en-GB" sz="2400" b="1" dirty="0"/>
              <a:t>AND/OR/NOT</a:t>
            </a:r>
            <a:r>
              <a:rPr lang="en-GB" sz="2400" dirty="0"/>
              <a:t>  gates.</a:t>
            </a:r>
          </a:p>
          <a:p>
            <a:endParaRPr lang="en-GB" sz="2400" dirty="0"/>
          </a:p>
          <a:p>
            <a:r>
              <a:rPr lang="en-GB" sz="2400" dirty="0"/>
              <a:t>Known to be </a:t>
            </a:r>
            <a:r>
              <a:rPr lang="en-GB" sz="2400" b="1" dirty="0">
                <a:solidFill>
                  <a:srgbClr val="002060"/>
                </a:solidFill>
              </a:rPr>
              <a:t>extremely limited</a:t>
            </a:r>
            <a:r>
              <a:rPr lang="en-GB" sz="2400" dirty="0"/>
              <a:t>  - [</a:t>
            </a:r>
            <a:r>
              <a:rPr lang="en-GB" sz="2400" dirty="0" err="1"/>
              <a:t>Ajtai</a:t>
            </a:r>
            <a:r>
              <a:rPr lang="en-GB" sz="2400" dirty="0"/>
              <a:t>], [FSS], etc.  Results from the 80s.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0850" y="2849638"/>
            <a:ext cx="61595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Cannot even compute Parity over m input bits!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4793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Magnification from AC</a:t>
            </a:r>
            <a:r>
              <a:rPr lang="en-GB" baseline="30000" dirty="0">
                <a:solidFill>
                  <a:srgbClr val="002060"/>
                </a:solidFill>
              </a:rPr>
              <a:t>0</a:t>
            </a:r>
            <a:r>
              <a:rPr lang="en-GB" dirty="0">
                <a:solidFill>
                  <a:srgbClr val="002060"/>
                </a:solidFill>
              </a:rPr>
              <a:t> lower bounds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5715"/>
            <a:ext cx="10600227" cy="10652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9277" y="5443904"/>
            <a:ext cx="10741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C00000"/>
                </a:solidFill>
              </a:rPr>
              <a:t>“Hardness Certificate”</a:t>
            </a:r>
            <a:r>
              <a:rPr lang="en-GB" sz="2200" dirty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en-GB" sz="2200" dirty="0"/>
              <a:t>Under </a:t>
            </a:r>
            <a:r>
              <a:rPr lang="en-GB" sz="2200" b="1" dirty="0"/>
              <a:t>ETH </a:t>
            </a:r>
            <a:r>
              <a:rPr lang="en-GB" sz="2200" dirty="0"/>
              <a:t>the complexity should be exp(k) &gt;&gt; poly(n).</a:t>
            </a:r>
            <a:r>
              <a:rPr lang="en-GB" sz="2200" b="1" dirty="0"/>
              <a:t> </a:t>
            </a:r>
            <a:r>
              <a:rPr lang="en-GB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37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29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The Minimum Circuit Size Problem (MCSP)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2247558"/>
            <a:ext cx="7783620" cy="2758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2" y="2889267"/>
            <a:ext cx="5537524" cy="2346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3" y="3358527"/>
            <a:ext cx="6944001" cy="2331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1818897"/>
            <a:ext cx="3887238" cy="25142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666751" y="4026269"/>
            <a:ext cx="11164108" cy="141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96902" y="4209104"/>
            <a:ext cx="9944738" cy="2026269"/>
            <a:chOff x="596902" y="4209104"/>
            <a:chExt cx="9944738" cy="2026269"/>
          </a:xfrm>
        </p:grpSpPr>
        <p:pic>
          <p:nvPicPr>
            <p:cNvPr id="27" name="Picture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544" y="5535038"/>
              <a:ext cx="7379811" cy="23466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544" y="6002230"/>
              <a:ext cx="7622096" cy="23314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243" y="4855775"/>
              <a:ext cx="6569141" cy="25142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96902" y="4209104"/>
              <a:ext cx="29083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>
                  <a:solidFill>
                    <a:srgbClr val="C00000"/>
                  </a:solidFill>
                </a:rPr>
                <a:t>Average-case variant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4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Magnification around linear-size  formula lbs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6" y="2971798"/>
            <a:ext cx="11398346" cy="1092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727" y="4760333"/>
            <a:ext cx="10741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rgbClr val="C00000"/>
                </a:solidFill>
              </a:rPr>
              <a:t>“Hardness Certificate”</a:t>
            </a:r>
            <a:r>
              <a:rPr lang="en-GB" sz="2600" dirty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GB" sz="2200" dirty="0"/>
          </a:p>
          <a:p>
            <a:pPr algn="ctr"/>
            <a:r>
              <a:rPr lang="en-GB" sz="2200" dirty="0"/>
              <a:t>Under standard cryptographic assumptions, the problem requires circuits of super-poly size.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9600" y="1880393"/>
            <a:ext cx="2578100" cy="558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One-sided variant</a:t>
            </a:r>
          </a:p>
        </p:txBody>
      </p:sp>
      <p:sp>
        <p:nvSpPr>
          <p:cNvPr id="6" name="Down Arrow 5"/>
          <p:cNvSpPr/>
          <p:nvPr/>
        </p:nvSpPr>
        <p:spPr>
          <a:xfrm>
            <a:off x="9277350" y="2439193"/>
            <a:ext cx="431800" cy="48259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9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47ADB-CBE0-4760-B60D-2B913272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2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13A38-CFCF-4FB8-B4E5-40AB459DCA4A}"/>
              </a:ext>
            </a:extLst>
          </p:cNvPr>
          <p:cNvSpPr txBox="1"/>
          <p:nvPr/>
        </p:nvSpPr>
        <p:spPr>
          <a:xfrm>
            <a:off x="687883" y="1054145"/>
            <a:ext cx="2536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Non-trivial </a:t>
            </a:r>
            <a:r>
              <a:rPr lang="en-GB" sz="3200" b="1" dirty="0">
                <a:solidFill>
                  <a:srgbClr val="0070C0"/>
                </a:solidFill>
              </a:rPr>
              <a:t>Algorithms</a:t>
            </a:r>
            <a:r>
              <a:rPr lang="en-GB" sz="3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0808C-56F9-41DB-9924-45AFC1EF5B0E}"/>
              </a:ext>
            </a:extLst>
          </p:cNvPr>
          <p:cNvSpPr txBox="1"/>
          <p:nvPr/>
        </p:nvSpPr>
        <p:spPr>
          <a:xfrm>
            <a:off x="4073611" y="1040570"/>
            <a:ext cx="3769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super-polynomial</a:t>
            </a:r>
          </a:p>
          <a:p>
            <a:pPr algn="ctr"/>
            <a:r>
              <a:rPr lang="en-GB" sz="3200" dirty="0"/>
              <a:t>lower bounds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DE7C45A-B0ED-4C64-B26E-64756CFADF66}"/>
              </a:ext>
            </a:extLst>
          </p:cNvPr>
          <p:cNvSpPr/>
          <p:nvPr/>
        </p:nvSpPr>
        <p:spPr>
          <a:xfrm>
            <a:off x="3024123" y="1341841"/>
            <a:ext cx="1047750" cy="4616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9695E9-5FD5-45C4-AB08-A0C9D2559692}"/>
              </a:ext>
            </a:extLst>
          </p:cNvPr>
          <p:cNvSpPr txBox="1"/>
          <p:nvPr/>
        </p:nvSpPr>
        <p:spPr>
          <a:xfrm>
            <a:off x="2163650" y="4838696"/>
            <a:ext cx="2647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Non-trivial </a:t>
            </a:r>
            <a:r>
              <a:rPr lang="en-GB" sz="3200" b="1" dirty="0">
                <a:solidFill>
                  <a:srgbClr val="0070C0"/>
                </a:solidFill>
              </a:rPr>
              <a:t>Lower Bounds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95908D6-6418-4925-805A-A05101562175}"/>
              </a:ext>
            </a:extLst>
          </p:cNvPr>
          <p:cNvSpPr/>
          <p:nvPr/>
        </p:nvSpPr>
        <p:spPr>
          <a:xfrm>
            <a:off x="5225604" y="5146473"/>
            <a:ext cx="1115095" cy="4616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9B1AF8-E411-4B50-91F3-B5E47B8ABA7E}"/>
              </a:ext>
            </a:extLst>
          </p:cNvPr>
          <p:cNvSpPr txBox="1"/>
          <p:nvPr/>
        </p:nvSpPr>
        <p:spPr>
          <a:xfrm>
            <a:off x="8299628" y="855533"/>
            <a:ext cx="2900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C00000"/>
                </a:solidFill>
              </a:rPr>
              <a:t>Satisfiability</a:t>
            </a:r>
            <a:r>
              <a:rPr lang="en-GB" sz="3000" dirty="0"/>
              <a:t> </a:t>
            </a:r>
            <a:r>
              <a:rPr lang="en-GB" sz="3000" dirty="0">
                <a:solidFill>
                  <a:srgbClr val="00B050"/>
                </a:solidFill>
              </a:rPr>
              <a:t>Derandomization</a:t>
            </a:r>
          </a:p>
          <a:p>
            <a:pPr algn="ctr"/>
            <a:r>
              <a:rPr lang="en-GB" sz="3000" dirty="0">
                <a:solidFill>
                  <a:srgbClr val="7030A0"/>
                </a:solidFill>
              </a:rPr>
              <a:t>Learning</a:t>
            </a:r>
            <a:r>
              <a:rPr lang="en-GB" sz="3000" dirty="0"/>
              <a:t>, etc.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33712D-7771-409E-B0FA-76DB24CC7FCA}"/>
              </a:ext>
            </a:extLst>
          </p:cNvPr>
          <p:cNvSpPr txBox="1"/>
          <p:nvPr/>
        </p:nvSpPr>
        <p:spPr>
          <a:xfrm>
            <a:off x="6765702" y="4854420"/>
            <a:ext cx="3251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super-polynomial</a:t>
            </a:r>
          </a:p>
          <a:p>
            <a:pPr algn="ctr"/>
            <a:r>
              <a:rPr lang="en-GB" sz="3200" dirty="0"/>
              <a:t>lower bounds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1776F-30BF-4747-BC3D-DF68CEDAF852}"/>
              </a:ext>
            </a:extLst>
          </p:cNvPr>
          <p:cNvSpPr txBox="1"/>
          <p:nvPr/>
        </p:nvSpPr>
        <p:spPr>
          <a:xfrm>
            <a:off x="188559" y="3429000"/>
            <a:ext cx="2536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This talk: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3B34F1-4165-4BD3-84A4-14B11B9556D1}"/>
              </a:ext>
            </a:extLst>
          </p:cNvPr>
          <p:cNvSpPr txBox="1"/>
          <p:nvPr/>
        </p:nvSpPr>
        <p:spPr>
          <a:xfrm>
            <a:off x="4307179" y="4116016"/>
            <a:ext cx="3632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</a:rPr>
              <a:t>“Hardness Magnification”</a:t>
            </a:r>
          </a:p>
        </p:txBody>
      </p:sp>
    </p:spTree>
    <p:extLst>
      <p:ext uri="{BB962C8B-B14F-4D97-AF65-F5344CB8AC3E}">
        <p14:creationId xmlns:p14="http://schemas.microsoft.com/office/powerpoint/2010/main" val="28445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20" grpId="0"/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6800" y="1612900"/>
            <a:ext cx="7950200" cy="3568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669" y="1711127"/>
            <a:ext cx="1387384" cy="4953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697639" y="3200400"/>
            <a:ext cx="1509547" cy="1511299"/>
          </a:xfrm>
          <a:custGeom>
            <a:avLst/>
            <a:gdLst>
              <a:gd name="connsiteX0" fmla="*/ 125247 w 4107713"/>
              <a:gd name="connsiteY0" fmla="*/ 620743 h 1980156"/>
              <a:gd name="connsiteX1" fmla="*/ 2855747 w 4107713"/>
              <a:gd name="connsiteY1" fmla="*/ 1979643 h 1980156"/>
              <a:gd name="connsiteX2" fmla="*/ 4087647 w 4107713"/>
              <a:gd name="connsiteY2" fmla="*/ 455643 h 1980156"/>
              <a:gd name="connsiteX3" fmla="*/ 1954047 w 4107713"/>
              <a:gd name="connsiteY3" fmla="*/ 11143 h 1980156"/>
              <a:gd name="connsiteX4" fmla="*/ 607847 w 4107713"/>
              <a:gd name="connsiteY4" fmla="*/ 176243 h 1980156"/>
              <a:gd name="connsiteX5" fmla="*/ 125247 w 4107713"/>
              <a:gd name="connsiteY5" fmla="*/ 620743 h 198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7713" h="1980156">
                <a:moveTo>
                  <a:pt x="125247" y="620743"/>
                </a:moveTo>
                <a:cubicBezTo>
                  <a:pt x="499897" y="921310"/>
                  <a:pt x="2195347" y="2007160"/>
                  <a:pt x="2855747" y="1979643"/>
                </a:cubicBezTo>
                <a:cubicBezTo>
                  <a:pt x="3516147" y="1952126"/>
                  <a:pt x="4237930" y="783726"/>
                  <a:pt x="4087647" y="455643"/>
                </a:cubicBezTo>
                <a:cubicBezTo>
                  <a:pt x="3937364" y="127560"/>
                  <a:pt x="2534014" y="57710"/>
                  <a:pt x="1954047" y="11143"/>
                </a:cubicBezTo>
                <a:cubicBezTo>
                  <a:pt x="1374080" y="-35424"/>
                  <a:pt x="908414" y="72526"/>
                  <a:pt x="607847" y="176243"/>
                </a:cubicBezTo>
                <a:cubicBezTo>
                  <a:pt x="307280" y="279960"/>
                  <a:pt x="-249403" y="320176"/>
                  <a:pt x="125247" y="620743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2560449" y="2046236"/>
            <a:ext cx="7421751" cy="2956028"/>
          </a:xfrm>
          <a:custGeom>
            <a:avLst/>
            <a:gdLst>
              <a:gd name="connsiteX0" fmla="*/ 197961 w 7421751"/>
              <a:gd name="connsiteY0" fmla="*/ 655277 h 2956028"/>
              <a:gd name="connsiteX1" fmla="*/ 1848961 w 7421751"/>
              <a:gd name="connsiteY1" fmla="*/ 1264877 h 2956028"/>
              <a:gd name="connsiteX2" fmla="*/ 2102961 w 7421751"/>
              <a:gd name="connsiteY2" fmla="*/ 2649177 h 2956028"/>
              <a:gd name="connsiteX3" fmla="*/ 7055961 w 7421751"/>
              <a:gd name="connsiteY3" fmla="*/ 2750777 h 2956028"/>
              <a:gd name="connsiteX4" fmla="*/ 6446361 w 7421751"/>
              <a:gd name="connsiteY4" fmla="*/ 299677 h 2956028"/>
              <a:gd name="connsiteX5" fmla="*/ 1620361 w 7421751"/>
              <a:gd name="connsiteY5" fmla="*/ 20277 h 2956028"/>
              <a:gd name="connsiteX6" fmla="*/ 236061 w 7421751"/>
              <a:gd name="connsiteY6" fmla="*/ 109177 h 2956028"/>
              <a:gd name="connsiteX7" fmla="*/ 32861 w 7421751"/>
              <a:gd name="connsiteY7" fmla="*/ 375877 h 2956028"/>
              <a:gd name="connsiteX8" fmla="*/ 197961 w 7421751"/>
              <a:gd name="connsiteY8" fmla="*/ 655277 h 295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1751" h="2956028">
                <a:moveTo>
                  <a:pt x="197961" y="655277"/>
                </a:moveTo>
                <a:cubicBezTo>
                  <a:pt x="500644" y="803444"/>
                  <a:pt x="1531461" y="932560"/>
                  <a:pt x="1848961" y="1264877"/>
                </a:cubicBezTo>
                <a:cubicBezTo>
                  <a:pt x="2166461" y="1597194"/>
                  <a:pt x="1235128" y="2401527"/>
                  <a:pt x="2102961" y="2649177"/>
                </a:cubicBezTo>
                <a:cubicBezTo>
                  <a:pt x="2970794" y="2896827"/>
                  <a:pt x="6332061" y="3142360"/>
                  <a:pt x="7055961" y="2750777"/>
                </a:cubicBezTo>
                <a:cubicBezTo>
                  <a:pt x="7779861" y="2359194"/>
                  <a:pt x="7352294" y="754760"/>
                  <a:pt x="6446361" y="299677"/>
                </a:cubicBezTo>
                <a:cubicBezTo>
                  <a:pt x="5540428" y="-155406"/>
                  <a:pt x="2655411" y="52027"/>
                  <a:pt x="1620361" y="20277"/>
                </a:cubicBezTo>
                <a:cubicBezTo>
                  <a:pt x="585311" y="-11473"/>
                  <a:pt x="500644" y="49910"/>
                  <a:pt x="236061" y="109177"/>
                </a:cubicBezTo>
                <a:cubicBezTo>
                  <a:pt x="-28522" y="168444"/>
                  <a:pt x="37094" y="284860"/>
                  <a:pt x="32861" y="375877"/>
                </a:cubicBezTo>
                <a:cubicBezTo>
                  <a:pt x="28628" y="466894"/>
                  <a:pt x="-104722" y="507110"/>
                  <a:pt x="197961" y="655277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66" y="2476500"/>
            <a:ext cx="1793468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41" y="3581400"/>
            <a:ext cx="749300" cy="267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86" y="704309"/>
            <a:ext cx="3491047" cy="22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86" y="1042120"/>
            <a:ext cx="4175238" cy="2316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98" y="5625644"/>
            <a:ext cx="4554666" cy="85180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901457" y="3160764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40191" y="347345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30958" y="329565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683047" y="3109964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076428" y="3109964"/>
            <a:ext cx="24652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7047" y="3135364"/>
            <a:ext cx="1575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Hard instances close to the border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88DC4-A95E-4927-9BF3-25703AE11C7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7" y="5707380"/>
            <a:ext cx="5814863" cy="556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299" y="215900"/>
            <a:ext cx="363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Magnification and LBs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20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4E678-B640-4C67-9C4E-5A78E236B89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0" y="976079"/>
            <a:ext cx="5150482" cy="5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349529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3-SAT:  NEXP vs. BPP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16119" y="1816100"/>
            <a:ext cx="1017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00B050"/>
                </a:solidFill>
              </a:rPr>
              <a:t>NEXP</a:t>
            </a:r>
            <a:r>
              <a:rPr lang="en-GB" sz="3000" b="1" dirty="0"/>
              <a:t>:</a:t>
            </a:r>
            <a:r>
              <a:rPr lang="en-GB" sz="3000" dirty="0"/>
              <a:t> non-deterministic exponential time.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363819" y="2494477"/>
            <a:ext cx="1017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0070C0"/>
                </a:solidFill>
              </a:rPr>
              <a:t>BPP</a:t>
            </a:r>
            <a:r>
              <a:rPr lang="en-GB" sz="3000" b="1" dirty="0"/>
              <a:t>:</a:t>
            </a:r>
            <a:r>
              <a:rPr lang="en-GB" sz="3000" dirty="0"/>
              <a:t> randomized polynomial time.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8089" y="3629689"/>
            <a:ext cx="10613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Widely believed that </a:t>
            </a:r>
            <a:r>
              <a:rPr lang="en-GB" sz="2400" b="1" dirty="0"/>
              <a:t>NP</a:t>
            </a:r>
            <a:r>
              <a:rPr lang="en-GB" sz="2400" dirty="0"/>
              <a:t> is not contained in </a:t>
            </a:r>
            <a:r>
              <a:rPr lang="en-GB" sz="2400" b="1" dirty="0">
                <a:solidFill>
                  <a:srgbClr val="0070C0"/>
                </a:solidFill>
              </a:rPr>
              <a:t>BPP</a:t>
            </a:r>
            <a:r>
              <a:rPr lang="en-GB" sz="2400" dirty="0"/>
              <a:t>.  </a:t>
            </a:r>
          </a:p>
          <a:p>
            <a:pPr algn="ctr"/>
            <a:r>
              <a:rPr lang="en-GB" sz="2400" dirty="0"/>
              <a:t>But consistent with current knowledge that even </a:t>
            </a:r>
            <a:r>
              <a:rPr lang="en-GB" sz="2400" b="1" dirty="0">
                <a:solidFill>
                  <a:srgbClr val="00B050"/>
                </a:solidFill>
              </a:rPr>
              <a:t>NEXP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might be contained in </a:t>
            </a:r>
            <a:r>
              <a:rPr lang="en-GB" sz="2400" b="1" dirty="0">
                <a:solidFill>
                  <a:srgbClr val="0070C0"/>
                </a:solidFill>
              </a:rPr>
              <a:t>BPP</a:t>
            </a:r>
            <a:r>
              <a:rPr lang="en-GB" sz="2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000" y="4971355"/>
            <a:ext cx="1033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We would like to connect the derandomization frontier to proving super-linear lower bounds for 3-SAT.</a:t>
            </a:r>
            <a:r>
              <a:rPr lang="en-GB" sz="2800" dirty="0"/>
              <a:t>  </a:t>
            </a:r>
          </a:p>
          <a:p>
            <a:r>
              <a:rPr lang="en-GB" sz="2800" dirty="0"/>
              <a:t>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1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758A-77AF-4EAA-8E31-F7AC4A58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22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B3251E-2B20-4939-BFB1-382799F01045}"/>
              </a:ext>
            </a:extLst>
          </p:cNvPr>
          <p:cNvSpPr txBox="1"/>
          <p:nvPr/>
        </p:nvSpPr>
        <p:spPr>
          <a:xfrm>
            <a:off x="3023136" y="361167"/>
            <a:ext cx="5718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/>
              <a:t>The ideal connection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D32DC0-9D1A-4CF2-82AB-30627937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283" y="2089331"/>
            <a:ext cx="3709115" cy="142483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NEXP vs. BPP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6E1CB1-A586-402B-964D-1BEC84202B5B}"/>
              </a:ext>
            </a:extLst>
          </p:cNvPr>
          <p:cNvSpPr txBox="1">
            <a:spLocks/>
          </p:cNvSpPr>
          <p:nvPr/>
        </p:nvSpPr>
        <p:spPr>
          <a:xfrm>
            <a:off x="439936" y="2128914"/>
            <a:ext cx="63799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3-SAT vs. BPTIME[m</a:t>
            </a:r>
            <a:r>
              <a:rPr lang="en-GB" b="1" baseline="30000" dirty="0">
                <a:solidFill>
                  <a:srgbClr val="C00000"/>
                </a:solidFill>
              </a:rPr>
              <a:t>1.001</a:t>
            </a:r>
            <a:r>
              <a:rPr lang="en-GB" b="1" dirty="0">
                <a:solidFill>
                  <a:srgbClr val="C00000"/>
                </a:solidFill>
              </a:rPr>
              <a:t>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7ADE5-37DA-46E0-BC32-4ED29836861B}"/>
              </a:ext>
            </a:extLst>
          </p:cNvPr>
          <p:cNvSpPr txBox="1"/>
          <p:nvPr/>
        </p:nvSpPr>
        <p:spPr>
          <a:xfrm>
            <a:off x="1199344" y="1766528"/>
            <a:ext cx="4172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Weak lower bound for NP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CE9208-D6AF-4227-9F5B-F1C9805F7FC9}"/>
              </a:ext>
            </a:extLst>
          </p:cNvPr>
          <p:cNvSpPr txBox="1"/>
          <p:nvPr/>
        </p:nvSpPr>
        <p:spPr>
          <a:xfrm>
            <a:off x="7216283" y="1766528"/>
            <a:ext cx="4172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Derandomization frontier for BPP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420507-D67F-4CA7-83CC-1201D937C134}"/>
              </a:ext>
            </a:extLst>
          </p:cNvPr>
          <p:cNvSpPr txBox="1"/>
          <p:nvPr/>
        </p:nvSpPr>
        <p:spPr>
          <a:xfrm>
            <a:off x="499414" y="3618563"/>
            <a:ext cx="1169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“Thm”.</a:t>
            </a:r>
            <a:r>
              <a:rPr lang="en-GB" sz="2800" dirty="0"/>
              <a:t>  If </a:t>
            </a:r>
            <a:r>
              <a:rPr lang="en-GB" sz="2800" b="1" dirty="0">
                <a:solidFill>
                  <a:srgbClr val="C00000"/>
                </a:solidFill>
              </a:rPr>
              <a:t>3-SAT is not in BPTIME[m</a:t>
            </a:r>
            <a:r>
              <a:rPr lang="en-GB" sz="2800" b="1" baseline="30000" dirty="0">
                <a:solidFill>
                  <a:srgbClr val="C00000"/>
                </a:solidFill>
              </a:rPr>
              <a:t>1.001</a:t>
            </a:r>
            <a:r>
              <a:rPr lang="en-GB" sz="2800" b="1" dirty="0">
                <a:solidFill>
                  <a:srgbClr val="C00000"/>
                </a:solidFill>
              </a:rPr>
              <a:t>]</a:t>
            </a:r>
            <a:r>
              <a:rPr lang="en-GB" sz="2800" dirty="0"/>
              <a:t>  then </a:t>
            </a:r>
            <a:r>
              <a:rPr lang="en-GB" sz="2800" b="1" dirty="0">
                <a:solidFill>
                  <a:srgbClr val="002060"/>
                </a:solidFill>
              </a:rPr>
              <a:t>NEXP is not contained in BPP</a:t>
            </a:r>
            <a:r>
              <a:rPr lang="en-GB" sz="2800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EBF2F1-D231-4FA0-8419-21B7B8925B1D}"/>
              </a:ext>
            </a:extLst>
          </p:cNvPr>
          <p:cNvSpPr txBox="1"/>
          <p:nvPr/>
        </p:nvSpPr>
        <p:spPr>
          <a:xfrm>
            <a:off x="614607" y="4875625"/>
            <a:ext cx="10895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We don’t know how to prove this result…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But we can establish a connection using the notion of </a:t>
            </a:r>
            <a:r>
              <a:rPr lang="en-GB" sz="2400" b="1" dirty="0"/>
              <a:t>refuter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102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23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1CDDC-A698-4C1D-A392-144E8487975E}"/>
              </a:ext>
            </a:extLst>
          </p:cNvPr>
          <p:cNvSpPr txBox="1"/>
          <p:nvPr/>
        </p:nvSpPr>
        <p:spPr>
          <a:xfrm>
            <a:off x="27191" y="5621573"/>
            <a:ext cx="11879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B0F0"/>
                </a:solidFill>
              </a:rPr>
              <a:t>Deterministic</a:t>
            </a:r>
            <a:r>
              <a:rPr lang="en-GB" sz="2200" dirty="0"/>
              <a:t> refuter for </a:t>
            </a:r>
            <a:r>
              <a:rPr lang="en-GB" sz="2200" b="1" dirty="0">
                <a:solidFill>
                  <a:srgbClr val="C00000"/>
                </a:solidFill>
              </a:rPr>
              <a:t>randomized</a:t>
            </a:r>
            <a:r>
              <a:rPr lang="en-GB" sz="2200" b="1" dirty="0"/>
              <a:t> </a:t>
            </a:r>
            <a:r>
              <a:rPr lang="en-GB" sz="2200" b="1" dirty="0">
                <a:solidFill>
                  <a:srgbClr val="C00000"/>
                </a:solidFill>
              </a:rPr>
              <a:t>almost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>
                <a:solidFill>
                  <a:srgbClr val="C00000"/>
                </a:solidFill>
              </a:rPr>
              <a:t>linear-time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200" dirty="0"/>
              <a:t>algorithm using </a:t>
            </a:r>
            <a:r>
              <a:rPr lang="en-GB" sz="2200" b="1" dirty="0">
                <a:solidFill>
                  <a:srgbClr val="C00000"/>
                </a:solidFill>
              </a:rPr>
              <a:t>poly(log m) random bits</a:t>
            </a:r>
            <a:r>
              <a:rPr lang="en-GB" sz="2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7DFEB-9DDD-4D9D-93C3-FD49B4C4FE6A}"/>
              </a:ext>
            </a:extLst>
          </p:cNvPr>
          <p:cNvSpPr txBox="1"/>
          <p:nvPr/>
        </p:nvSpPr>
        <p:spPr>
          <a:xfrm>
            <a:off x="311592" y="4517302"/>
            <a:ext cx="11029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B050"/>
                </a:solidFill>
              </a:rPr>
              <a:t>Known:</a:t>
            </a:r>
            <a:r>
              <a:rPr lang="en-GB" sz="2200" b="1" dirty="0"/>
              <a:t>  </a:t>
            </a:r>
            <a:r>
              <a:rPr lang="en-GB" sz="2200" b="1" dirty="0">
                <a:solidFill>
                  <a:srgbClr val="C00000"/>
                </a:solidFill>
              </a:rPr>
              <a:t>Randomised</a:t>
            </a:r>
            <a:r>
              <a:rPr lang="en-GB" sz="2200" dirty="0"/>
              <a:t> refuter for </a:t>
            </a:r>
            <a:r>
              <a:rPr lang="en-GB" sz="2200" b="1" dirty="0">
                <a:solidFill>
                  <a:srgbClr val="C00000"/>
                </a:solidFill>
              </a:rPr>
              <a:t>randomised</a:t>
            </a:r>
            <a:r>
              <a:rPr lang="en-GB" sz="2200" dirty="0"/>
              <a:t> SAT algorithm (</a:t>
            </a:r>
            <a:r>
              <a:rPr lang="de-DE" sz="2200" dirty="0"/>
              <a:t>Gutfreund-Shaltiel-Ta-Shma, 2007</a:t>
            </a:r>
            <a:r>
              <a:rPr lang="en-GB" sz="22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CE6A2-A710-4BF2-B440-D698D87D668A}"/>
              </a:ext>
            </a:extLst>
          </p:cNvPr>
          <p:cNvSpPr txBox="1"/>
          <p:nvPr/>
        </p:nvSpPr>
        <p:spPr>
          <a:xfrm>
            <a:off x="311592" y="3905310"/>
            <a:ext cx="11336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B050"/>
                </a:solidFill>
              </a:rPr>
              <a:t>Known:</a:t>
            </a:r>
            <a:r>
              <a:rPr lang="en-GB" sz="2200" b="1" dirty="0"/>
              <a:t>  </a:t>
            </a:r>
            <a:r>
              <a:rPr lang="en-GB" sz="2200" b="1" dirty="0">
                <a:solidFill>
                  <a:srgbClr val="00B0F0"/>
                </a:solidFill>
              </a:rPr>
              <a:t>Deterministic</a:t>
            </a:r>
            <a:r>
              <a:rPr lang="en-GB" sz="2200" dirty="0"/>
              <a:t> refuter for </a:t>
            </a:r>
            <a:r>
              <a:rPr lang="en-GB" sz="2200" b="1" dirty="0">
                <a:solidFill>
                  <a:srgbClr val="00B0F0"/>
                </a:solidFill>
              </a:rPr>
              <a:t>deterministic</a:t>
            </a:r>
            <a:r>
              <a:rPr lang="en-GB" sz="2200" dirty="0"/>
              <a:t> SAT algorithm (</a:t>
            </a:r>
            <a:r>
              <a:rPr lang="de-DE" sz="2200" dirty="0"/>
              <a:t>Gutfreund-Shaltiel-Ta-Shma, 2007</a:t>
            </a:r>
            <a:r>
              <a:rPr lang="en-GB" sz="2200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D34B66-681B-4AA7-B899-4C9F27C1A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27" y="979885"/>
            <a:ext cx="11764145" cy="23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5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18" y="407255"/>
            <a:ext cx="410728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Interpretation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4592" y="428401"/>
            <a:ext cx="51858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400" dirty="0"/>
              <a:t>Gap between </a:t>
            </a:r>
            <a:r>
              <a:rPr lang="en-US" sz="3400" b="1" dirty="0">
                <a:solidFill>
                  <a:srgbClr val="00B0F0"/>
                </a:solidFill>
              </a:rPr>
              <a:t>weak</a:t>
            </a:r>
            <a:r>
              <a:rPr lang="en-US" sz="3400" dirty="0"/>
              <a:t> and </a:t>
            </a:r>
            <a:r>
              <a:rPr lang="en-US" sz="3400" b="1" dirty="0">
                <a:solidFill>
                  <a:srgbClr val="C00000"/>
                </a:solidFill>
              </a:rPr>
              <a:t>strong</a:t>
            </a:r>
            <a:r>
              <a:rPr lang="en-US" sz="3400" dirty="0"/>
              <a:t> circuit classes is somewhat illusory,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400" dirty="0"/>
              <a:t>or at the very least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400" dirty="0"/>
              <a:t>depends on the problem for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400" dirty="0"/>
              <a:t>which we try to prove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400" dirty="0"/>
              <a:t>lower bounds.</a:t>
            </a:r>
          </a:p>
        </p:txBody>
      </p:sp>
      <p:pic>
        <p:nvPicPr>
          <p:cNvPr id="24" name="Picture 2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9968F520-343C-437B-8384-B362FFDE1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8" r="16774" b="-1"/>
          <a:stretch/>
        </p:blipFill>
        <p:spPr>
          <a:xfrm>
            <a:off x="240406" y="1732818"/>
            <a:ext cx="6233160" cy="42726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3713462-E000-4B4D-8E91-82D5CCB61A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03EC5-4E32-4F5C-88A1-41168C94B853}"/>
              </a:ext>
            </a:extLst>
          </p:cNvPr>
          <p:cNvSpPr txBox="1"/>
          <p:nvPr/>
        </p:nvSpPr>
        <p:spPr>
          <a:xfrm>
            <a:off x="6765787" y="5142738"/>
            <a:ext cx="5185807" cy="109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400" dirty="0"/>
              <a:t>In theory, sufficient to study </a:t>
            </a:r>
            <a:r>
              <a:rPr lang="en-US" sz="3400" b="1" dirty="0">
                <a:solidFill>
                  <a:srgbClr val="00B0F0"/>
                </a:solidFill>
              </a:rPr>
              <a:t>weak</a:t>
            </a:r>
            <a:r>
              <a:rPr lang="en-US" sz="3400" dirty="0"/>
              <a:t> circuit classes.</a:t>
            </a:r>
          </a:p>
        </p:txBody>
      </p:sp>
    </p:spTree>
    <p:extLst>
      <p:ext uri="{BB962C8B-B14F-4D97-AF65-F5344CB8AC3E}">
        <p14:creationId xmlns:p14="http://schemas.microsoft.com/office/powerpoint/2010/main" val="1502284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E3EE4-750E-4BDD-A541-4515EC57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410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Comments about the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16E14-7F01-4193-91F7-B9297E64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D0A19-56DB-474D-8C52-84BD8A053381}"/>
              </a:ext>
            </a:extLst>
          </p:cNvPr>
          <p:cNvSpPr txBox="1"/>
          <p:nvPr/>
        </p:nvSpPr>
        <p:spPr>
          <a:xfrm>
            <a:off x="463639" y="5747997"/>
            <a:ext cx="9787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C00000"/>
                </a:solidFill>
              </a:rPr>
              <a:t>But the technical details </a:t>
            </a:r>
            <a:r>
              <a:rPr lang="en-GB" sz="2600">
                <a:solidFill>
                  <a:srgbClr val="C00000"/>
                </a:solidFill>
              </a:rPr>
              <a:t>are substantially </a:t>
            </a:r>
            <a:r>
              <a:rPr lang="en-GB" sz="2600" dirty="0">
                <a:solidFill>
                  <a:srgbClr val="C00000"/>
                </a:solidFill>
              </a:rPr>
              <a:t>different in each case.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30012-36A6-4101-9F25-79E020C85ED8}"/>
              </a:ext>
            </a:extLst>
          </p:cNvPr>
          <p:cNvSpPr txBox="1"/>
          <p:nvPr/>
        </p:nvSpPr>
        <p:spPr>
          <a:xfrm>
            <a:off x="463639" y="1828800"/>
            <a:ext cx="38636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C00000"/>
                </a:solidFill>
              </a:rPr>
              <a:t>Typical Result: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64A896-9FAE-4E98-9214-B6F0DFD39F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98" y="1821837"/>
            <a:ext cx="2453916" cy="4924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9223B2-9F4B-4537-ACE1-AABB1875C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16" y="1821837"/>
            <a:ext cx="2097931" cy="513143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A9402F27-BE86-4AE7-A9CB-28509CE50993}"/>
              </a:ext>
            </a:extLst>
          </p:cNvPr>
          <p:cNvSpPr/>
          <p:nvPr/>
        </p:nvSpPr>
        <p:spPr>
          <a:xfrm>
            <a:off x="6096000" y="1885722"/>
            <a:ext cx="1197602" cy="385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1CC2C3-7774-4493-90A9-74FFC9406AC1}"/>
              </a:ext>
            </a:extLst>
          </p:cNvPr>
          <p:cNvSpPr txBox="1"/>
          <p:nvPr/>
        </p:nvSpPr>
        <p:spPr>
          <a:xfrm>
            <a:off x="1352282" y="3654085"/>
            <a:ext cx="100970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Use that </a:t>
            </a:r>
            <a:r>
              <a:rPr lang="en-GB" sz="2600" b="1" dirty="0"/>
              <a:t>h</a:t>
            </a:r>
            <a:r>
              <a:rPr lang="en-GB" sz="2600" dirty="0"/>
              <a:t> is in </a:t>
            </a:r>
            <a:r>
              <a:rPr lang="en-GB" sz="2600" b="1" dirty="0"/>
              <a:t>polynomial size</a:t>
            </a:r>
            <a:r>
              <a:rPr lang="en-GB" sz="2600" dirty="0"/>
              <a:t> to argue that </a:t>
            </a:r>
            <a:r>
              <a:rPr lang="en-GB" sz="2600" b="1" dirty="0"/>
              <a:t>Q</a:t>
            </a:r>
            <a:r>
              <a:rPr lang="en-GB" sz="2600" dirty="0"/>
              <a:t> is in </a:t>
            </a:r>
            <a:r>
              <a:rPr lang="en-GB" sz="2600" b="1" dirty="0"/>
              <a:t>almost-linear size</a:t>
            </a:r>
            <a:r>
              <a:rPr lang="en-GB" sz="2600" dirty="0"/>
              <a:t>.</a:t>
            </a:r>
          </a:p>
          <a:p>
            <a:endParaRPr lang="en-GB" sz="2600" dirty="0"/>
          </a:p>
          <a:p>
            <a:r>
              <a:rPr lang="en-GB" sz="2600" dirty="0"/>
              <a:t>For this idea to make sense, instances of </a:t>
            </a:r>
            <a:r>
              <a:rPr lang="en-GB" sz="2600" b="1" dirty="0"/>
              <a:t>h</a:t>
            </a:r>
            <a:r>
              <a:rPr lang="en-GB" sz="2600" dirty="0"/>
              <a:t> employed in the proof need to be of </a:t>
            </a:r>
            <a:r>
              <a:rPr lang="en-GB" sz="2600" b="1" dirty="0">
                <a:solidFill>
                  <a:srgbClr val="0070C0"/>
                </a:solidFill>
              </a:rPr>
              <a:t>sub-polynomial size</a:t>
            </a:r>
            <a:r>
              <a:rPr lang="en-GB" sz="26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AA70FB-AC64-4911-B013-D9A336576FBA}"/>
              </a:ext>
            </a:extLst>
          </p:cNvPr>
          <p:cNvSpPr txBox="1"/>
          <p:nvPr/>
        </p:nvSpPr>
        <p:spPr>
          <a:xfrm>
            <a:off x="463639" y="2901486"/>
            <a:ext cx="7572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C00000"/>
                </a:solidFill>
              </a:rPr>
              <a:t>Each proof follows the natural approach:</a:t>
            </a:r>
          </a:p>
        </p:txBody>
      </p:sp>
    </p:spTree>
    <p:extLst>
      <p:ext uri="{BB962C8B-B14F-4D97-AF65-F5344CB8AC3E}">
        <p14:creationId xmlns:p14="http://schemas.microsoft.com/office/powerpoint/2010/main" val="3880164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C941-23B2-49CD-B463-17E81E7F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26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BF1E54-5DA1-4EBC-ABD4-5A1EE892121A}"/>
              </a:ext>
            </a:extLst>
          </p:cNvPr>
          <p:cNvGrpSpPr/>
          <p:nvPr/>
        </p:nvGrpSpPr>
        <p:grpSpPr>
          <a:xfrm>
            <a:off x="741057" y="462409"/>
            <a:ext cx="10612743" cy="1681331"/>
            <a:chOff x="741057" y="462409"/>
            <a:chExt cx="10612743" cy="1681331"/>
          </a:xfrm>
        </p:grpSpPr>
        <p:pic>
          <p:nvPicPr>
            <p:cNvPr id="6" name="Picture 2" descr="https://orion.math.iastate.edu/dstolee/blog/borospherene-vertexcover.png">
              <a:extLst>
                <a:ext uri="{FF2B5EF4-FFF2-40B4-BE49-F238E27FC236}">
                  <a16:creationId xmlns:a16="http://schemas.microsoft.com/office/drawing/2014/main" id="{41D076CD-DD2A-45AB-A52F-E5BA88FFE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057" y="462409"/>
              <a:ext cx="1874434" cy="1630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D73E85-B1E2-497B-B699-ED1EFC56BA53}"/>
                </a:ext>
              </a:extLst>
            </p:cNvPr>
            <p:cNvSpPr txBox="1"/>
            <p:nvPr/>
          </p:nvSpPr>
          <p:spPr>
            <a:xfrm>
              <a:off x="2634088" y="501650"/>
              <a:ext cx="87197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dirty="0"/>
                <a:t>k-vertex-cover</a:t>
              </a:r>
              <a:r>
                <a:rPr lang="en-GB" sz="2200" dirty="0"/>
                <a:t>: </a:t>
              </a:r>
              <a:r>
                <a:rPr lang="en-GB" sz="2200" b="1" dirty="0">
                  <a:solidFill>
                    <a:srgbClr val="0070C0"/>
                  </a:solidFill>
                </a:rPr>
                <a:t>NP vs. NC</a:t>
              </a:r>
              <a:r>
                <a:rPr lang="en-GB" sz="2200" b="1" baseline="30000" dirty="0">
                  <a:solidFill>
                    <a:srgbClr val="0070C0"/>
                  </a:solidFill>
                </a:rPr>
                <a:t>1</a:t>
              </a:r>
              <a:r>
                <a:rPr lang="en-GB" sz="2200" baseline="30000" dirty="0"/>
                <a:t> </a:t>
              </a:r>
              <a:r>
                <a:rPr lang="en-GB" sz="2200" dirty="0"/>
                <a:t> from </a:t>
              </a:r>
              <a:r>
                <a:rPr lang="en-GB" sz="2200" b="1" dirty="0">
                  <a:solidFill>
                    <a:srgbClr val="C00000"/>
                  </a:solidFill>
                </a:rPr>
                <a:t>“super-linear” AC</a:t>
              </a:r>
              <a:r>
                <a:rPr lang="en-GB" sz="2200" b="1" baseline="30000" dirty="0">
                  <a:solidFill>
                    <a:srgbClr val="C00000"/>
                  </a:solidFill>
                </a:rPr>
                <a:t>0</a:t>
              </a:r>
              <a:r>
                <a:rPr lang="en-GB" sz="2200" b="1" dirty="0">
                  <a:solidFill>
                    <a:srgbClr val="C00000"/>
                  </a:solidFill>
                </a:rPr>
                <a:t> lower bounds</a:t>
              </a:r>
              <a:r>
                <a:rPr lang="en-GB" sz="2200" dirty="0">
                  <a:solidFill>
                    <a:srgbClr val="C00000"/>
                  </a:solidFill>
                </a:rPr>
                <a:t>.</a:t>
              </a:r>
              <a:r>
                <a:rPr lang="en-GB" sz="2200" dirty="0"/>
                <a:t> 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9D7D6C7-19AC-472C-B60D-EEB6463D2AA8}"/>
                </a:ext>
              </a:extLst>
            </p:cNvPr>
            <p:cNvSpPr txBox="1"/>
            <p:nvPr/>
          </p:nvSpPr>
          <p:spPr>
            <a:xfrm>
              <a:off x="2966363" y="1018619"/>
              <a:ext cx="6381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  Kernelization algorithm from Parameterized Complexity Theory.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C4AE42-C9B5-414F-AB28-955916A9D8F1}"/>
                </a:ext>
              </a:extLst>
            </p:cNvPr>
            <p:cNvSpPr txBox="1"/>
            <p:nvPr/>
          </p:nvSpPr>
          <p:spPr>
            <a:xfrm>
              <a:off x="2966363" y="1400003"/>
              <a:ext cx="8250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  Use known results about power of AC</a:t>
              </a:r>
              <a:r>
                <a:rPr lang="en-GB" baseline="30000" dirty="0"/>
                <a:t>0 </a:t>
              </a:r>
              <a:r>
                <a:rPr lang="en-GB" dirty="0"/>
                <a:t>to implement it in almost-linear size.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09CBA7-7EDD-424A-9E45-970065FA35A0}"/>
                </a:ext>
              </a:extLst>
            </p:cNvPr>
            <p:cNvSpPr txBox="1"/>
            <p:nvPr/>
          </p:nvSpPr>
          <p:spPr>
            <a:xfrm>
              <a:off x="2966362" y="1774408"/>
              <a:ext cx="8250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  Use NP in NC</a:t>
              </a:r>
              <a:r>
                <a:rPr lang="en-GB" baseline="30000" dirty="0"/>
                <a:t>1</a:t>
              </a:r>
              <a:r>
                <a:rPr lang="en-GB" dirty="0"/>
                <a:t> and collapse of NC</a:t>
              </a:r>
              <a:r>
                <a:rPr lang="en-GB" baseline="30000" dirty="0"/>
                <a:t>1</a:t>
              </a:r>
              <a:r>
                <a:rPr lang="en-GB" dirty="0"/>
                <a:t> to sub-exp AC</a:t>
              </a:r>
              <a:r>
                <a:rPr lang="en-GB" baseline="30000" dirty="0"/>
                <a:t>0</a:t>
              </a:r>
              <a:r>
                <a:rPr lang="en-GB" dirty="0"/>
                <a:t> to solve compressed instance.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B93039-19A7-464A-B0B3-47EC277BA0CB}"/>
              </a:ext>
            </a:extLst>
          </p:cNvPr>
          <p:cNvGrpSpPr/>
          <p:nvPr/>
        </p:nvGrpSpPr>
        <p:grpSpPr>
          <a:xfrm>
            <a:off x="480540" y="2462142"/>
            <a:ext cx="11313624" cy="2066692"/>
            <a:chOff x="480540" y="2462142"/>
            <a:chExt cx="11313624" cy="206669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635EC0-953A-4D14-8321-B1ED51FB7764}"/>
                </a:ext>
              </a:extLst>
            </p:cNvPr>
            <p:cNvGrpSpPr/>
            <p:nvPr/>
          </p:nvGrpSpPr>
          <p:grpSpPr>
            <a:xfrm>
              <a:off x="7789425" y="2666868"/>
              <a:ext cx="4004739" cy="1741106"/>
              <a:chOff x="2336800" y="1612900"/>
              <a:chExt cx="7950200" cy="35686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B527530-997A-448E-9F29-83379F4204E1}"/>
                  </a:ext>
                </a:extLst>
              </p:cNvPr>
              <p:cNvSpPr/>
              <p:nvPr/>
            </p:nvSpPr>
            <p:spPr>
              <a:xfrm>
                <a:off x="2336800" y="1612900"/>
                <a:ext cx="7950200" cy="35686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F084BDA-7B4B-403B-A83F-1F96DD81891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0669" y="1711127"/>
                <a:ext cx="1387384" cy="495300"/>
              </a:xfrm>
              <a:prstGeom prst="rect">
                <a:avLst/>
              </a:prstGeom>
            </p:spPr>
          </p:pic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E7B522BC-FB9B-4551-9236-892583296E0A}"/>
                  </a:ext>
                </a:extLst>
              </p:cNvPr>
              <p:cNvSpPr/>
              <p:nvPr/>
            </p:nvSpPr>
            <p:spPr>
              <a:xfrm>
                <a:off x="2697639" y="3200400"/>
                <a:ext cx="1509547" cy="1511299"/>
              </a:xfrm>
              <a:custGeom>
                <a:avLst/>
                <a:gdLst>
                  <a:gd name="connsiteX0" fmla="*/ 125247 w 4107713"/>
                  <a:gd name="connsiteY0" fmla="*/ 620743 h 1980156"/>
                  <a:gd name="connsiteX1" fmla="*/ 2855747 w 4107713"/>
                  <a:gd name="connsiteY1" fmla="*/ 1979643 h 1980156"/>
                  <a:gd name="connsiteX2" fmla="*/ 4087647 w 4107713"/>
                  <a:gd name="connsiteY2" fmla="*/ 455643 h 1980156"/>
                  <a:gd name="connsiteX3" fmla="*/ 1954047 w 4107713"/>
                  <a:gd name="connsiteY3" fmla="*/ 11143 h 1980156"/>
                  <a:gd name="connsiteX4" fmla="*/ 607847 w 4107713"/>
                  <a:gd name="connsiteY4" fmla="*/ 176243 h 1980156"/>
                  <a:gd name="connsiteX5" fmla="*/ 125247 w 4107713"/>
                  <a:gd name="connsiteY5" fmla="*/ 620743 h 198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07713" h="1980156">
                    <a:moveTo>
                      <a:pt x="125247" y="620743"/>
                    </a:moveTo>
                    <a:cubicBezTo>
                      <a:pt x="499897" y="921310"/>
                      <a:pt x="2195347" y="2007160"/>
                      <a:pt x="2855747" y="1979643"/>
                    </a:cubicBezTo>
                    <a:cubicBezTo>
                      <a:pt x="3516147" y="1952126"/>
                      <a:pt x="4237930" y="783726"/>
                      <a:pt x="4087647" y="455643"/>
                    </a:cubicBezTo>
                    <a:cubicBezTo>
                      <a:pt x="3937364" y="127560"/>
                      <a:pt x="2534014" y="57710"/>
                      <a:pt x="1954047" y="11143"/>
                    </a:cubicBezTo>
                    <a:cubicBezTo>
                      <a:pt x="1374080" y="-35424"/>
                      <a:pt x="908414" y="72526"/>
                      <a:pt x="607847" y="176243"/>
                    </a:cubicBezTo>
                    <a:cubicBezTo>
                      <a:pt x="307280" y="279960"/>
                      <a:pt x="-249403" y="320176"/>
                      <a:pt x="125247" y="620743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550B1878-FEDB-4092-8C9C-ED6477CBD518}"/>
                  </a:ext>
                </a:extLst>
              </p:cNvPr>
              <p:cNvSpPr/>
              <p:nvPr/>
            </p:nvSpPr>
            <p:spPr>
              <a:xfrm>
                <a:off x="2560449" y="2046236"/>
                <a:ext cx="7421751" cy="2956028"/>
              </a:xfrm>
              <a:custGeom>
                <a:avLst/>
                <a:gdLst>
                  <a:gd name="connsiteX0" fmla="*/ 197961 w 7421751"/>
                  <a:gd name="connsiteY0" fmla="*/ 655277 h 2956028"/>
                  <a:gd name="connsiteX1" fmla="*/ 1848961 w 7421751"/>
                  <a:gd name="connsiteY1" fmla="*/ 1264877 h 2956028"/>
                  <a:gd name="connsiteX2" fmla="*/ 2102961 w 7421751"/>
                  <a:gd name="connsiteY2" fmla="*/ 2649177 h 2956028"/>
                  <a:gd name="connsiteX3" fmla="*/ 7055961 w 7421751"/>
                  <a:gd name="connsiteY3" fmla="*/ 2750777 h 2956028"/>
                  <a:gd name="connsiteX4" fmla="*/ 6446361 w 7421751"/>
                  <a:gd name="connsiteY4" fmla="*/ 299677 h 2956028"/>
                  <a:gd name="connsiteX5" fmla="*/ 1620361 w 7421751"/>
                  <a:gd name="connsiteY5" fmla="*/ 20277 h 2956028"/>
                  <a:gd name="connsiteX6" fmla="*/ 236061 w 7421751"/>
                  <a:gd name="connsiteY6" fmla="*/ 109177 h 2956028"/>
                  <a:gd name="connsiteX7" fmla="*/ 32861 w 7421751"/>
                  <a:gd name="connsiteY7" fmla="*/ 375877 h 2956028"/>
                  <a:gd name="connsiteX8" fmla="*/ 197961 w 7421751"/>
                  <a:gd name="connsiteY8" fmla="*/ 655277 h 295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1751" h="2956028">
                    <a:moveTo>
                      <a:pt x="197961" y="655277"/>
                    </a:moveTo>
                    <a:cubicBezTo>
                      <a:pt x="500644" y="803444"/>
                      <a:pt x="1531461" y="932560"/>
                      <a:pt x="1848961" y="1264877"/>
                    </a:cubicBezTo>
                    <a:cubicBezTo>
                      <a:pt x="2166461" y="1597194"/>
                      <a:pt x="1235128" y="2401527"/>
                      <a:pt x="2102961" y="2649177"/>
                    </a:cubicBezTo>
                    <a:cubicBezTo>
                      <a:pt x="2970794" y="2896827"/>
                      <a:pt x="6332061" y="3142360"/>
                      <a:pt x="7055961" y="2750777"/>
                    </a:cubicBezTo>
                    <a:cubicBezTo>
                      <a:pt x="7779861" y="2359194"/>
                      <a:pt x="7352294" y="754760"/>
                      <a:pt x="6446361" y="299677"/>
                    </a:cubicBezTo>
                    <a:cubicBezTo>
                      <a:pt x="5540428" y="-155406"/>
                      <a:pt x="2655411" y="52027"/>
                      <a:pt x="1620361" y="20277"/>
                    </a:cubicBezTo>
                    <a:cubicBezTo>
                      <a:pt x="585311" y="-11473"/>
                      <a:pt x="500644" y="49910"/>
                      <a:pt x="236061" y="109177"/>
                    </a:cubicBezTo>
                    <a:cubicBezTo>
                      <a:pt x="-28522" y="168444"/>
                      <a:pt x="37094" y="284860"/>
                      <a:pt x="32861" y="375877"/>
                    </a:cubicBezTo>
                    <a:cubicBezTo>
                      <a:pt x="28628" y="466894"/>
                      <a:pt x="-104722" y="507110"/>
                      <a:pt x="197961" y="655277"/>
                    </a:cubicBez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3D7748C-6722-4FED-93F4-A732548E8AC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4466" y="2476500"/>
                <a:ext cx="1793468" cy="3429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C1A18CA-F07C-4026-8145-C413C73B77B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7041" y="3581400"/>
                <a:ext cx="749300" cy="267077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27EA55-67CD-4E98-BE47-1629B780DBDB}"/>
                </a:ext>
              </a:extLst>
            </p:cNvPr>
            <p:cNvSpPr txBox="1"/>
            <p:nvPr/>
          </p:nvSpPr>
          <p:spPr>
            <a:xfrm>
              <a:off x="480540" y="2462142"/>
              <a:ext cx="87197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dirty="0"/>
                <a:t>Average-case MCSP</a:t>
              </a:r>
              <a:r>
                <a:rPr lang="en-GB" sz="2200" dirty="0"/>
                <a:t>: </a:t>
              </a:r>
            </a:p>
            <a:p>
              <a:r>
                <a:rPr lang="en-GB" sz="2200" b="1" dirty="0">
                  <a:solidFill>
                    <a:srgbClr val="0070C0"/>
                  </a:solidFill>
                </a:rPr>
                <a:t>NP vs. NC</a:t>
              </a:r>
              <a:r>
                <a:rPr lang="en-GB" sz="2200" b="1" baseline="30000" dirty="0">
                  <a:solidFill>
                    <a:srgbClr val="0070C0"/>
                  </a:solidFill>
                </a:rPr>
                <a:t>1</a:t>
              </a:r>
              <a:r>
                <a:rPr lang="en-GB" sz="2200" dirty="0"/>
                <a:t>  from  </a:t>
              </a:r>
              <a:r>
                <a:rPr lang="en-GB" sz="2200" b="1" dirty="0">
                  <a:solidFill>
                    <a:srgbClr val="C00000"/>
                  </a:solidFill>
                </a:rPr>
                <a:t>“super-linear” formula lower bounds</a:t>
              </a:r>
              <a:r>
                <a:rPr lang="en-GB" sz="2200" dirty="0">
                  <a:solidFill>
                    <a:srgbClr val="C00000"/>
                  </a:solidFill>
                </a:rPr>
                <a:t>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C8B3F3-A38E-4FB3-9151-7D28D90F4AC9}"/>
                </a:ext>
              </a:extLst>
            </p:cNvPr>
            <p:cNvSpPr txBox="1"/>
            <p:nvPr/>
          </p:nvSpPr>
          <p:spPr>
            <a:xfrm>
              <a:off x="579549" y="3304013"/>
              <a:ext cx="6827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  Random projection / Occam’s Razor (an idea from Learning Theory).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482017-5319-46B5-B394-9ED87F51EC91}"/>
                </a:ext>
              </a:extLst>
            </p:cNvPr>
            <p:cNvSpPr txBox="1"/>
            <p:nvPr/>
          </p:nvSpPr>
          <p:spPr>
            <a:xfrm>
              <a:off x="579549" y="3745775"/>
              <a:ext cx="7119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  Reduction to certain succinct version of MCSP (worst-case formulation).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682525-B637-49E4-98DE-25904B16E37C}"/>
                </a:ext>
              </a:extLst>
            </p:cNvPr>
            <p:cNvSpPr txBox="1"/>
            <p:nvPr/>
          </p:nvSpPr>
          <p:spPr>
            <a:xfrm>
              <a:off x="579549" y="4159502"/>
              <a:ext cx="7209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  Use NP in NC</a:t>
              </a:r>
              <a:r>
                <a:rPr lang="en-GB" baseline="30000" dirty="0"/>
                <a:t>1</a:t>
              </a:r>
              <a:r>
                <a:rPr lang="en-GB" dirty="0"/>
                <a:t> to solve compressed instance.  Standard Derandomization.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AF50787-331B-43BA-B9A0-25990E024675}"/>
              </a:ext>
            </a:extLst>
          </p:cNvPr>
          <p:cNvGrpSpPr/>
          <p:nvPr/>
        </p:nvGrpSpPr>
        <p:grpSpPr>
          <a:xfrm>
            <a:off x="480540" y="4514618"/>
            <a:ext cx="11456023" cy="2025662"/>
            <a:chOff x="480540" y="4514618"/>
            <a:chExt cx="11456023" cy="2025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529FCB-BB69-4F10-869B-FA3CD35A70D6}"/>
                </a:ext>
              </a:extLst>
            </p:cNvPr>
            <p:cNvSpPr txBox="1"/>
            <p:nvPr/>
          </p:nvSpPr>
          <p:spPr>
            <a:xfrm>
              <a:off x="480540" y="4514618"/>
              <a:ext cx="248582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0" dirty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3-SAT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94FCCB-A14F-400A-8830-568D48222665}"/>
                </a:ext>
              </a:extLst>
            </p:cNvPr>
            <p:cNvSpPr txBox="1"/>
            <p:nvPr/>
          </p:nvSpPr>
          <p:spPr>
            <a:xfrm>
              <a:off x="2966362" y="4904815"/>
              <a:ext cx="89702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dirty="0">
                  <a:solidFill>
                    <a:srgbClr val="0070C0"/>
                  </a:solidFill>
                </a:rPr>
                <a:t>NEXP vs. BPP</a:t>
              </a:r>
              <a:r>
                <a:rPr lang="en-GB" sz="2200" dirty="0"/>
                <a:t>  from det. refuters for </a:t>
              </a:r>
              <a:r>
                <a:rPr lang="en-GB" sz="2200" b="1" dirty="0">
                  <a:solidFill>
                    <a:srgbClr val="C00000"/>
                  </a:solidFill>
                </a:rPr>
                <a:t>rand. almost-linear time algorithms.</a:t>
              </a:r>
              <a:r>
                <a:rPr lang="en-GB" sz="2200" dirty="0"/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304627-DBC2-4FF1-A57E-E2423D88D155}"/>
                </a:ext>
              </a:extLst>
            </p:cNvPr>
            <p:cNvSpPr txBox="1"/>
            <p:nvPr/>
          </p:nvSpPr>
          <p:spPr>
            <a:xfrm>
              <a:off x="3410427" y="5432284"/>
              <a:ext cx="3814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  Highly efficient PCP Theorem.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E779C8-9199-4149-9375-7850231634D8}"/>
                </a:ext>
              </a:extLst>
            </p:cNvPr>
            <p:cNvSpPr txBox="1"/>
            <p:nvPr/>
          </p:nvSpPr>
          <p:spPr>
            <a:xfrm>
              <a:off x="3410427" y="5801616"/>
              <a:ext cx="6827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  Random projections to subtle succinct version of 3-SAT.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42AA3A-28C5-4CE0-8A93-51003BD82B6F}"/>
                </a:ext>
              </a:extLst>
            </p:cNvPr>
            <p:cNvSpPr txBox="1"/>
            <p:nvPr/>
          </p:nvSpPr>
          <p:spPr>
            <a:xfrm>
              <a:off x="3410427" y="6170948"/>
              <a:ext cx="6827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  Notions of time-bounded Kolmogorov Complexity.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41E792-3063-4C66-9528-EAEB9BDAC1E7}"/>
                </a:ext>
              </a:extLst>
            </p:cNvPr>
            <p:cNvSpPr txBox="1"/>
            <p:nvPr/>
          </p:nvSpPr>
          <p:spPr>
            <a:xfrm>
              <a:off x="6823955" y="5424707"/>
              <a:ext cx="3413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  Easy witness method / [IKW01].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1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36600" y="290053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Main open problems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792603"/>
            <a:ext cx="11213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0070C0"/>
                </a:solidFill>
              </a:rPr>
              <a:t>2.  Barriers to Magnification?</a:t>
            </a:r>
          </a:p>
          <a:p>
            <a:endParaRPr lang="en-GB" sz="2200" dirty="0"/>
          </a:p>
          <a:p>
            <a:r>
              <a:rPr lang="en-GB" sz="2400" b="1" dirty="0"/>
              <a:t>Hardness magnification seems to avoid natural proofs. </a:t>
            </a:r>
          </a:p>
          <a:p>
            <a:r>
              <a:rPr lang="en-GB" sz="2400" dirty="0"/>
              <a:t>Is there a reason why this approach might not lead to super-polynomial lower bounds?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714937"/>
            <a:ext cx="1071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0070C0"/>
                </a:solidFill>
              </a:rPr>
              <a:t>3.  “Generic” Hardness Magnification in Boolean Complexity?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27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77D3B-9B3C-4F66-B10B-599575A8B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824" y="5388009"/>
            <a:ext cx="8199576" cy="6916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6EC53-4ADE-4714-B507-1C139B882192}"/>
              </a:ext>
            </a:extLst>
          </p:cNvPr>
          <p:cNvSpPr txBox="1"/>
          <p:nvPr/>
        </p:nvSpPr>
        <p:spPr>
          <a:xfrm>
            <a:off x="533400" y="1810365"/>
            <a:ext cx="1121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0070C0"/>
                </a:solidFill>
              </a:rPr>
              <a:t>1.  New lower bounds via hardness magnification?</a:t>
            </a:r>
          </a:p>
          <a:p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002A7-A830-4A91-AAEA-21C4A3897381}"/>
              </a:ext>
            </a:extLst>
          </p:cNvPr>
          <p:cNvSpPr txBox="1"/>
          <p:nvPr/>
        </p:nvSpPr>
        <p:spPr>
          <a:xfrm>
            <a:off x="7990612" y="1766857"/>
            <a:ext cx="2626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Approach explores upper bounds and lower bounds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520104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044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Oliveira-</a:t>
            </a:r>
            <a:r>
              <a:rPr lang="en-GB" dirty="0" err="1">
                <a:solidFill>
                  <a:srgbClr val="002060"/>
                </a:solidFill>
              </a:rPr>
              <a:t>Pich</a:t>
            </a:r>
            <a:r>
              <a:rPr lang="en-GB" dirty="0">
                <a:solidFill>
                  <a:srgbClr val="002060"/>
                </a:solidFill>
              </a:rPr>
              <a:t>-Santhanam (2018)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8361" y="3410379"/>
            <a:ext cx="5462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Can we use emerging theory to shed light on current lower bound frontiers </a:t>
            </a:r>
          </a:p>
          <a:p>
            <a:pPr algn="ctr"/>
            <a:r>
              <a:rPr lang="en-GB" sz="2400" dirty="0"/>
              <a:t>(such as cubic formula lower bounds)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4061" y="2795898"/>
            <a:ext cx="4813300" cy="2981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298435" y="2964655"/>
            <a:ext cx="2198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Subbotovskaya</a:t>
            </a:r>
            <a:r>
              <a:rPr lang="en-GB" dirty="0"/>
              <a:t>  1961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88" y="2964655"/>
            <a:ext cx="848762" cy="2727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98435" y="3477883"/>
            <a:ext cx="198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Khrapchenko</a:t>
            </a:r>
            <a:r>
              <a:rPr lang="en-GB" dirty="0"/>
              <a:t>  1971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88" y="3445522"/>
            <a:ext cx="688762" cy="2727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98435" y="3950990"/>
            <a:ext cx="1546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Andreev  1987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83" y="3911807"/>
            <a:ext cx="1365334" cy="28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98435" y="4407042"/>
            <a:ext cx="2842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Nisan and </a:t>
            </a:r>
            <a:r>
              <a:rPr lang="en-GB" dirty="0" err="1"/>
              <a:t>Impagliazzo</a:t>
            </a:r>
            <a:r>
              <a:rPr lang="en-GB" dirty="0"/>
              <a:t>  1993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15" y="4410247"/>
            <a:ext cx="949334" cy="2727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98435" y="4863094"/>
            <a:ext cx="256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Paterson and Zwick  1993</a:t>
            </a: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15" y="4885608"/>
            <a:ext cx="949334" cy="27276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98435" y="5286250"/>
            <a:ext cx="1407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Hastad</a:t>
            </a:r>
            <a:r>
              <a:rPr lang="en-GB" dirty="0"/>
              <a:t>  1998</a:t>
            </a: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15" y="5315526"/>
            <a:ext cx="1205334" cy="28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033" y="5810951"/>
            <a:ext cx="3644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Formula Size Lower Bounds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5053" y="4530494"/>
            <a:ext cx="50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4061" y="1892300"/>
            <a:ext cx="1074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Previous results:</a:t>
            </a:r>
            <a:r>
              <a:rPr lang="en-GB" sz="2800" dirty="0">
                <a:solidFill>
                  <a:srgbClr val="0070C0"/>
                </a:solidFill>
              </a:rPr>
              <a:t>   hardness magnification around </a:t>
            </a:r>
            <a:r>
              <a:rPr lang="en-GB" sz="2800" dirty="0">
                <a:solidFill>
                  <a:srgbClr val="C00000"/>
                </a:solidFill>
              </a:rPr>
              <a:t>linear size bounds</a:t>
            </a:r>
            <a:r>
              <a:rPr lang="en-GB" sz="2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8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4E9EC-EAEF-470C-B534-0AFD7425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29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522A8-42D0-4439-8777-7C2B0646D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3" y="1358615"/>
            <a:ext cx="4637828" cy="2197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C3C9A2-3A9F-4794-A821-10957CE92C99}"/>
              </a:ext>
            </a:extLst>
          </p:cNvPr>
          <p:cNvSpPr txBox="1"/>
          <p:nvPr/>
        </p:nvSpPr>
        <p:spPr>
          <a:xfrm>
            <a:off x="5241699" y="1548275"/>
            <a:ext cx="6695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Techniques that </a:t>
            </a:r>
            <a:r>
              <a:rPr lang="en-GB" sz="2200" b="1" dirty="0"/>
              <a:t>remove the gap</a:t>
            </a:r>
            <a:r>
              <a:rPr lang="en-GB" sz="2200" dirty="0"/>
              <a:t> between </a:t>
            </a:r>
            <a:r>
              <a:rPr lang="en-GB" sz="2200" b="1" dirty="0"/>
              <a:t>YES</a:t>
            </a:r>
            <a:r>
              <a:rPr lang="en-GB" sz="2200" dirty="0"/>
              <a:t> and </a:t>
            </a:r>
            <a:r>
              <a:rPr lang="en-GB" sz="2200" b="1" dirty="0"/>
              <a:t>NO</a:t>
            </a:r>
            <a:r>
              <a:rPr lang="en-GB" sz="2200" dirty="0"/>
              <a:t> instances, making lower bound proofs </a:t>
            </a:r>
            <a:r>
              <a:rPr lang="en-GB" sz="2200" b="1" dirty="0">
                <a:solidFill>
                  <a:srgbClr val="002060"/>
                </a:solidFill>
              </a:rPr>
              <a:t>easier</a:t>
            </a:r>
            <a:r>
              <a:rPr lang="en-GB" sz="2200" dirty="0"/>
              <a:t>.</a:t>
            </a:r>
          </a:p>
          <a:p>
            <a:pPr marL="285750" indent="-285750">
              <a:buFontTx/>
              <a:buChar char="-"/>
            </a:pPr>
            <a:endParaRPr lang="en-GB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ABE68-D608-4CF0-8F42-48331A55AE0C}"/>
              </a:ext>
            </a:extLst>
          </p:cNvPr>
          <p:cNvSpPr txBox="1"/>
          <p:nvPr/>
        </p:nvSpPr>
        <p:spPr>
          <a:xfrm>
            <a:off x="462205" y="838363"/>
            <a:ext cx="4122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Previously: </a:t>
            </a:r>
            <a:r>
              <a:rPr lang="en-GB" sz="2200" dirty="0"/>
              <a:t>Average-Case MCSP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28E52-CCB8-4723-B313-93E0DB1FD03F}"/>
              </a:ext>
            </a:extLst>
          </p:cNvPr>
          <p:cNvSpPr txBox="1"/>
          <p:nvPr/>
        </p:nvSpPr>
        <p:spPr>
          <a:xfrm>
            <a:off x="5241699" y="2553506"/>
            <a:ext cx="6695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New problem </a:t>
            </a:r>
            <a:r>
              <a:rPr lang="en-GB" sz="2200" b="1" dirty="0">
                <a:solidFill>
                  <a:srgbClr val="002060"/>
                </a:solidFill>
              </a:rPr>
              <a:t>Q</a:t>
            </a:r>
            <a:r>
              <a:rPr lang="en-GB" sz="2200" dirty="0"/>
              <a:t> refers to </a:t>
            </a:r>
            <a:r>
              <a:rPr lang="en-GB" sz="2200" b="1" dirty="0">
                <a:solidFill>
                  <a:srgbClr val="002060"/>
                </a:solidFill>
              </a:rPr>
              <a:t>time-bounded Kolmogorov complexity</a:t>
            </a:r>
            <a:r>
              <a:rPr lang="en-GB" sz="2200" dirty="0"/>
              <a:t> instead of </a:t>
            </a:r>
            <a:r>
              <a:rPr lang="en-GB" sz="2200" b="1" dirty="0"/>
              <a:t>circuit complexity</a:t>
            </a:r>
            <a:r>
              <a:rPr lang="en-GB" sz="2200" dirty="0"/>
              <a:t> of strings.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C2B38-C53A-4996-B850-6D8FD9A09664}"/>
              </a:ext>
            </a:extLst>
          </p:cNvPr>
          <p:cNvSpPr txBox="1"/>
          <p:nvPr/>
        </p:nvSpPr>
        <p:spPr>
          <a:xfrm>
            <a:off x="511400" y="4072883"/>
            <a:ext cx="11530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Magnification thresholds tend to appear slightly above current lower bound frontiers.  </a:t>
            </a:r>
            <a:r>
              <a:rPr lang="en-GB" sz="2200" b="1" dirty="0"/>
              <a:t> </a:t>
            </a:r>
          </a:p>
          <a:p>
            <a:endParaRPr lang="en-GB" sz="2200" b="1" dirty="0"/>
          </a:p>
          <a:p>
            <a:r>
              <a:rPr lang="en-GB" sz="2200" b="1" dirty="0"/>
              <a:t>Example:  </a:t>
            </a:r>
            <a:r>
              <a:rPr lang="en-GB" sz="2200" dirty="0"/>
              <a:t>Magnification for </a:t>
            </a:r>
            <a:r>
              <a:rPr lang="en-GB" sz="2200" b="1" dirty="0">
                <a:solidFill>
                  <a:srgbClr val="002060"/>
                </a:solidFill>
              </a:rPr>
              <a:t>Q</a:t>
            </a:r>
            <a:r>
              <a:rPr lang="en-GB" sz="2200" dirty="0"/>
              <a:t> at </a:t>
            </a:r>
            <a:r>
              <a:rPr lang="en-GB" sz="2200" b="1" dirty="0">
                <a:solidFill>
                  <a:srgbClr val="0070C0"/>
                </a:solidFill>
              </a:rPr>
              <a:t>Formula[N</a:t>
            </a:r>
            <a:r>
              <a:rPr lang="en-GB" sz="2200" b="1" baseline="30000" dirty="0">
                <a:solidFill>
                  <a:srgbClr val="0070C0"/>
                </a:solidFill>
              </a:rPr>
              <a:t>3.001</a:t>
            </a:r>
            <a:r>
              <a:rPr lang="en-GB" sz="2200" b="1" dirty="0">
                <a:solidFill>
                  <a:srgbClr val="0070C0"/>
                </a:solidFill>
              </a:rPr>
              <a:t>]     </a:t>
            </a:r>
            <a:r>
              <a:rPr lang="en-GB" sz="2200" b="1" dirty="0"/>
              <a:t>(</a:t>
            </a:r>
            <a:r>
              <a:rPr lang="en-GB" sz="2200" dirty="0"/>
              <a:t>implying</a:t>
            </a:r>
            <a:r>
              <a:rPr lang="en-GB" sz="2200" b="1" dirty="0"/>
              <a:t> EXP </a:t>
            </a:r>
            <a:r>
              <a:rPr lang="en-GB" sz="2200" dirty="0"/>
              <a:t>not in</a:t>
            </a:r>
            <a:r>
              <a:rPr lang="en-GB" sz="2200" b="1" dirty="0"/>
              <a:t> NC</a:t>
            </a:r>
            <a:r>
              <a:rPr lang="en-GB" sz="2200" b="1" baseline="30000" dirty="0"/>
              <a:t>1</a:t>
            </a:r>
            <a:r>
              <a:rPr lang="en-GB" sz="2200" b="1" dirty="0"/>
              <a:t>)</a:t>
            </a:r>
            <a:endParaRPr lang="en-GB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8D93EB-97D3-4AAF-8039-9F8493BAC0B5}"/>
              </a:ext>
            </a:extLst>
          </p:cNvPr>
          <p:cNvSpPr txBox="1"/>
          <p:nvPr/>
        </p:nvSpPr>
        <p:spPr>
          <a:xfrm>
            <a:off x="2352002" y="5685999"/>
            <a:ext cx="7109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(Unconditionally, we can show </a:t>
            </a:r>
            <a:r>
              <a:rPr lang="en-GB" sz="2200" b="1" dirty="0">
                <a:solidFill>
                  <a:srgbClr val="002060"/>
                </a:solidFill>
              </a:rPr>
              <a:t>Q</a:t>
            </a:r>
            <a:r>
              <a:rPr lang="en-GB" sz="2200" dirty="0"/>
              <a:t> not in </a:t>
            </a:r>
            <a:r>
              <a:rPr lang="en-GB" sz="2200" b="1" dirty="0">
                <a:solidFill>
                  <a:srgbClr val="0070C0"/>
                </a:solidFill>
              </a:rPr>
              <a:t>Formula[N</a:t>
            </a:r>
            <a:r>
              <a:rPr lang="en-GB" sz="2200" b="1" baseline="30000" dirty="0">
                <a:solidFill>
                  <a:srgbClr val="0070C0"/>
                </a:solidFill>
              </a:rPr>
              <a:t>1.999</a:t>
            </a:r>
            <a:r>
              <a:rPr lang="en-GB" sz="2200" b="1" dirty="0">
                <a:solidFill>
                  <a:srgbClr val="0070C0"/>
                </a:solidFill>
              </a:rPr>
              <a:t>]</a:t>
            </a:r>
            <a:r>
              <a:rPr lang="en-GB" sz="2200" dirty="0"/>
              <a:t>.)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7EFA9A-C653-4092-B881-C4B47B45C694}"/>
              </a:ext>
            </a:extLst>
          </p:cNvPr>
          <p:cNvSpPr txBox="1"/>
          <p:nvPr/>
        </p:nvSpPr>
        <p:spPr>
          <a:xfrm>
            <a:off x="5241699" y="848057"/>
            <a:ext cx="6800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New Results:  </a:t>
            </a:r>
            <a:r>
              <a:rPr lang="en-GB" sz="2200" dirty="0"/>
              <a:t>worst-case meta-computational problems.</a:t>
            </a:r>
          </a:p>
        </p:txBody>
      </p:sp>
    </p:spTree>
    <p:extLst>
      <p:ext uri="{BB962C8B-B14F-4D97-AF65-F5344CB8AC3E}">
        <p14:creationId xmlns:p14="http://schemas.microsoft.com/office/powerpoint/2010/main" val="40063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0200" y="3551238"/>
            <a:ext cx="11493500" cy="1346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04812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Magnification of weak lower bounds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1050"/>
            <a:ext cx="10515600" cy="942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Strong lbs:</a:t>
            </a:r>
            <a:r>
              <a:rPr lang="en-GB" dirty="0"/>
              <a:t> 	hard to prove.</a:t>
            </a:r>
          </a:p>
          <a:p>
            <a:pPr marL="0" indent="0">
              <a:buNone/>
            </a:pPr>
            <a:r>
              <a:rPr lang="en-GB" b="1" dirty="0"/>
              <a:t>Weak lbs:</a:t>
            </a:r>
            <a:r>
              <a:rPr lang="en-GB" dirty="0"/>
              <a:t> 	known in many contexts, such as </a:t>
            </a:r>
            <a:r>
              <a:rPr lang="en-GB" b="1" dirty="0"/>
              <a:t>formulas size</a:t>
            </a:r>
            <a:r>
              <a:rPr lang="en-GB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" y="3797300"/>
            <a:ext cx="11417300" cy="942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C00000"/>
                </a:solidFill>
              </a:rPr>
              <a:t>“Magnification”:</a:t>
            </a:r>
            <a:r>
              <a:rPr lang="en-GB" dirty="0"/>
              <a:t>   result showing that a lower bound of the form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for a certain problem implies super-polynomial lower bounds.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00" y="3752850"/>
            <a:ext cx="1571234" cy="45402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73100" y="5454651"/>
            <a:ext cx="10515600" cy="62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2060"/>
                </a:solidFill>
              </a:rPr>
              <a:t>Approach seems to avoid the </a:t>
            </a:r>
            <a:r>
              <a:rPr lang="en-GB" b="1" dirty="0">
                <a:solidFill>
                  <a:srgbClr val="002060"/>
                </a:solidFill>
              </a:rPr>
              <a:t>natural proofs barrier</a:t>
            </a:r>
            <a:r>
              <a:rPr lang="en-GB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3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C47BF-5072-4480-9316-A8F41534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30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09062-4A76-4539-8EC8-7AA0E98CA4C8}"/>
              </a:ext>
            </a:extLst>
          </p:cNvPr>
          <p:cNvSpPr txBox="1"/>
          <p:nvPr/>
        </p:nvSpPr>
        <p:spPr>
          <a:xfrm>
            <a:off x="556066" y="1779077"/>
            <a:ext cx="1077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 First hardness magnification result for standard </a:t>
            </a:r>
            <a:r>
              <a:rPr lang="en-GB" sz="2400" b="1" dirty="0">
                <a:solidFill>
                  <a:srgbClr val="002060"/>
                </a:solidFill>
              </a:rPr>
              <a:t>worst-case</a:t>
            </a:r>
            <a:r>
              <a:rPr lang="en-GB" sz="2400" dirty="0"/>
              <a:t> version of </a:t>
            </a:r>
            <a:r>
              <a:rPr lang="en-GB" sz="2400" b="1" dirty="0"/>
              <a:t>MCSP.</a:t>
            </a:r>
            <a:r>
              <a:rPr lang="en-GB" sz="24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EA722E-987F-4567-A3B8-53D52752B807}"/>
              </a:ext>
            </a:extLst>
          </p:cNvPr>
          <p:cNvSpPr/>
          <p:nvPr/>
        </p:nvSpPr>
        <p:spPr>
          <a:xfrm>
            <a:off x="716146" y="528433"/>
            <a:ext cx="6775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Oliveira-</a:t>
            </a:r>
            <a:r>
              <a:rPr lang="en-GB" sz="4000" dirty="0" err="1">
                <a:solidFill>
                  <a:srgbClr val="002060"/>
                </a:solidFill>
              </a:rPr>
              <a:t>Pich</a:t>
            </a:r>
            <a:r>
              <a:rPr lang="en-GB" sz="4000" dirty="0">
                <a:solidFill>
                  <a:srgbClr val="002060"/>
                </a:solidFill>
              </a:rPr>
              <a:t>-Santhanam (2018)</a:t>
            </a:r>
            <a:endParaRPr lang="en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96C16-0B81-4E89-9587-8B26B989D566}"/>
              </a:ext>
            </a:extLst>
          </p:cNvPr>
          <p:cNvSpPr txBox="1"/>
          <p:nvPr/>
        </p:nvSpPr>
        <p:spPr>
          <a:xfrm>
            <a:off x="556062" y="2347538"/>
            <a:ext cx="1077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 </a:t>
            </a:r>
            <a:r>
              <a:rPr lang="en-GB" sz="2400" b="1" dirty="0"/>
              <a:t>Not</a:t>
            </a:r>
            <a:r>
              <a:rPr lang="en-GB" sz="2400" dirty="0"/>
              <a:t> known to be </a:t>
            </a:r>
            <a:r>
              <a:rPr lang="en-GB" sz="2400" i="1" dirty="0"/>
              <a:t>kernelizable/compressible</a:t>
            </a:r>
            <a:r>
              <a:rPr lang="en-GB" sz="2400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5229B-21A3-40A1-A1C3-482CDE71FB94}"/>
              </a:ext>
            </a:extLst>
          </p:cNvPr>
          <p:cNvSpPr txBox="1"/>
          <p:nvPr/>
        </p:nvSpPr>
        <p:spPr>
          <a:xfrm>
            <a:off x="556066" y="2961414"/>
            <a:ext cx="1077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 New techniques/proof template are necessary.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477EB-85B3-44C0-808B-9A2A1C30F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265" y="4617258"/>
            <a:ext cx="9048083" cy="1559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C62C9B-E5B1-4128-B54F-DF2213030DC0}"/>
              </a:ext>
            </a:extLst>
          </p:cNvPr>
          <p:cNvSpPr txBox="1"/>
          <p:nvPr/>
        </p:nvSpPr>
        <p:spPr>
          <a:xfrm>
            <a:off x="2697265" y="3975758"/>
            <a:ext cx="741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Also: </a:t>
            </a:r>
            <a:r>
              <a:rPr lang="en-GB" sz="2400" dirty="0">
                <a:solidFill>
                  <a:srgbClr val="FF0000"/>
                </a:solidFill>
              </a:rPr>
              <a:t>new approach</a:t>
            </a:r>
            <a:r>
              <a:rPr lang="en-GB" sz="2400" dirty="0"/>
              <a:t> to separate </a:t>
            </a:r>
            <a:r>
              <a:rPr lang="en-GB" sz="2400" b="1" dirty="0"/>
              <a:t>EXP</a:t>
            </a:r>
            <a:r>
              <a:rPr lang="en-GB" sz="2400" dirty="0"/>
              <a:t> from </a:t>
            </a:r>
            <a:r>
              <a:rPr lang="en-GB" sz="2400" b="1" dirty="0"/>
              <a:t>NC</a:t>
            </a:r>
            <a:r>
              <a:rPr lang="en-GB" sz="2400" b="1" baseline="30000" dirty="0"/>
              <a:t>1</a:t>
            </a:r>
            <a:r>
              <a:rPr lang="en-GB" sz="2400" dirty="0"/>
              <a:t>.</a:t>
            </a:r>
            <a:r>
              <a:rPr lang="en-GB" sz="2400" baseline="30000" dirty="0"/>
              <a:t> </a:t>
            </a:r>
            <a:r>
              <a:rPr lang="en-GB" sz="2400" dirty="0"/>
              <a:t> </a:t>
            </a:r>
            <a:endParaRPr lang="en-GB" sz="2400" baseline="30000" dirty="0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FC52C36-5335-492D-93C3-8A3732B81FF2}"/>
              </a:ext>
            </a:extLst>
          </p:cNvPr>
          <p:cNvSpPr/>
          <p:nvPr/>
        </p:nvSpPr>
        <p:spPr>
          <a:xfrm>
            <a:off x="7491334" y="2465660"/>
            <a:ext cx="4144600" cy="1139531"/>
          </a:xfrm>
          <a:prstGeom prst="wedgeEllipseCallout">
            <a:avLst>
              <a:gd name="adj1" fmla="val -61846"/>
              <a:gd name="adj2" fmla="val 7267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/>
              <a:t>“A </a:t>
            </a:r>
            <a:r>
              <a:rPr lang="en-GB" sz="2200" dirty="0"/>
              <a:t>layer of parities away from </a:t>
            </a:r>
            <a:r>
              <a:rPr lang="en-GB" sz="2200" b="1" dirty="0"/>
              <a:t>EXP</a:t>
            </a:r>
            <a:r>
              <a:rPr lang="en-GB" sz="2200" dirty="0"/>
              <a:t> not </a:t>
            </a:r>
            <a:r>
              <a:rPr lang="en-GB" sz="2200"/>
              <a:t>in </a:t>
            </a:r>
            <a:r>
              <a:rPr lang="en-GB" sz="2200" b="1"/>
              <a:t>NC</a:t>
            </a:r>
            <a:r>
              <a:rPr lang="en-GB" sz="2200" b="1" baseline="30000"/>
              <a:t>1”</a:t>
            </a:r>
            <a:endParaRPr lang="en-GB" sz="2200" b="1" baseline="30000" dirty="0"/>
          </a:p>
        </p:txBody>
      </p:sp>
    </p:spTree>
    <p:extLst>
      <p:ext uri="{BB962C8B-B14F-4D97-AF65-F5344CB8AC3E}">
        <p14:creationId xmlns:p14="http://schemas.microsoft.com/office/powerpoint/2010/main" val="14302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9000" y="28543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1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9000" y="28543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Appendix A:  Other forms of magnification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97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07A3A34-3D56-4CCC-B27C-FDDF808BF65B}"/>
              </a:ext>
            </a:extLst>
          </p:cNvPr>
          <p:cNvSpPr/>
          <p:nvPr/>
        </p:nvSpPr>
        <p:spPr>
          <a:xfrm>
            <a:off x="1107582" y="2021983"/>
            <a:ext cx="9517487" cy="953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68700-425C-47B0-A91B-A0490892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forms of magnification: </a:t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/>
              <a:t>worst-case</a:t>
            </a:r>
            <a:r>
              <a:rPr lang="en-GB" dirty="0"/>
              <a:t> vs. </a:t>
            </a:r>
            <a:r>
              <a:rPr lang="en-GB" b="1" dirty="0"/>
              <a:t>average-case</a:t>
            </a:r>
            <a:r>
              <a:rPr lang="en-GB" dirty="0"/>
              <a:t> lower bounds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505DC-7885-46B2-9515-071C6770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33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0B5E6D-9868-4296-B406-A2DBAB8D82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74" y="2324607"/>
            <a:ext cx="3959767" cy="349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82D76B-2F1A-4392-A660-8D05BCB78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528" y="4262288"/>
            <a:ext cx="8342674" cy="8676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3554F2-9B6E-458A-921C-F9DA6469FC74}"/>
              </a:ext>
            </a:extLst>
          </p:cNvPr>
          <p:cNvSpPr txBox="1"/>
          <p:nvPr/>
        </p:nvSpPr>
        <p:spPr>
          <a:xfrm>
            <a:off x="653603" y="3450843"/>
            <a:ext cx="11538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MCSP[s]</a:t>
            </a:r>
            <a:r>
              <a:rPr lang="en-GB" sz="2200" dirty="0"/>
              <a:t> is a </a:t>
            </a:r>
            <a:r>
              <a:rPr lang="en-GB" sz="2200" b="1" dirty="0">
                <a:solidFill>
                  <a:srgbClr val="0070C0"/>
                </a:solidFill>
              </a:rPr>
              <a:t>highly unbalanced</a:t>
            </a:r>
            <a:r>
              <a:rPr lang="en-GB" sz="2200" dirty="0"/>
              <a:t> Boolean function. </a:t>
            </a:r>
          </a:p>
          <a:p>
            <a:r>
              <a:rPr lang="en-GB" sz="2200" dirty="0"/>
              <a:t>But solving </a:t>
            </a:r>
            <a:r>
              <a:rPr lang="en-GB" sz="2200" b="1" dirty="0"/>
              <a:t>MCSP[s]</a:t>
            </a:r>
            <a:r>
              <a:rPr lang="en-GB" sz="2200" dirty="0"/>
              <a:t> </a:t>
            </a:r>
            <a:r>
              <a:rPr lang="en-GB" sz="2200" b="1" dirty="0">
                <a:solidFill>
                  <a:srgbClr val="00B050"/>
                </a:solidFill>
              </a:rPr>
              <a:t>on average</a:t>
            </a:r>
            <a:r>
              <a:rPr lang="en-GB" sz="2200" dirty="0"/>
              <a:t> admits a natural definition: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2C4797-7453-4202-857E-A2331032795B}"/>
              </a:ext>
            </a:extLst>
          </p:cNvPr>
          <p:cNvSpPr txBox="1"/>
          <p:nvPr/>
        </p:nvSpPr>
        <p:spPr>
          <a:xfrm>
            <a:off x="1397846" y="2271278"/>
            <a:ext cx="4533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Worst-case</a:t>
            </a:r>
            <a:r>
              <a:rPr lang="en-GB" sz="2200" dirty="0"/>
              <a:t> lower bound from </a:t>
            </a:r>
            <a:r>
              <a:rPr lang="en-GB" sz="2200" b="1" dirty="0"/>
              <a:t>[HS17]</a:t>
            </a:r>
            <a:r>
              <a:rPr lang="en-GB" sz="2200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97576F-EAF6-41CA-8217-AE5333002674}"/>
              </a:ext>
            </a:extLst>
          </p:cNvPr>
          <p:cNvSpPr txBox="1"/>
          <p:nvPr/>
        </p:nvSpPr>
        <p:spPr>
          <a:xfrm>
            <a:off x="1110266" y="5525353"/>
            <a:ext cx="997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Theorem.</a:t>
            </a:r>
            <a:r>
              <a:rPr lang="en-GB" sz="2400" dirty="0"/>
              <a:t> If </a:t>
            </a:r>
            <a:r>
              <a:rPr lang="en-GB" sz="2400" b="1" dirty="0">
                <a:solidFill>
                  <a:srgbClr val="C00000"/>
                </a:solidFill>
              </a:rPr>
              <a:t>worst-case</a:t>
            </a:r>
            <a:r>
              <a:rPr lang="en-GB" sz="2400" dirty="0"/>
              <a:t> lower bound can be extended to the </a:t>
            </a:r>
            <a:r>
              <a:rPr lang="en-GB" sz="2400" b="1" dirty="0">
                <a:solidFill>
                  <a:srgbClr val="00B050"/>
                </a:solidFill>
              </a:rPr>
              <a:t>average-case</a:t>
            </a:r>
            <a:r>
              <a:rPr lang="en-GB" sz="2400" dirty="0"/>
              <a:t>, </a:t>
            </a:r>
          </a:p>
          <a:p>
            <a:r>
              <a:rPr lang="en-GB" sz="2400" dirty="0"/>
              <a:t>then NP requires formulas of quasi-polynomial size.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91C47B-0832-41BF-98CF-2F9C0CCA4971}"/>
              </a:ext>
            </a:extLst>
          </p:cNvPr>
          <p:cNvSpPr txBox="1"/>
          <p:nvPr/>
        </p:nvSpPr>
        <p:spPr>
          <a:xfrm>
            <a:off x="589208" y="4977144"/>
            <a:ext cx="1983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2">
                    <a:lumMod val="75000"/>
                  </a:schemeClr>
                </a:solidFill>
              </a:rPr>
              <a:t>We show:</a:t>
            </a:r>
          </a:p>
        </p:txBody>
      </p:sp>
    </p:spTree>
    <p:extLst>
      <p:ext uri="{BB962C8B-B14F-4D97-AF65-F5344CB8AC3E}">
        <p14:creationId xmlns:p14="http://schemas.microsoft.com/office/powerpoint/2010/main" val="153416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9000" y="28543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Appendix B:  Sketch of some proofs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99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98600" y="308769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Magnification of formula lbs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" y="2176462"/>
            <a:ext cx="11744325" cy="31146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837" y="2540000"/>
            <a:ext cx="2887663" cy="635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2044698" y="1347485"/>
            <a:ext cx="9829802" cy="5216032"/>
            <a:chOff x="2044698" y="1347485"/>
            <a:chExt cx="9829802" cy="5216032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7188200" y="1347485"/>
              <a:ext cx="4241800" cy="648891"/>
            </a:xfrm>
            <a:prstGeom prst="wedgeRoundRectCallout">
              <a:avLst>
                <a:gd name="adj1" fmla="val -58540"/>
                <a:gd name="adj2" fmla="val 348851"/>
                <a:gd name="adj3" fmla="val 16667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00" dirty="0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2044698" y="5776911"/>
              <a:ext cx="9829802" cy="786606"/>
            </a:xfrm>
            <a:prstGeom prst="wedgeRoundRectCallout">
              <a:avLst>
                <a:gd name="adj1" fmla="val 39254"/>
                <a:gd name="adj2" fmla="val -212912"/>
                <a:gd name="adj3" fmla="val 1666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00" dirty="0"/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401" y="6044499"/>
              <a:ext cx="9199259" cy="2928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048" y="1525588"/>
              <a:ext cx="3329552" cy="315553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43100" y="1828800"/>
            <a:ext cx="1024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Succinct-MCSP</a:t>
            </a:r>
            <a:r>
              <a:rPr lang="en-GB" sz="2400" b="1" dirty="0"/>
              <a:t>:  </a:t>
            </a:r>
            <a:r>
              <a:rPr lang="en-GB" sz="2400" dirty="0"/>
              <a:t>Sequence of  </a:t>
            </a:r>
            <a:r>
              <a:rPr lang="en-GB" sz="2400" b="1" dirty="0"/>
              <a:t>t </a:t>
            </a:r>
            <a:r>
              <a:rPr lang="en-GB" sz="2400" dirty="0"/>
              <a:t> pairs  </a:t>
            </a:r>
            <a:r>
              <a:rPr lang="en-GB" sz="2400" b="1" dirty="0"/>
              <a:t>(</a:t>
            </a:r>
            <a:r>
              <a:rPr lang="en-GB" sz="2400" b="1" dirty="0" err="1"/>
              <a:t>x,b</a:t>
            </a:r>
            <a:r>
              <a:rPr lang="en-GB" sz="2400" b="1" dirty="0"/>
              <a:t>)</a:t>
            </a:r>
            <a:r>
              <a:rPr lang="en-GB" sz="2400" dirty="0"/>
              <a:t>,   </a:t>
            </a:r>
            <a:r>
              <a:rPr lang="en-GB" sz="2400" b="1" dirty="0"/>
              <a:t>x</a:t>
            </a:r>
            <a:r>
              <a:rPr lang="en-GB" sz="2400" dirty="0"/>
              <a:t> in </a:t>
            </a:r>
            <a:r>
              <a:rPr lang="en-GB" sz="2400" b="1" dirty="0"/>
              <a:t>{0,1}</a:t>
            </a:r>
            <a:r>
              <a:rPr lang="en-GB" sz="2400" b="1" baseline="30000" dirty="0"/>
              <a:t>n</a:t>
            </a:r>
            <a:r>
              <a:rPr lang="en-GB" sz="2400" dirty="0"/>
              <a:t>,  </a:t>
            </a:r>
            <a:r>
              <a:rPr lang="en-GB" sz="2400" b="1" dirty="0"/>
              <a:t>b</a:t>
            </a:r>
            <a:r>
              <a:rPr lang="en-GB" sz="2400" dirty="0"/>
              <a:t> in </a:t>
            </a:r>
            <a:r>
              <a:rPr lang="en-GB" sz="2400" b="1" dirty="0"/>
              <a:t>{0,1}</a:t>
            </a:r>
            <a:r>
              <a:rPr lang="en-GB" sz="2400" dirty="0"/>
              <a:t>.</a:t>
            </a:r>
          </a:p>
          <a:p>
            <a:r>
              <a:rPr lang="en-GB" sz="2400" dirty="0"/>
              <a:t>Is there a circuit of size at most  </a:t>
            </a:r>
            <a:r>
              <a:rPr lang="en-GB" sz="2400" b="1" dirty="0"/>
              <a:t>s </a:t>
            </a:r>
            <a:r>
              <a:rPr lang="en-GB" sz="2400" dirty="0"/>
              <a:t> consistent with these pairs? 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3100" y="86360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Proof by contrapositive.</a:t>
            </a:r>
            <a:r>
              <a:rPr lang="en-GB" sz="2400" dirty="0"/>
              <a:t>     We use </a:t>
            </a:r>
            <a:r>
              <a:rPr lang="en-GB" sz="2400" b="1" dirty="0">
                <a:solidFill>
                  <a:srgbClr val="C00000"/>
                </a:solidFill>
              </a:rPr>
              <a:t>randomized formulas</a:t>
            </a:r>
            <a:r>
              <a:rPr lang="en-GB" sz="2400" dirty="0"/>
              <a:t> and reduce to: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" y="316333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Original input length:</a:t>
            </a:r>
            <a:r>
              <a:rPr lang="en-GB" sz="2400" b="1" dirty="0">
                <a:solidFill>
                  <a:srgbClr val="0070C0"/>
                </a:solidFill>
              </a:rPr>
              <a:t>  </a:t>
            </a:r>
            <a:r>
              <a:rPr lang="en-GB" sz="2400" b="1" dirty="0"/>
              <a:t>N</a:t>
            </a:r>
            <a:r>
              <a:rPr lang="en-GB" sz="2400" dirty="0"/>
              <a:t>,  but</a:t>
            </a:r>
            <a:r>
              <a:rPr lang="en-GB" sz="2400" b="1" dirty="0">
                <a:solidFill>
                  <a:srgbClr val="0070C0"/>
                </a:solidFill>
              </a:rPr>
              <a:t>  </a:t>
            </a:r>
            <a:r>
              <a:rPr lang="en-GB" sz="2400" b="1" dirty="0">
                <a:solidFill>
                  <a:srgbClr val="00B050"/>
                </a:solidFill>
              </a:rPr>
              <a:t>Succinct-MCSP</a:t>
            </a:r>
            <a:r>
              <a:rPr lang="en-GB" sz="2400" dirty="0"/>
              <a:t> instance is of length  </a:t>
            </a:r>
            <a:r>
              <a:rPr lang="en-GB" sz="2400" b="1" dirty="0"/>
              <a:t>m(n) &lt;&lt; N</a:t>
            </a:r>
            <a:r>
              <a:rPr lang="en-GB" sz="2400" dirty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7700" y="4128532"/>
            <a:ext cx="10515600" cy="830997"/>
            <a:chOff x="647700" y="4128532"/>
            <a:chExt cx="10515600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647700" y="4128532"/>
              <a:ext cx="1051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0070C0"/>
                  </a:solidFill>
                </a:rPr>
                <a:t>Intuition:</a:t>
              </a:r>
              <a:r>
                <a:rPr lang="en-GB" sz="2400" dirty="0"/>
                <a:t>  If </a:t>
              </a:r>
              <a:r>
                <a:rPr lang="en-GB" sz="2400" b="1" dirty="0">
                  <a:solidFill>
                    <a:srgbClr val="00B050"/>
                  </a:solidFill>
                </a:rPr>
                <a:t>Succinct-MCSP</a:t>
              </a:r>
              <a:r>
                <a:rPr lang="en-GB" sz="2400" dirty="0"/>
                <a:t> has formulas of size </a:t>
              </a:r>
              <a:r>
                <a:rPr lang="en-GB" sz="2400" b="1" dirty="0"/>
                <a:t>N</a:t>
              </a:r>
              <a:r>
                <a:rPr lang="en-GB" sz="2400" b="1" baseline="30000" dirty="0"/>
                <a:t>o(1)</a:t>
              </a:r>
              <a:r>
                <a:rPr lang="en-GB" sz="2400" dirty="0"/>
                <a:t>, then we can show that  </a:t>
              </a:r>
            </a:p>
            <a:p>
              <a:r>
                <a:rPr lang="en-GB" sz="2400" dirty="0"/>
                <a:t>		          has </a:t>
              </a:r>
              <a:r>
                <a:rPr lang="en-GB" sz="2400" b="1" dirty="0">
                  <a:solidFill>
                    <a:srgbClr val="C00000"/>
                  </a:solidFill>
                </a:rPr>
                <a:t>randomized formulas</a:t>
              </a:r>
              <a:r>
                <a:rPr lang="en-GB" sz="2400" dirty="0"/>
                <a:t> of size </a:t>
              </a:r>
              <a:r>
                <a:rPr lang="en-GB" sz="2400" b="1" dirty="0"/>
                <a:t>N</a:t>
              </a:r>
              <a:r>
                <a:rPr lang="en-GB" sz="2400" b="1" baseline="30000" dirty="0"/>
                <a:t>1 + o(1)</a:t>
              </a:r>
              <a:r>
                <a:rPr lang="en-GB" sz="2400" dirty="0"/>
                <a:t>.      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002" y="4594830"/>
              <a:ext cx="2400195" cy="30652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104900" y="5463064"/>
            <a:ext cx="10515600" cy="461665"/>
            <a:chOff x="1104900" y="5463064"/>
            <a:chExt cx="10515600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1104900" y="5463064"/>
              <a:ext cx="1051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A</a:t>
              </a:r>
              <a:r>
                <a:rPr lang="en-GB" sz="2400" b="1" dirty="0"/>
                <a:t>  </a:t>
              </a:r>
              <a:r>
                <a:rPr lang="en-GB" sz="2400" b="1" dirty="0">
                  <a:solidFill>
                    <a:srgbClr val="002060"/>
                  </a:solidFill>
                </a:rPr>
                <a:t>careful derandomization</a:t>
              </a:r>
              <a:r>
                <a:rPr lang="en-GB" sz="2400" b="1" dirty="0"/>
                <a:t>  </a:t>
              </a:r>
              <a:r>
                <a:rPr lang="en-GB" sz="2400" dirty="0"/>
                <a:t>gives deterministic formulas of size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700" y="5568181"/>
              <a:ext cx="939800" cy="282969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36</a:t>
            </a:fld>
            <a:endParaRPr lang="en-GB"/>
          </a:p>
        </p:txBody>
      </p:sp>
      <p:sp>
        <p:nvSpPr>
          <p:cNvPr id="3" name="Rounded Rectangular Callout 2"/>
          <p:cNvSpPr/>
          <p:nvPr/>
        </p:nvSpPr>
        <p:spPr>
          <a:xfrm>
            <a:off x="444500" y="1903163"/>
            <a:ext cx="1320800" cy="828548"/>
          </a:xfrm>
          <a:prstGeom prst="wedgeRoundRectCallout">
            <a:avLst>
              <a:gd name="adj1" fmla="val 62499"/>
              <a:gd name="adj2" fmla="val -2125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Problem is in NP</a:t>
            </a:r>
          </a:p>
        </p:txBody>
      </p:sp>
    </p:spTree>
    <p:extLst>
      <p:ext uri="{BB962C8B-B14F-4D97-AF65-F5344CB8AC3E}">
        <p14:creationId xmlns:p14="http://schemas.microsoft.com/office/powerpoint/2010/main" val="22271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0" y="467416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The random projection:</a:t>
            </a:r>
            <a:r>
              <a:rPr lang="en-GB" sz="2800" dirty="0">
                <a:solidFill>
                  <a:srgbClr val="002060"/>
                </a:solidFill>
              </a:rPr>
              <a:t>   a standard argument motivated by learning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692274"/>
            <a:ext cx="2044700" cy="261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7669" y="2286000"/>
            <a:ext cx="1117600" cy="368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47669" y="2284256"/>
            <a:ext cx="1117600" cy="382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47669" y="2666999"/>
            <a:ext cx="1117600" cy="382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47669" y="3047998"/>
            <a:ext cx="1117600" cy="382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47669" y="3430741"/>
            <a:ext cx="1117600" cy="382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47669" y="3811740"/>
            <a:ext cx="1117600" cy="382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247669" y="4194483"/>
            <a:ext cx="1117600" cy="382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247669" y="4575482"/>
            <a:ext cx="1117600" cy="382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247669" y="4956481"/>
            <a:ext cx="1117600" cy="382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468465" y="5349114"/>
            <a:ext cx="54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…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3" y="4605234"/>
            <a:ext cx="377905" cy="228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4" y="3888825"/>
            <a:ext cx="377905" cy="228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9" y="2358427"/>
            <a:ext cx="377905" cy="2285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88" y="4646426"/>
            <a:ext cx="336762" cy="2285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88" y="2358427"/>
            <a:ext cx="336762" cy="2285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57" y="3880880"/>
            <a:ext cx="336762" cy="2285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69" y="3011788"/>
            <a:ext cx="5651500" cy="39560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24669" y="2284256"/>
            <a:ext cx="353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Instance of </a:t>
            </a:r>
            <a:r>
              <a:rPr lang="en-GB" sz="2400" b="1" dirty="0">
                <a:solidFill>
                  <a:srgbClr val="C00000"/>
                </a:solidFill>
              </a:rPr>
              <a:t>Succinct-MCSP</a:t>
            </a:r>
          </a:p>
        </p:txBody>
      </p:sp>
      <p:cxnSp>
        <p:nvCxnSpPr>
          <p:cNvPr id="30" name="Elbow Connector 29"/>
          <p:cNvCxnSpPr>
            <a:stCxn id="11" idx="3"/>
          </p:cNvCxnSpPr>
          <p:nvPr/>
        </p:nvCxnSpPr>
        <p:spPr>
          <a:xfrm flipV="1">
            <a:off x="2365269" y="3591666"/>
            <a:ext cx="2603500" cy="1175188"/>
          </a:xfrm>
          <a:prstGeom prst="bentConnector3">
            <a:avLst>
              <a:gd name="adj1" fmla="val 10024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9" idx="3"/>
          </p:cNvCxnSpPr>
          <p:nvPr/>
        </p:nvCxnSpPr>
        <p:spPr>
          <a:xfrm flipV="1">
            <a:off x="2365269" y="3525301"/>
            <a:ext cx="6146800" cy="477811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5" idx="3"/>
          </p:cNvCxnSpPr>
          <p:nvPr/>
        </p:nvCxnSpPr>
        <p:spPr>
          <a:xfrm>
            <a:off x="2365269" y="2475628"/>
            <a:ext cx="4432300" cy="378829"/>
          </a:xfrm>
          <a:prstGeom prst="bentConnector3">
            <a:avLst>
              <a:gd name="adj1" fmla="val 10014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063211"/>
            <a:ext cx="4168874" cy="548537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704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24470" y="685800"/>
            <a:ext cx="10945230" cy="1409700"/>
            <a:chOff x="624470" y="685800"/>
            <a:chExt cx="10945230" cy="1409700"/>
          </a:xfrm>
        </p:grpSpPr>
        <p:sp>
          <p:nvSpPr>
            <p:cNvPr id="12" name="Rectangle 11"/>
            <p:cNvSpPr/>
            <p:nvPr/>
          </p:nvSpPr>
          <p:spPr>
            <a:xfrm>
              <a:off x="624470" y="685800"/>
              <a:ext cx="10945230" cy="14097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" y="1073150"/>
              <a:ext cx="10405640" cy="6350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24470" y="2791288"/>
            <a:ext cx="10945230" cy="3457111"/>
            <a:chOff x="624470" y="2791288"/>
            <a:chExt cx="10945230" cy="3457111"/>
          </a:xfrm>
        </p:grpSpPr>
        <p:sp>
          <p:nvSpPr>
            <p:cNvPr id="13" name="Rectangle 12"/>
            <p:cNvSpPr/>
            <p:nvPr/>
          </p:nvSpPr>
          <p:spPr>
            <a:xfrm>
              <a:off x="624470" y="2791288"/>
              <a:ext cx="10945230" cy="345711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3" y="3149600"/>
              <a:ext cx="10403819" cy="6386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" y="4381498"/>
              <a:ext cx="10391945" cy="148770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5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370" y="360387"/>
            <a:ext cx="4362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Derandomization and 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final formula size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2038350" y="2354866"/>
            <a:ext cx="2324100" cy="25146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/>
          <p:cNvSpPr/>
          <p:nvPr/>
        </p:nvSpPr>
        <p:spPr>
          <a:xfrm>
            <a:off x="1631950" y="4869466"/>
            <a:ext cx="1054100" cy="1168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/>
          <p:cNvSpPr/>
          <p:nvPr/>
        </p:nvSpPr>
        <p:spPr>
          <a:xfrm>
            <a:off x="2038350" y="4869466"/>
            <a:ext cx="1054100" cy="1168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2444750" y="4869466"/>
            <a:ext cx="1054100" cy="1168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2876550" y="4869466"/>
            <a:ext cx="1054100" cy="1168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3333750" y="4869466"/>
            <a:ext cx="1054100" cy="1168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3740150" y="4869466"/>
            <a:ext cx="1054100" cy="1168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631950" y="6152166"/>
            <a:ext cx="3162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truth table</a:t>
            </a:r>
            <a:r>
              <a:rPr lang="en-GB" sz="2200" dirty="0">
                <a:solidFill>
                  <a:srgbClr val="0070C0"/>
                </a:solidFill>
              </a:rPr>
              <a:t> </a:t>
            </a:r>
            <a:r>
              <a:rPr lang="en-GB" sz="2200" dirty="0"/>
              <a:t>|</a:t>
            </a:r>
            <a:r>
              <a:rPr lang="en-GB" sz="2200" dirty="0">
                <a:solidFill>
                  <a:srgbClr val="0070C0"/>
                </a:solidFill>
              </a:rPr>
              <a:t>  randomness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46" y="3723666"/>
            <a:ext cx="1150836" cy="3207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204" y="4427596"/>
            <a:ext cx="2016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C00000"/>
                </a:solidFill>
              </a:rPr>
              <a:t>Instance of </a:t>
            </a:r>
          </a:p>
          <a:p>
            <a:pPr algn="ctr"/>
            <a:r>
              <a:rPr lang="en-GB" sz="2200" b="1" dirty="0">
                <a:solidFill>
                  <a:srgbClr val="C00000"/>
                </a:solidFill>
              </a:rPr>
              <a:t>Succinct-MCSP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15820" y="4783107"/>
            <a:ext cx="215138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stCxn id="2" idx="0"/>
            <a:endCxn id="17" idx="4"/>
          </p:cNvCxnSpPr>
          <p:nvPr/>
        </p:nvCxnSpPr>
        <p:spPr>
          <a:xfrm flipV="1">
            <a:off x="3200400" y="1652668"/>
            <a:ext cx="2877816" cy="7021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714284" y="924804"/>
            <a:ext cx="727864" cy="727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02" y="1190625"/>
            <a:ext cx="550095" cy="181333"/>
          </a:xfrm>
          <a:prstGeom prst="rect">
            <a:avLst/>
          </a:prstGeom>
        </p:spPr>
      </p:pic>
      <p:cxnSp>
        <p:nvCxnSpPr>
          <p:cNvPr id="20" name="Straight Connector 19"/>
          <p:cNvCxnSpPr>
            <a:endCxn id="17" idx="4"/>
          </p:cNvCxnSpPr>
          <p:nvPr/>
        </p:nvCxnSpPr>
        <p:spPr>
          <a:xfrm flipV="1">
            <a:off x="4267200" y="1652668"/>
            <a:ext cx="1811016" cy="7021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7" idx="4"/>
          </p:cNvCxnSpPr>
          <p:nvPr/>
        </p:nvCxnSpPr>
        <p:spPr>
          <a:xfrm flipV="1">
            <a:off x="5062292" y="1652668"/>
            <a:ext cx="1015924" cy="7021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7" idx="4"/>
          </p:cNvCxnSpPr>
          <p:nvPr/>
        </p:nvCxnSpPr>
        <p:spPr>
          <a:xfrm flipV="1">
            <a:off x="5570254" y="1652668"/>
            <a:ext cx="507962" cy="7021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7" idx="4"/>
          </p:cNvCxnSpPr>
          <p:nvPr/>
        </p:nvCxnSpPr>
        <p:spPr>
          <a:xfrm flipV="1">
            <a:off x="6076949" y="1652668"/>
            <a:ext cx="1267" cy="7021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7" idx="4"/>
          </p:cNvCxnSpPr>
          <p:nvPr/>
        </p:nvCxnSpPr>
        <p:spPr>
          <a:xfrm flipH="1" flipV="1">
            <a:off x="6078216" y="1652668"/>
            <a:ext cx="362665" cy="7021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7" idx="4"/>
          </p:cNvCxnSpPr>
          <p:nvPr/>
        </p:nvCxnSpPr>
        <p:spPr>
          <a:xfrm flipH="1" flipV="1">
            <a:off x="6078216" y="1652668"/>
            <a:ext cx="728243" cy="7278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7" idx="4"/>
          </p:cNvCxnSpPr>
          <p:nvPr/>
        </p:nvCxnSpPr>
        <p:spPr>
          <a:xfrm flipH="1" flipV="1">
            <a:off x="6078216" y="1652668"/>
            <a:ext cx="1224999" cy="6912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30" y="1458373"/>
            <a:ext cx="1139073" cy="21784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6473" y="2801385"/>
            <a:ext cx="896727" cy="972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00" y="3538566"/>
            <a:ext cx="5368300" cy="3136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97" y="4101774"/>
            <a:ext cx="4860300" cy="6813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00" y="5366801"/>
            <a:ext cx="6635750" cy="2295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83" y="6109200"/>
            <a:ext cx="5572672" cy="30517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1362188" y="6261787"/>
            <a:ext cx="268503" cy="26220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4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97060-015C-498E-8F19-8EAD3362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EE330-3C33-4288-A32B-1886DA4685DC}"/>
              </a:ext>
            </a:extLst>
          </p:cNvPr>
          <p:cNvSpPr txBox="1"/>
          <p:nvPr/>
        </p:nvSpPr>
        <p:spPr>
          <a:xfrm>
            <a:off x="717869" y="305009"/>
            <a:ext cx="8470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“Weak” and “Strong” Circuit Classes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FD23A0-6E67-433D-9F53-08AA5D611FC7}"/>
              </a:ext>
            </a:extLst>
          </p:cNvPr>
          <p:cNvSpPr/>
          <p:nvPr/>
        </p:nvSpPr>
        <p:spPr>
          <a:xfrm>
            <a:off x="188107" y="2014572"/>
            <a:ext cx="4321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Weak:</a:t>
            </a:r>
            <a:r>
              <a:rPr lang="en-GB" sz="2800" dirty="0">
                <a:solidFill>
                  <a:srgbClr val="0070C0"/>
                </a:solidFill>
              </a:rPr>
              <a:t> explicit lower bounds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01BE23-07A5-4AD5-8C70-F2ACEA3D5C15}"/>
              </a:ext>
            </a:extLst>
          </p:cNvPr>
          <p:cNvSpPr/>
          <p:nvPr/>
        </p:nvSpPr>
        <p:spPr>
          <a:xfrm>
            <a:off x="6651894" y="1395968"/>
            <a:ext cx="6183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Strong:</a:t>
            </a:r>
            <a:r>
              <a:rPr lang="en-GB" sz="2800" dirty="0">
                <a:solidFill>
                  <a:srgbClr val="C00000"/>
                </a:solidFill>
              </a:rPr>
              <a:t> no lower bounds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B27FC2-57B9-4169-91D4-70B434D174D8}"/>
              </a:ext>
            </a:extLst>
          </p:cNvPr>
          <p:cNvSpPr/>
          <p:nvPr/>
        </p:nvSpPr>
        <p:spPr>
          <a:xfrm>
            <a:off x="656822" y="2872756"/>
            <a:ext cx="6027313" cy="35103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42991E-B197-4D91-B5C2-22318C091EB0}"/>
              </a:ext>
            </a:extLst>
          </p:cNvPr>
          <p:cNvSpPr/>
          <p:nvPr/>
        </p:nvSpPr>
        <p:spPr>
          <a:xfrm>
            <a:off x="5575709" y="2180981"/>
            <a:ext cx="6048547" cy="39387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CA2C9D-C5E4-41D7-91A1-FDF6577371DC}"/>
              </a:ext>
            </a:extLst>
          </p:cNvPr>
          <p:cNvSpPr txBox="1"/>
          <p:nvPr/>
        </p:nvSpPr>
        <p:spPr>
          <a:xfrm>
            <a:off x="2054512" y="3810598"/>
            <a:ext cx="7015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AC</a:t>
            </a:r>
            <a:r>
              <a:rPr lang="en-GB" sz="24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D7792C-287D-408E-B5DF-00588989980B}"/>
              </a:ext>
            </a:extLst>
          </p:cNvPr>
          <p:cNvSpPr txBox="1"/>
          <p:nvPr/>
        </p:nvSpPr>
        <p:spPr>
          <a:xfrm>
            <a:off x="7372896" y="2726774"/>
            <a:ext cx="7057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NC</a:t>
            </a:r>
            <a:r>
              <a:rPr lang="en-GB" sz="2400" baseline="30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F8500D-6BB1-44A6-8884-7A5AB7FF5E3E}"/>
              </a:ext>
            </a:extLst>
          </p:cNvPr>
          <p:cNvSpPr txBox="1"/>
          <p:nvPr/>
        </p:nvSpPr>
        <p:spPr>
          <a:xfrm>
            <a:off x="3077013" y="5695300"/>
            <a:ext cx="137994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MAJ-MAJ</a:t>
            </a:r>
            <a:endParaRPr lang="en-GB" sz="2400" baseline="300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EEF1E4-F744-4FDF-B8CC-90261F9C6363}"/>
              </a:ext>
            </a:extLst>
          </p:cNvPr>
          <p:cNvSpPr txBox="1"/>
          <p:nvPr/>
        </p:nvSpPr>
        <p:spPr>
          <a:xfrm>
            <a:off x="3235568" y="4126052"/>
            <a:ext cx="20097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FORMULA[N</a:t>
            </a:r>
            <a:r>
              <a:rPr lang="en-GB" sz="2400" baseline="30000" dirty="0">
                <a:solidFill>
                  <a:srgbClr val="0070C0"/>
                </a:solidFill>
              </a:rPr>
              <a:t>3</a:t>
            </a:r>
            <a:r>
              <a:rPr lang="en-GB" sz="2400" dirty="0">
                <a:solidFill>
                  <a:srgbClr val="0070C0"/>
                </a:solidFill>
              </a:rPr>
              <a:t>]</a:t>
            </a:r>
            <a:endParaRPr lang="en-GB" sz="2400" baseline="30000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DD5A11-2FD7-49D8-A7BC-8693F3B0383B}"/>
              </a:ext>
            </a:extLst>
          </p:cNvPr>
          <p:cNvSpPr txBox="1"/>
          <p:nvPr/>
        </p:nvSpPr>
        <p:spPr>
          <a:xfrm>
            <a:off x="3062163" y="3137920"/>
            <a:ext cx="10700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AC</a:t>
            </a:r>
            <a:r>
              <a:rPr lang="en-GB" sz="2400" baseline="30000" dirty="0">
                <a:solidFill>
                  <a:srgbClr val="0070C0"/>
                </a:solidFill>
              </a:rPr>
              <a:t>0</a:t>
            </a:r>
            <a:r>
              <a:rPr lang="en-GB" sz="2400" dirty="0">
                <a:solidFill>
                  <a:srgbClr val="0070C0"/>
                </a:solidFill>
              </a:rPr>
              <a:t>[p]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746C63-ACA2-45B3-BF55-F6351B8379E1}"/>
              </a:ext>
            </a:extLst>
          </p:cNvPr>
          <p:cNvSpPr txBox="1"/>
          <p:nvPr/>
        </p:nvSpPr>
        <p:spPr>
          <a:xfrm>
            <a:off x="7489943" y="4559977"/>
            <a:ext cx="7057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TC</a:t>
            </a:r>
            <a:r>
              <a:rPr lang="en-GB" sz="2400" baseline="30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C517ED-CA32-4DDE-A435-C28AE3098322}"/>
              </a:ext>
            </a:extLst>
          </p:cNvPr>
          <p:cNvSpPr txBox="1"/>
          <p:nvPr/>
        </p:nvSpPr>
        <p:spPr>
          <a:xfrm>
            <a:off x="8995583" y="4651323"/>
            <a:ext cx="9866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P/poly</a:t>
            </a:r>
            <a:endParaRPr lang="en-GB" sz="2400" baseline="30000" dirty="0">
              <a:solidFill>
                <a:srgbClr val="C0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7BC6FF-F215-4C97-B17C-133234AD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04159">
            <a:off x="5476403" y="1940119"/>
            <a:ext cx="905120" cy="4570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5EF33E-D76C-4F4D-BE04-D19EC76B8553}"/>
              </a:ext>
            </a:extLst>
          </p:cNvPr>
          <p:cNvSpPr txBox="1"/>
          <p:nvPr/>
        </p:nvSpPr>
        <p:spPr>
          <a:xfrm>
            <a:off x="4851641" y="3353211"/>
            <a:ext cx="20097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5D15"/>
                </a:solidFill>
              </a:rPr>
              <a:t>MAJ-MAJ-MAJ</a:t>
            </a:r>
            <a:endParaRPr lang="en-GB" sz="2400" baseline="30000" dirty="0">
              <a:solidFill>
                <a:srgbClr val="FF5D1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9CCB25-1587-4D23-A838-E25BB1B9A9E6}"/>
              </a:ext>
            </a:extLst>
          </p:cNvPr>
          <p:cNvSpPr txBox="1"/>
          <p:nvPr/>
        </p:nvSpPr>
        <p:spPr>
          <a:xfrm>
            <a:off x="5871446" y="4882156"/>
            <a:ext cx="81269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5D15"/>
                </a:solidFill>
              </a:rPr>
              <a:t>ACC</a:t>
            </a:r>
            <a:r>
              <a:rPr lang="en-GB" sz="2400" baseline="30000" dirty="0">
                <a:solidFill>
                  <a:srgbClr val="FF5D15"/>
                </a:solidFill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803D0-7AF6-4D7D-AD0D-D5EE887B1045}"/>
              </a:ext>
            </a:extLst>
          </p:cNvPr>
          <p:cNvSpPr txBox="1"/>
          <p:nvPr/>
        </p:nvSpPr>
        <p:spPr>
          <a:xfrm>
            <a:off x="5220834" y="5706760"/>
            <a:ext cx="228541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Natural Proofs </a:t>
            </a:r>
          </a:p>
          <a:p>
            <a:pPr algn="ctr"/>
            <a:r>
              <a:rPr lang="en-GB" sz="2400" dirty="0">
                <a:solidFill>
                  <a:srgbClr val="FFFF00"/>
                </a:solidFill>
              </a:rPr>
              <a:t>Barrier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FC891F-827D-4A2C-83B9-12DF85C8AB6D}"/>
              </a:ext>
            </a:extLst>
          </p:cNvPr>
          <p:cNvSpPr txBox="1"/>
          <p:nvPr/>
        </p:nvSpPr>
        <p:spPr>
          <a:xfrm>
            <a:off x="7859085" y="3530998"/>
            <a:ext cx="341075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BRANCH-PROGRAM[poly]</a:t>
            </a:r>
            <a:endParaRPr lang="en-GB" sz="2400" baseline="30000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BD17AD-5E2C-4983-9F86-300E95D13341}"/>
              </a:ext>
            </a:extLst>
          </p:cNvPr>
          <p:cNvSpPr txBox="1"/>
          <p:nvPr/>
        </p:nvSpPr>
        <p:spPr>
          <a:xfrm>
            <a:off x="1413510" y="4863532"/>
            <a:ext cx="341075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BRANCH-PROGRAM[N</a:t>
            </a:r>
            <a:r>
              <a:rPr lang="en-GB" sz="2400" baseline="30000" dirty="0">
                <a:solidFill>
                  <a:srgbClr val="0070C0"/>
                </a:solidFill>
              </a:rPr>
              <a:t>2</a:t>
            </a:r>
            <a:r>
              <a:rPr lang="en-GB" sz="2400" dirty="0">
                <a:solidFill>
                  <a:srgbClr val="0070C0"/>
                </a:solidFill>
              </a:rPr>
              <a:t>]</a:t>
            </a:r>
            <a:endParaRPr lang="en-GB" sz="2400" baseline="30000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C090D7-EAB9-4FAC-BABC-9D076B9CB083}"/>
              </a:ext>
            </a:extLst>
          </p:cNvPr>
          <p:cNvSpPr txBox="1"/>
          <p:nvPr/>
        </p:nvSpPr>
        <p:spPr>
          <a:xfrm>
            <a:off x="8744264" y="2041341"/>
            <a:ext cx="312962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Conjectured to be able </a:t>
            </a:r>
          </a:p>
          <a:p>
            <a:pPr algn="ctr"/>
            <a:r>
              <a:rPr lang="en-GB" sz="2400" dirty="0"/>
              <a:t>to compute PRFs</a:t>
            </a:r>
          </a:p>
        </p:txBody>
      </p:sp>
    </p:spTree>
    <p:extLst>
      <p:ext uri="{BB962C8B-B14F-4D97-AF65-F5344CB8AC3E}">
        <p14:creationId xmlns:p14="http://schemas.microsoft.com/office/powerpoint/2010/main" val="2071738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Magnification of 3-SAT lbs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6411" y="4754959"/>
            <a:ext cx="10515600" cy="7413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New ingredients required in the argument: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8311" y="5496322"/>
            <a:ext cx="867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    Highly efficient version of the PCP Theorem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Easy witness method / IKW  (succinct witnesses)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Notions of Kolmogorov complexity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2886" y="1836737"/>
            <a:ext cx="11706225" cy="2724150"/>
            <a:chOff x="242887" y="1459706"/>
            <a:chExt cx="11706225" cy="27241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887" y="1459706"/>
              <a:ext cx="11706225" cy="27241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42887" y="1793478"/>
              <a:ext cx="4697413" cy="6072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46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107" y="553898"/>
            <a:ext cx="105552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2060"/>
                </a:solidFill>
              </a:rPr>
              <a:t>Proof is also </a:t>
            </a:r>
            <a:r>
              <a:rPr lang="en-GB" sz="2600" b="1" dirty="0">
                <a:solidFill>
                  <a:srgbClr val="002060"/>
                </a:solidFill>
              </a:rPr>
              <a:t>by contrapositive</a:t>
            </a:r>
            <a:r>
              <a:rPr lang="en-GB" sz="2600" dirty="0">
                <a:solidFill>
                  <a:srgbClr val="002060"/>
                </a:solidFill>
              </a:rPr>
              <a:t>. Assume </a:t>
            </a:r>
            <a:r>
              <a:rPr lang="en-GB" sz="2600" b="1" dirty="0">
                <a:solidFill>
                  <a:srgbClr val="002060"/>
                </a:solidFill>
              </a:rPr>
              <a:t>NEXP</a:t>
            </a:r>
            <a:r>
              <a:rPr lang="en-GB" sz="2600" dirty="0">
                <a:solidFill>
                  <a:srgbClr val="002060"/>
                </a:solidFill>
              </a:rPr>
              <a:t> is contained in </a:t>
            </a:r>
            <a:r>
              <a:rPr lang="en-GB" sz="2600" b="1" dirty="0">
                <a:solidFill>
                  <a:srgbClr val="002060"/>
                </a:solidFill>
              </a:rPr>
              <a:t>BPP</a:t>
            </a:r>
            <a:r>
              <a:rPr lang="en-GB" sz="2600" dirty="0">
                <a:solidFill>
                  <a:srgbClr val="002060"/>
                </a:solidFill>
              </a:rPr>
              <a:t>.</a:t>
            </a:r>
          </a:p>
          <a:p>
            <a:r>
              <a:rPr lang="en-GB" sz="2600" dirty="0">
                <a:solidFill>
                  <a:srgbClr val="002060"/>
                </a:solidFill>
              </a:rPr>
              <a:t>	</a:t>
            </a:r>
          </a:p>
          <a:p>
            <a:r>
              <a:rPr lang="en-GB" sz="2600" dirty="0">
                <a:solidFill>
                  <a:srgbClr val="002060"/>
                </a:solidFill>
              </a:rPr>
              <a:t>Let’s try to design an </a:t>
            </a:r>
            <a:r>
              <a:rPr lang="en-GB" sz="2600" b="1" dirty="0">
                <a:solidFill>
                  <a:srgbClr val="002060"/>
                </a:solidFill>
              </a:rPr>
              <a:t>almost-linear time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b="1" dirty="0">
                <a:solidFill>
                  <a:srgbClr val="002060"/>
                </a:solidFill>
              </a:rPr>
              <a:t>randomized algorithm for 3-SAT</a:t>
            </a:r>
            <a:r>
              <a:rPr lang="en-GB" sz="2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607" y="2452638"/>
            <a:ext cx="49100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Analogous approach:</a:t>
            </a:r>
          </a:p>
          <a:p>
            <a:endParaRPr lang="en-GB" sz="2400" dirty="0"/>
          </a:p>
          <a:p>
            <a:r>
              <a:rPr lang="en-GB" sz="2400" dirty="0"/>
              <a:t>-  We try to reduce, </a:t>
            </a:r>
            <a:r>
              <a:rPr lang="en-GB" sz="2400" b="1" dirty="0"/>
              <a:t>very efficiently</a:t>
            </a:r>
            <a:r>
              <a:rPr lang="en-GB" sz="2400" dirty="0"/>
              <a:t>,</a:t>
            </a:r>
          </a:p>
          <a:p>
            <a:r>
              <a:rPr lang="en-GB" sz="2400" dirty="0"/>
              <a:t>to a certain sketched version of </a:t>
            </a:r>
          </a:p>
          <a:p>
            <a:r>
              <a:rPr lang="en-GB" sz="2400" b="1" dirty="0"/>
              <a:t>3-SAT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-  Then use </a:t>
            </a:r>
            <a:r>
              <a:rPr lang="en-GB" sz="2400" b="1" dirty="0"/>
              <a:t>NEXP</a:t>
            </a:r>
            <a:r>
              <a:rPr lang="en-GB" sz="2400" dirty="0"/>
              <a:t> contained in </a:t>
            </a:r>
            <a:r>
              <a:rPr lang="en-GB" sz="2400" b="1" dirty="0"/>
              <a:t>BPP</a:t>
            </a:r>
            <a:r>
              <a:rPr lang="en-GB" sz="2400" dirty="0"/>
              <a:t> to design almost-linear time algorithm.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219700" y="2324100"/>
            <a:ext cx="6515100" cy="4127500"/>
            <a:chOff x="5219700" y="2324100"/>
            <a:chExt cx="6515100" cy="4127500"/>
          </a:xfrm>
        </p:grpSpPr>
        <p:sp>
          <p:nvSpPr>
            <p:cNvPr id="14" name="Rectangle 13"/>
            <p:cNvSpPr/>
            <p:nvPr/>
          </p:nvSpPr>
          <p:spPr>
            <a:xfrm>
              <a:off x="5219700" y="2324100"/>
              <a:ext cx="6350000" cy="4127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299" y="2679700"/>
              <a:ext cx="2486117" cy="3175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6599" y="2679700"/>
              <a:ext cx="850901" cy="24594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702299" y="3644900"/>
              <a:ext cx="229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</a:rPr>
                <a:t>entries of truth table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72600" y="36449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</a:rPr>
                <a:t>input clauses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22999" y="4387850"/>
              <a:ext cx="1778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</a:rPr>
                <a:t>circuits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72600" y="4387850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</a:rPr>
                <a:t>assignments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61000" y="5130800"/>
              <a:ext cx="2400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</a:rPr>
                <a:t>circuit computes input truth table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75749" y="51308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satisfying assignment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219700" y="3187700"/>
              <a:ext cx="6350000" cy="127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0400" y="825500"/>
            <a:ext cx="6235700" cy="3251200"/>
            <a:chOff x="5219700" y="2324100"/>
            <a:chExt cx="6515100" cy="4127500"/>
          </a:xfrm>
        </p:grpSpPr>
        <p:sp>
          <p:nvSpPr>
            <p:cNvPr id="5" name="Rectangle 4"/>
            <p:cNvSpPr/>
            <p:nvPr/>
          </p:nvSpPr>
          <p:spPr>
            <a:xfrm>
              <a:off x="5219700" y="2324100"/>
              <a:ext cx="6350000" cy="4127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299" y="2679700"/>
              <a:ext cx="2486117" cy="317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6599" y="2679700"/>
              <a:ext cx="850901" cy="24594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02299" y="3644900"/>
              <a:ext cx="229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</a:rPr>
                <a:t>entries of truth table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72600" y="36449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</a:rPr>
                <a:t>input clauses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2999" y="4387850"/>
              <a:ext cx="1778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</a:rPr>
                <a:t>circuits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72600" y="4387850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</a:rPr>
                <a:t>assignments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61000" y="5130800"/>
              <a:ext cx="2400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</a:rPr>
                <a:t>circuit computes input truth table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75749" y="51308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satisfying assignment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5219700" y="3187700"/>
              <a:ext cx="6350000" cy="127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ight Arrow 14"/>
          <p:cNvSpPr/>
          <p:nvPr/>
        </p:nvSpPr>
        <p:spPr>
          <a:xfrm rot="5400000">
            <a:off x="1703846" y="4172602"/>
            <a:ext cx="867254" cy="668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5400000">
            <a:off x="4901932" y="4149517"/>
            <a:ext cx="867254" cy="7143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34807" y="5172506"/>
            <a:ext cx="2766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Explore GAP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between </a:t>
            </a:r>
            <a:r>
              <a:rPr lang="en-GB" b="1" dirty="0"/>
              <a:t>YES</a:t>
            </a:r>
            <a:r>
              <a:rPr lang="en-GB" dirty="0"/>
              <a:t> and </a:t>
            </a:r>
            <a:r>
              <a:rPr lang="en-GB" b="1" dirty="0"/>
              <a:t>NO</a:t>
            </a:r>
          </a:p>
          <a:p>
            <a:pPr algn="ctr"/>
            <a:r>
              <a:rPr lang="en-GB" b="1" dirty="0"/>
              <a:t>instances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8509" y="4436483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Random Projection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49809" y="5181762"/>
            <a:ext cx="6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70752" y="2866823"/>
            <a:ext cx="4348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GAP for </a:t>
            </a:r>
            <a:r>
              <a:rPr lang="en-GB" sz="2600" b="1" dirty="0"/>
              <a:t>3-SAT</a:t>
            </a:r>
            <a:r>
              <a:rPr lang="en-GB" sz="2600" dirty="0"/>
              <a:t> is created by an application of a very efficient version of the </a:t>
            </a:r>
            <a:r>
              <a:rPr lang="en-GB" sz="2600" b="1" dirty="0"/>
              <a:t>PCP Theorem</a:t>
            </a:r>
            <a:r>
              <a:rPr lang="en-GB" sz="2600" dirty="0"/>
              <a:t>: </a:t>
            </a:r>
          </a:p>
          <a:p>
            <a:r>
              <a:rPr lang="en-GB" b="1" dirty="0"/>
              <a:t>		[BGH+06, Din07, BS08]</a:t>
            </a:r>
            <a:r>
              <a:rPr lang="en-GB" dirty="0"/>
              <a:t>.</a:t>
            </a: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31" y="4931794"/>
            <a:ext cx="2910478" cy="1798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31" y="5530347"/>
            <a:ext cx="3264002" cy="1828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4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31" y="715394"/>
            <a:ext cx="2910478" cy="179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31" y="715394"/>
            <a:ext cx="3264002" cy="182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52" y="1469823"/>
            <a:ext cx="107219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2060"/>
                </a:solidFill>
              </a:rPr>
              <a:t>Now we randomly project  </a:t>
            </a:r>
            <a:r>
              <a:rPr lang="en-GB" sz="2600" b="1" dirty="0">
                <a:solidFill>
                  <a:srgbClr val="002060"/>
                </a:solidFill>
              </a:rPr>
              <a:t>m</a:t>
            </a:r>
            <a:r>
              <a:rPr lang="en-GB" sz="2600" dirty="0">
                <a:solidFill>
                  <a:srgbClr val="002060"/>
                </a:solidFill>
              </a:rPr>
              <a:t>  input clauses  to  </a:t>
            </a:r>
            <a:r>
              <a:rPr lang="en-GB" sz="2600" b="1" dirty="0">
                <a:solidFill>
                  <a:srgbClr val="002060"/>
                </a:solidFill>
              </a:rPr>
              <a:t>poly(log m)</a:t>
            </a:r>
            <a:r>
              <a:rPr lang="en-GB" sz="2600" dirty="0">
                <a:solidFill>
                  <a:srgbClr val="002060"/>
                </a:solidFill>
              </a:rPr>
              <a:t>  clauses.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52" y="2287616"/>
            <a:ext cx="11026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C00000"/>
                </a:solidFill>
              </a:rPr>
              <a:t>This produces a certain “</a:t>
            </a:r>
            <a:r>
              <a:rPr lang="en-GB" sz="2600" b="1" dirty="0">
                <a:solidFill>
                  <a:srgbClr val="C00000"/>
                </a:solidFill>
              </a:rPr>
              <a:t>random sketch</a:t>
            </a:r>
            <a:r>
              <a:rPr lang="en-GB" sz="2600" dirty="0">
                <a:solidFill>
                  <a:srgbClr val="C00000"/>
                </a:solidFill>
              </a:rPr>
              <a:t>” of the input instance.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4609" y="3473965"/>
            <a:ext cx="9728300" cy="1790455"/>
            <a:chOff x="1074609" y="3473965"/>
            <a:chExt cx="9728300" cy="1790455"/>
          </a:xfrm>
        </p:grpSpPr>
        <p:sp>
          <p:nvSpPr>
            <p:cNvPr id="8" name="TextBox 7"/>
            <p:cNvSpPr txBox="1"/>
            <p:nvPr/>
          </p:nvSpPr>
          <p:spPr>
            <a:xfrm>
              <a:off x="1074609" y="3473965"/>
              <a:ext cx="307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Ideally: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733" y="3926638"/>
              <a:ext cx="2204191" cy="1977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533" y="3901237"/>
              <a:ext cx="2204191" cy="19779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332" y="4737150"/>
              <a:ext cx="1709716" cy="20114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866" y="4750027"/>
              <a:ext cx="1485106" cy="197790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5434026" y="4025533"/>
              <a:ext cx="18557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434026" y="4888002"/>
              <a:ext cx="18557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625313" y="3631603"/>
              <a:ext cx="147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projection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25313" y="4519471"/>
              <a:ext cx="147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projection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142509" y="4433423"/>
              <a:ext cx="647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? 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0142509" y="3935630"/>
              <a:ext cx="207991" cy="188798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0350500" y="3615630"/>
              <a:ext cx="452409" cy="508798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42952" y="5584230"/>
            <a:ext cx="1187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Issue:  </a:t>
            </a:r>
            <a:r>
              <a:rPr lang="en-GB" sz="2400" dirty="0"/>
              <a:t>Each </a:t>
            </a:r>
            <a:r>
              <a:rPr lang="en-GB" sz="2400" b="1" dirty="0"/>
              <a:t>fixed</a:t>
            </a:r>
            <a:r>
              <a:rPr lang="en-GB" sz="2400" dirty="0"/>
              <a:t> assignment is killed w.h.p. but we cannot union bound over </a:t>
            </a:r>
            <a:r>
              <a:rPr lang="en-GB" sz="2400" b="1" dirty="0"/>
              <a:t>all</a:t>
            </a:r>
            <a:r>
              <a:rPr lang="en-GB" sz="2400" dirty="0"/>
              <a:t> possible assignments.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825500"/>
            <a:ext cx="8265608" cy="48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" y="2298700"/>
            <a:ext cx="1113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There we only cared about circuits of size at most </a:t>
            </a:r>
            <a:r>
              <a:rPr lang="en-GB" sz="2400" b="1" dirty="0">
                <a:solidFill>
                  <a:srgbClr val="002060"/>
                </a:solidFill>
              </a:rPr>
              <a:t>s(n) &lt;&lt; N </a:t>
            </a:r>
            <a:r>
              <a:rPr lang="en-GB" sz="2400" dirty="0">
                <a:solidFill>
                  <a:srgbClr val="002060"/>
                </a:solidFill>
              </a:rPr>
              <a:t> (initial input length).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C00000"/>
                </a:solidFill>
              </a:rPr>
              <a:t>3-SAT:</a:t>
            </a:r>
          </a:p>
          <a:p>
            <a:r>
              <a:rPr lang="en-GB" sz="2400" dirty="0">
                <a:solidFill>
                  <a:srgbClr val="C00000"/>
                </a:solidFill>
              </a:rPr>
              <a:t>Here we care about </a:t>
            </a:r>
            <a:r>
              <a:rPr lang="en-GB" sz="2400" b="1" u="sng" dirty="0">
                <a:solidFill>
                  <a:srgbClr val="C00000"/>
                </a:solidFill>
              </a:rPr>
              <a:t>all possible assignments</a:t>
            </a:r>
            <a:r>
              <a:rPr lang="en-GB" sz="2400" dirty="0">
                <a:solidFill>
                  <a:srgbClr val="C00000"/>
                </a:solidFill>
              </a:rPr>
              <a:t>, not just about those of </a:t>
            </a:r>
            <a:r>
              <a:rPr lang="en-GB" sz="2400" b="1" dirty="0">
                <a:solidFill>
                  <a:srgbClr val="C00000"/>
                </a:solidFill>
              </a:rPr>
              <a:t>“low complexity”</a:t>
            </a:r>
            <a:r>
              <a:rPr lang="en-GB" sz="24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704" y="4581961"/>
            <a:ext cx="12389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Idea:  </a:t>
            </a:r>
            <a:r>
              <a:rPr lang="en-GB" sz="3000" dirty="0"/>
              <a:t>Use notion of </a:t>
            </a:r>
            <a:r>
              <a:rPr lang="en-GB" sz="3000" b="1" dirty="0"/>
              <a:t>Refuter</a:t>
            </a:r>
            <a:r>
              <a:rPr lang="en-GB" sz="3000" dirty="0"/>
              <a:t>  +  notion of </a:t>
            </a:r>
            <a:r>
              <a:rPr lang="en-GB" sz="3000" b="1" dirty="0"/>
              <a:t>complexity of assignment</a:t>
            </a:r>
            <a:r>
              <a:rPr lang="en-GB" sz="3000" dirty="0"/>
              <a:t>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572000" y="5593159"/>
            <a:ext cx="6705600" cy="786606"/>
          </a:xfrm>
          <a:prstGeom prst="wedgeRoundRectCallout">
            <a:avLst>
              <a:gd name="adj1" fmla="val 19950"/>
              <a:gd name="adj2" fmla="val -1063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Variant of time-bounded Kolmogorov Complexity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7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24800" y="1629794"/>
            <a:ext cx="2717800" cy="88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39800" y="1227722"/>
            <a:ext cx="10274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Proof is a careful randomized reduction. Definition of “sketched” version of the </a:t>
            </a:r>
            <a:r>
              <a:rPr lang="en-GB" sz="2600" b="1" dirty="0"/>
              <a:t>3-SAT</a:t>
            </a:r>
            <a:r>
              <a:rPr lang="en-GB" sz="2600" dirty="0"/>
              <a:t> problem is somewhat tricky.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9050" y="2503843"/>
            <a:ext cx="9251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Argument employs a case analysis depending on the counter-examples (formulas) generated by (candidate) </a:t>
            </a:r>
            <a:r>
              <a:rPr lang="en-GB" sz="2400" b="1" dirty="0"/>
              <a:t>Refuter</a:t>
            </a:r>
            <a:r>
              <a:rPr lang="en-GB" sz="2400" dirty="0"/>
              <a:t>:</a:t>
            </a:r>
          </a:p>
          <a:p>
            <a:endParaRPr lang="en-GB" sz="2400" dirty="0"/>
          </a:p>
          <a:p>
            <a:pPr marL="342900" indent="-342900">
              <a:buAutoNum type="alphaLcParenBoth"/>
            </a:pPr>
            <a:r>
              <a:rPr lang="en-GB" sz="2400" dirty="0"/>
              <a:t>  </a:t>
            </a:r>
            <a:r>
              <a:rPr lang="en-GB" sz="2400" b="1" dirty="0" err="1">
                <a:solidFill>
                  <a:srgbClr val="C00000"/>
                </a:solidFill>
              </a:rPr>
              <a:t>Unsatisfiable</a:t>
            </a:r>
            <a:r>
              <a:rPr lang="en-GB" sz="2400" dirty="0"/>
              <a:t>,  </a:t>
            </a:r>
          </a:p>
          <a:p>
            <a:pPr marL="342900" indent="-342900">
              <a:buAutoNum type="alphaLcParenBoth"/>
            </a:pPr>
            <a:r>
              <a:rPr lang="en-GB" sz="2400" dirty="0"/>
              <a:t>  </a:t>
            </a:r>
            <a:r>
              <a:rPr lang="en-GB" sz="2400" b="1" dirty="0" err="1">
                <a:solidFill>
                  <a:srgbClr val="00B050"/>
                </a:solidFill>
              </a:rPr>
              <a:t>Satisfiable</a:t>
            </a:r>
            <a:r>
              <a:rPr lang="en-GB" sz="2400" dirty="0">
                <a:solidFill>
                  <a:srgbClr val="00B050"/>
                </a:solidFill>
              </a:rPr>
              <a:t> by </a:t>
            </a:r>
            <a:r>
              <a:rPr lang="en-GB" sz="2400" b="1" dirty="0">
                <a:solidFill>
                  <a:srgbClr val="00B050"/>
                </a:solidFill>
              </a:rPr>
              <a:t>low complexity assignment</a:t>
            </a:r>
            <a:r>
              <a:rPr lang="en-GB" sz="2400" dirty="0">
                <a:solidFill>
                  <a:srgbClr val="00B050"/>
                </a:solidFill>
              </a:rPr>
              <a:t>, </a:t>
            </a:r>
          </a:p>
          <a:p>
            <a:pPr marL="342900" indent="-342900">
              <a:buAutoNum type="alphaLcParenBoth"/>
            </a:pPr>
            <a:r>
              <a:rPr lang="en-GB" sz="2400" dirty="0"/>
              <a:t>  </a:t>
            </a:r>
            <a:r>
              <a:rPr lang="en-GB" sz="2400" b="1" dirty="0" err="1">
                <a:solidFill>
                  <a:srgbClr val="0070C0"/>
                </a:solidFill>
              </a:rPr>
              <a:t>Satisfiable</a:t>
            </a:r>
            <a:r>
              <a:rPr lang="en-GB" sz="2400" dirty="0">
                <a:solidFill>
                  <a:srgbClr val="0070C0"/>
                </a:solidFill>
              </a:rPr>
              <a:t>, but only by </a:t>
            </a:r>
            <a:r>
              <a:rPr lang="en-GB" sz="2400" b="1" dirty="0">
                <a:solidFill>
                  <a:srgbClr val="0070C0"/>
                </a:solidFill>
              </a:rPr>
              <a:t>high complexity assignments</a:t>
            </a:r>
            <a:r>
              <a:rPr lang="en-GB" sz="2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8500" y="5419467"/>
            <a:ext cx="1111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Case </a:t>
            </a:r>
            <a:r>
              <a:rPr lang="en-GB" sz="2400" b="1" dirty="0"/>
              <a:t>(c)</a:t>
            </a:r>
            <a:r>
              <a:rPr lang="en-GB" sz="2400" dirty="0">
                <a:solidFill>
                  <a:srgbClr val="0070C0"/>
                </a:solidFill>
              </a:rPr>
              <a:t> uses the notion of “</a:t>
            </a:r>
            <a:r>
              <a:rPr lang="en-GB" sz="2400" b="1" dirty="0">
                <a:solidFill>
                  <a:srgbClr val="0070C0"/>
                </a:solidFill>
              </a:rPr>
              <a:t>succinct witnesses”</a:t>
            </a:r>
            <a:r>
              <a:rPr lang="en-GB" sz="2400" dirty="0">
                <a:solidFill>
                  <a:srgbClr val="0070C0"/>
                </a:solidFill>
              </a:rPr>
              <a:t> as in </a:t>
            </a:r>
            <a:r>
              <a:rPr lang="en-GB" sz="2400" b="1" dirty="0" err="1">
                <a:solidFill>
                  <a:srgbClr val="0070C0"/>
                </a:solidFill>
              </a:rPr>
              <a:t>Impagliazzo-Kabanets-Wigderson</a:t>
            </a:r>
            <a:r>
              <a:rPr lang="en-GB" sz="2400" dirty="0">
                <a:solidFill>
                  <a:srgbClr val="0070C0"/>
                </a:solidFill>
              </a:rPr>
              <a:t> (2001), and corresponding connection to </a:t>
            </a:r>
            <a:r>
              <a:rPr lang="en-GB" sz="2400" b="1" dirty="0">
                <a:solidFill>
                  <a:srgbClr val="0070C0"/>
                </a:solidFill>
              </a:rPr>
              <a:t>NEXP vs. BPP</a:t>
            </a:r>
            <a:r>
              <a:rPr lang="en-GB" sz="2400" dirty="0">
                <a:solidFill>
                  <a:srgbClr val="0070C0"/>
                </a:solidFill>
              </a:rPr>
              <a:t> problem.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9800" y="406400"/>
            <a:ext cx="2260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rgbClr val="002060"/>
                </a:solidFill>
              </a:rPr>
              <a:t>Remarks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5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FC95FD1-7E03-4F17-A3AB-0948270A0B43}"/>
              </a:ext>
            </a:extLst>
          </p:cNvPr>
          <p:cNvSpPr txBox="1"/>
          <p:nvPr/>
        </p:nvSpPr>
        <p:spPr>
          <a:xfrm>
            <a:off x="1231823" y="3214994"/>
            <a:ext cx="8534400" cy="46166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4B195-777E-42A2-A6A0-286B68D8F34F}"/>
              </a:ext>
            </a:extLst>
          </p:cNvPr>
          <p:cNvSpPr/>
          <p:nvPr/>
        </p:nvSpPr>
        <p:spPr>
          <a:xfrm>
            <a:off x="1752523" y="2861051"/>
            <a:ext cx="65114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9171"/>
            <a:ext cx="10820400" cy="10445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How to avoid natural proofs?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0" y="1754182"/>
            <a:ext cx="1046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C00000"/>
                </a:solidFill>
              </a:rPr>
              <a:t>Natural Property: </a:t>
            </a:r>
            <a:r>
              <a:rPr lang="en-GB" sz="2600" dirty="0"/>
              <a:t> An algorithm satisfying the following properties: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8823" y="3214994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Largeness:</a:t>
            </a:r>
            <a:r>
              <a:rPr lang="en-GB" sz="2400" dirty="0"/>
              <a:t>  Accepts most input strings in </a:t>
            </a:r>
            <a:r>
              <a:rPr lang="en-GB" sz="2400" b="1" dirty="0"/>
              <a:t>{0,1}</a:t>
            </a:r>
            <a:r>
              <a:rPr lang="en-GB" sz="2400" b="1" baseline="30000" dirty="0"/>
              <a:t>N</a:t>
            </a:r>
            <a:r>
              <a:rPr lang="en-GB" sz="24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8823" y="2499977"/>
            <a:ext cx="840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70C0"/>
                </a:solidFill>
              </a:rPr>
              <a:t>Constructivity</a:t>
            </a:r>
            <a:r>
              <a:rPr lang="en-GB" sz="2400" b="1" dirty="0">
                <a:solidFill>
                  <a:srgbClr val="0070C0"/>
                </a:solidFill>
              </a:rPr>
              <a:t>:</a:t>
            </a:r>
            <a:r>
              <a:rPr lang="en-GB" sz="2400" dirty="0"/>
              <a:t>  Runs in time polynomial in </a:t>
            </a:r>
            <a:r>
              <a:rPr lang="en-GB" sz="2400" b="1" dirty="0"/>
              <a:t>N</a:t>
            </a:r>
            <a:r>
              <a:rPr lang="en-GB" sz="2400" dirty="0"/>
              <a:t>  (input length).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8823" y="3930011"/>
            <a:ext cx="961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Usefulness:</a:t>
            </a:r>
            <a:r>
              <a:rPr lang="en-GB" sz="2400" dirty="0"/>
              <a:t>  Rejects every string in </a:t>
            </a:r>
            <a:r>
              <a:rPr lang="en-GB" sz="2400" b="1" dirty="0"/>
              <a:t>{0,1}</a:t>
            </a:r>
            <a:r>
              <a:rPr lang="en-GB" sz="2400" b="1" baseline="30000" dirty="0"/>
              <a:t>N</a:t>
            </a:r>
            <a:r>
              <a:rPr lang="en-GB" sz="2400" dirty="0"/>
              <a:t> representing a function computable by </a:t>
            </a:r>
            <a:r>
              <a:rPr lang="en-GB" sz="2400" b="1" dirty="0"/>
              <a:t>poly(n)</a:t>
            </a:r>
            <a:r>
              <a:rPr lang="en-GB" sz="2400" dirty="0"/>
              <a:t> size devices.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5</a:t>
            </a:fld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D5F607-1AE2-4EE0-80A1-5AA18784F890}"/>
              </a:ext>
            </a:extLst>
          </p:cNvPr>
          <p:cNvSpPr txBox="1"/>
          <p:nvPr/>
        </p:nvSpPr>
        <p:spPr>
          <a:xfrm>
            <a:off x="8376656" y="5246691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(Williams 2013)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2DD70-000F-425B-A4AC-49E3036F828B}"/>
              </a:ext>
            </a:extLst>
          </p:cNvPr>
          <p:cNvSpPr txBox="1"/>
          <p:nvPr/>
        </p:nvSpPr>
        <p:spPr>
          <a:xfrm>
            <a:off x="1358823" y="5237982"/>
            <a:ext cx="926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NEXP</a:t>
            </a:r>
            <a:r>
              <a:rPr lang="en-GB" sz="2400" dirty="0"/>
              <a:t> not contained in a class </a:t>
            </a:r>
            <a:r>
              <a:rPr lang="en-GB" sz="2400" b="1" dirty="0"/>
              <a:t>C</a:t>
            </a:r>
            <a:r>
              <a:rPr lang="en-GB" sz="2400" dirty="0"/>
              <a:t> </a:t>
            </a:r>
          </a:p>
          <a:p>
            <a:pPr algn="ctr"/>
            <a:r>
              <a:rPr lang="en-GB" sz="2400" dirty="0"/>
              <a:t>roughly equivalent to</a:t>
            </a:r>
          </a:p>
          <a:p>
            <a:pPr algn="ctr"/>
            <a:r>
              <a:rPr lang="en-GB" sz="2400" dirty="0"/>
              <a:t>existence of property that is </a:t>
            </a:r>
            <a:r>
              <a:rPr lang="en-GB" sz="2400" b="1" dirty="0"/>
              <a:t>constructive</a:t>
            </a:r>
            <a:r>
              <a:rPr lang="en-GB" sz="2400" dirty="0"/>
              <a:t> and </a:t>
            </a:r>
            <a:r>
              <a:rPr lang="en-GB" sz="2400" b="1" dirty="0"/>
              <a:t>useful</a:t>
            </a:r>
            <a:r>
              <a:rPr lang="en-GB" sz="2400" dirty="0"/>
              <a:t> against C.</a:t>
            </a:r>
          </a:p>
        </p:txBody>
      </p:sp>
    </p:spTree>
    <p:extLst>
      <p:ext uri="{BB962C8B-B14F-4D97-AF65-F5344CB8AC3E}">
        <p14:creationId xmlns:p14="http://schemas.microsoft.com/office/powerpoint/2010/main" val="20668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1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97060-015C-498E-8F19-8EAD3362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E422D-E72D-4C8B-B66D-2D3D598AFDBE}"/>
              </a:ext>
            </a:extLst>
          </p:cNvPr>
          <p:cNvSpPr txBox="1"/>
          <p:nvPr/>
        </p:nvSpPr>
        <p:spPr>
          <a:xfrm>
            <a:off x="809669" y="1409441"/>
            <a:ext cx="10820400" cy="12464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2200" b="1" dirty="0">
              <a:solidFill>
                <a:srgbClr val="FFFF00"/>
              </a:solidFill>
            </a:endParaRPr>
          </a:p>
          <a:p>
            <a:pPr algn="ctr"/>
            <a:r>
              <a:rPr lang="en-GB" sz="3100" b="1" dirty="0">
                <a:solidFill>
                  <a:srgbClr val="FFFF00"/>
                </a:solidFill>
              </a:rPr>
              <a:t>Magnification</a:t>
            </a:r>
            <a:r>
              <a:rPr lang="en-GB" sz="3100" dirty="0">
                <a:solidFill>
                  <a:srgbClr val="FFFF00"/>
                </a:solidFill>
              </a:rPr>
              <a:t> applies to </a:t>
            </a:r>
            <a:r>
              <a:rPr lang="en-GB" sz="3100" b="1" dirty="0">
                <a:solidFill>
                  <a:srgbClr val="FFFF00"/>
                </a:solidFill>
              </a:rPr>
              <a:t>specific problems</a:t>
            </a:r>
            <a:r>
              <a:rPr lang="en-GB" sz="3100" dirty="0">
                <a:solidFill>
                  <a:srgbClr val="FFFF00"/>
                </a:solidFill>
              </a:rPr>
              <a:t>!  </a:t>
            </a:r>
          </a:p>
          <a:p>
            <a:pPr algn="ctr"/>
            <a:endParaRPr lang="en-GB" sz="2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DD0E33-4957-423D-A410-CFCD324E1B12}"/>
              </a:ext>
            </a:extLst>
          </p:cNvPr>
          <p:cNvSpPr/>
          <p:nvPr/>
        </p:nvSpPr>
        <p:spPr>
          <a:xfrm>
            <a:off x="1542246" y="4211017"/>
            <a:ext cx="84399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Unclear how to extract from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b="1" dirty="0"/>
              <a:t>weak lower bound</a:t>
            </a:r>
            <a:r>
              <a:rPr lang="en-GB" sz="2800" dirty="0"/>
              <a:t>  +  </a:t>
            </a:r>
            <a:r>
              <a:rPr lang="en-GB" sz="2800" b="1" dirty="0"/>
              <a:t>magnification  </a:t>
            </a:r>
            <a:r>
              <a:rPr lang="en-GB" sz="2800" dirty="0"/>
              <a:t>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a property showing hardness of </a:t>
            </a:r>
            <a:r>
              <a:rPr lang="en-GB" sz="2800" b="1" dirty="0">
                <a:solidFill>
                  <a:srgbClr val="FF0000"/>
                </a:solidFill>
              </a:rPr>
              <a:t>most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  <a:r>
              <a:rPr lang="en-GB" sz="2800" dirty="0"/>
              <a:t>Boolean functions.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7FCAFA-CA90-4C34-878A-97C1B53B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99171"/>
            <a:ext cx="10820400" cy="1044575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Hardness Magnification and Natural Proofs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EE8F05-0E81-45BF-9B68-898B1E5F6A0E}"/>
              </a:ext>
            </a:extLst>
          </p:cNvPr>
          <p:cNvGrpSpPr/>
          <p:nvPr/>
        </p:nvGrpSpPr>
        <p:grpSpPr>
          <a:xfrm>
            <a:off x="1288059" y="3222861"/>
            <a:ext cx="9311081" cy="455023"/>
            <a:chOff x="1123324" y="5785485"/>
            <a:chExt cx="9311081" cy="4550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46297E-7018-469D-B1A7-DFD9C03F594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324" y="5798353"/>
              <a:ext cx="3088068" cy="41642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157D63E-2CAA-4121-A7EF-185F2EBDF92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099" y="5798353"/>
              <a:ext cx="3179306" cy="442155"/>
            </a:xfrm>
            <a:prstGeom prst="rect">
              <a:avLst/>
            </a:prstGeom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A0922CAB-9040-4FAC-9FBA-97288426BBBB}"/>
                </a:ext>
              </a:extLst>
            </p:cNvPr>
            <p:cNvSpPr/>
            <p:nvPr/>
          </p:nvSpPr>
          <p:spPr>
            <a:xfrm>
              <a:off x="4973935" y="5785485"/>
              <a:ext cx="1609859" cy="4421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8632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1F74-DE03-4C8A-B100-AD48F540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000" b="1" dirty="0">
                <a:solidFill>
                  <a:srgbClr val="002060"/>
                </a:solidFill>
              </a:rPr>
              <a:t>Previous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50EC8-4767-4B7D-ADF7-C56CB528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3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667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Srinivasan (2000)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1526" y="2205603"/>
            <a:ext cx="6652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Spectral" panose="02020502060000000000" pitchFamily="18" charset="0"/>
              </a:rPr>
              <a:t>▶  </a:t>
            </a:r>
            <a:r>
              <a:rPr lang="en-GB" sz="2600" dirty="0"/>
              <a:t>Considers </a:t>
            </a:r>
            <a:r>
              <a:rPr lang="en-GB" sz="2600" b="1" dirty="0"/>
              <a:t>randomized RAM model</a:t>
            </a:r>
            <a:r>
              <a:rPr lang="en-GB" sz="2600" dirty="0"/>
              <a:t>, and </a:t>
            </a:r>
          </a:p>
          <a:p>
            <a:r>
              <a:rPr lang="en-GB" sz="2600" dirty="0"/>
              <a:t>               -approximation problem for </a:t>
            </a:r>
            <a:r>
              <a:rPr lang="en-GB" sz="2600" b="1" dirty="0"/>
              <a:t>CLIQUE</a:t>
            </a:r>
            <a:r>
              <a:rPr lang="en-GB" sz="26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233" y="5274052"/>
            <a:ext cx="1139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Spectral" panose="02020502060000000000" pitchFamily="18" charset="0"/>
              </a:rPr>
              <a:t>▶  </a:t>
            </a:r>
            <a:r>
              <a:rPr lang="en-GB" sz="2600" dirty="0"/>
              <a:t>Proves several results showing that                  lower bounds imply separations such as </a:t>
            </a:r>
            <a:r>
              <a:rPr lang="en-GB" sz="2600" b="1" dirty="0"/>
              <a:t>NP</a:t>
            </a:r>
            <a:r>
              <a:rPr lang="en-GB" sz="2600" dirty="0"/>
              <a:t> not contained in </a:t>
            </a:r>
            <a:r>
              <a:rPr lang="en-GB" sz="2600" b="1" dirty="0"/>
              <a:t>BPP</a:t>
            </a:r>
            <a:r>
              <a:rPr lang="en-GB" sz="26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3783" y="6162457"/>
            <a:ext cx="2743200" cy="365125"/>
          </a:xfrm>
        </p:spPr>
        <p:txBody>
          <a:bodyPr/>
          <a:lstStyle/>
          <a:p>
            <a:fld id="{D3713462-E000-4B4D-8E91-82D5CCB61A1A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2" descr="Hoffman-Singleton graph.svg">
            <a:extLst>
              <a:ext uri="{FF2B5EF4-FFF2-40B4-BE49-F238E27FC236}">
                <a16:creationId xmlns:a16="http://schemas.microsoft.com/office/drawing/2014/main" id="{CE5F7D1E-8533-4496-A265-4B2692608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82" y="1863507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8A8832-CDED-4849-833F-A78659CC45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23" y="3672759"/>
            <a:ext cx="1498170" cy="5238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7D4BEB-D7F2-4232-94AD-7C240CAD97A0}"/>
              </a:ext>
            </a:extLst>
          </p:cNvPr>
          <p:cNvSpPr txBox="1"/>
          <p:nvPr/>
        </p:nvSpPr>
        <p:spPr>
          <a:xfrm>
            <a:off x="4631556" y="3683122"/>
            <a:ext cx="2060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Input length: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8923AE-9BFF-43D0-8E83-0B3F9C10E3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56" y="2693026"/>
            <a:ext cx="1018387" cy="312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9061D5-541F-4111-A28F-38665B61A6A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08" y="5253022"/>
            <a:ext cx="941112" cy="3564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F237B1-1B84-4D12-B492-CB7996B2792A}"/>
              </a:ext>
            </a:extLst>
          </p:cNvPr>
          <p:cNvSpPr txBox="1"/>
          <p:nvPr/>
        </p:nvSpPr>
        <p:spPr>
          <a:xfrm>
            <a:off x="1180827" y="4605298"/>
            <a:ext cx="2096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Picture: Wikipedia</a:t>
            </a:r>
          </a:p>
        </p:txBody>
      </p:sp>
    </p:spTree>
    <p:extLst>
      <p:ext uri="{BB962C8B-B14F-4D97-AF65-F5344CB8AC3E}">
        <p14:creationId xmlns:p14="http://schemas.microsoft.com/office/powerpoint/2010/main" val="39103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89391"/>
            <a:ext cx="10515600" cy="1325563"/>
          </a:xfrm>
        </p:spPr>
        <p:txBody>
          <a:bodyPr/>
          <a:lstStyle/>
          <a:p>
            <a:r>
              <a:rPr lang="en-GB" dirty="0" err="1">
                <a:solidFill>
                  <a:srgbClr val="002060"/>
                </a:solidFill>
              </a:rPr>
              <a:t>Allender</a:t>
            </a:r>
            <a:r>
              <a:rPr lang="en-GB" dirty="0">
                <a:solidFill>
                  <a:srgbClr val="002060"/>
                </a:solidFill>
              </a:rPr>
              <a:t> and </a:t>
            </a:r>
            <a:r>
              <a:rPr lang="en-GB" dirty="0" err="1">
                <a:solidFill>
                  <a:srgbClr val="002060"/>
                </a:solidFill>
              </a:rPr>
              <a:t>Koucky</a:t>
            </a:r>
            <a:r>
              <a:rPr lang="en-GB" dirty="0">
                <a:solidFill>
                  <a:srgbClr val="002060"/>
                </a:solidFill>
              </a:rPr>
              <a:t> (2008)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500" y="2040852"/>
            <a:ext cx="1149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Theorem.</a:t>
            </a:r>
            <a:r>
              <a:rPr lang="en-GB" sz="2400" b="1" dirty="0"/>
              <a:t> </a:t>
            </a:r>
            <a:r>
              <a:rPr lang="en-GB" sz="2400" dirty="0"/>
              <a:t>There is an NC</a:t>
            </a:r>
            <a:r>
              <a:rPr lang="en-GB" sz="2400" baseline="30000" dirty="0"/>
              <a:t>1</a:t>
            </a:r>
            <a:r>
              <a:rPr lang="en-GB" sz="2400" dirty="0"/>
              <a:t>-complete language </a:t>
            </a:r>
            <a:r>
              <a:rPr lang="en-GB" sz="2400" b="1" dirty="0"/>
              <a:t>L</a:t>
            </a:r>
            <a:r>
              <a:rPr lang="en-GB" sz="2400" dirty="0"/>
              <a:t> such that if </a:t>
            </a:r>
            <a:r>
              <a:rPr lang="en-GB" sz="2400" b="1" dirty="0"/>
              <a:t>L</a:t>
            </a:r>
            <a:r>
              <a:rPr lang="en-GB" sz="2400" dirty="0"/>
              <a:t> is not in </a:t>
            </a:r>
            <a:r>
              <a:rPr lang="en-GB" sz="2400" b="1" dirty="0"/>
              <a:t>TC</a:t>
            </a:r>
            <a:r>
              <a:rPr lang="en-GB" sz="2400" b="1" baseline="30000" dirty="0"/>
              <a:t>0</a:t>
            </a:r>
            <a:r>
              <a:rPr lang="en-GB" sz="2400" b="1" dirty="0"/>
              <a:t>(n</a:t>
            </a:r>
            <a:r>
              <a:rPr lang="en-GB" sz="2400" b="1" baseline="30000" dirty="0"/>
              <a:t>1.001</a:t>
            </a:r>
            <a:r>
              <a:rPr lang="en-GB" sz="2400" b="1" dirty="0"/>
              <a:t>)</a:t>
            </a:r>
            <a:r>
              <a:rPr lang="en-GB" sz="2400" dirty="0"/>
              <a:t> </a:t>
            </a:r>
          </a:p>
          <a:p>
            <a:r>
              <a:rPr lang="en-GB" sz="2400" dirty="0"/>
              <a:t>then </a:t>
            </a:r>
            <a:r>
              <a:rPr lang="en-GB" sz="2400" b="1" dirty="0"/>
              <a:t>L</a:t>
            </a:r>
            <a:r>
              <a:rPr lang="en-GB" sz="2400" dirty="0"/>
              <a:t> is not in </a:t>
            </a:r>
            <a:r>
              <a:rPr lang="en-GB" sz="2400" b="1" dirty="0"/>
              <a:t>TC</a:t>
            </a:r>
            <a:r>
              <a:rPr lang="en-GB" sz="2400" b="1" baseline="30000" dirty="0"/>
              <a:t>0</a:t>
            </a:r>
            <a:r>
              <a:rPr lang="en-GB" sz="2400" b="1" dirty="0"/>
              <a:t>(n</a:t>
            </a:r>
            <a:r>
              <a:rPr lang="en-GB" sz="2400" b="1" baseline="30000" dirty="0"/>
              <a:t>k</a:t>
            </a:r>
            <a:r>
              <a:rPr lang="en-GB" sz="2400" b="1" dirty="0"/>
              <a:t>)</a:t>
            </a:r>
            <a:r>
              <a:rPr lang="en-GB" sz="2400" dirty="0"/>
              <a:t> for all k  (and </a:t>
            </a:r>
            <a:r>
              <a:rPr lang="en-GB" sz="2400" b="1" dirty="0">
                <a:solidFill>
                  <a:srgbClr val="0070C0"/>
                </a:solidFill>
              </a:rPr>
              <a:t>NC</a:t>
            </a:r>
            <a:r>
              <a:rPr lang="en-GB" sz="2400" b="1" baseline="30000" dirty="0">
                <a:solidFill>
                  <a:srgbClr val="0070C0"/>
                </a:solidFill>
              </a:rPr>
              <a:t>1</a:t>
            </a:r>
            <a:r>
              <a:rPr lang="en-GB" sz="2400" b="1" dirty="0">
                <a:solidFill>
                  <a:srgbClr val="0070C0"/>
                </a:solidFill>
              </a:rPr>
              <a:t> is not contained in TC</a:t>
            </a:r>
            <a:r>
              <a:rPr lang="en-GB" sz="2400" b="1" baseline="30000" dirty="0">
                <a:solidFill>
                  <a:srgbClr val="0070C0"/>
                </a:solidFill>
              </a:rPr>
              <a:t>0</a:t>
            </a:r>
            <a:r>
              <a:rPr lang="en-GB" sz="2400" dirty="0"/>
              <a:t>).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500" y="3482449"/>
            <a:ext cx="11075769" cy="2209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1731" y="3509273"/>
            <a:ext cx="11750946" cy="64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rgbClr val="002060"/>
                </a:solidFill>
              </a:rPr>
              <a:t>Lipton and Williams (2012)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4125486"/>
            <a:ext cx="817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Magnification of </a:t>
            </a:r>
            <a:r>
              <a:rPr lang="en-GB" sz="2400" b="1" dirty="0"/>
              <a:t>SIZE-DEPTH</a:t>
            </a:r>
            <a:r>
              <a:rPr lang="en-GB" sz="2400" dirty="0"/>
              <a:t> lower bounds for </a:t>
            </a:r>
            <a:r>
              <a:rPr lang="en-GB" sz="2400" b="1" dirty="0"/>
              <a:t>CIRCUIT-EVAL</a:t>
            </a:r>
            <a:r>
              <a:rPr lang="en-GB" sz="2400" dirty="0"/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462-E000-4B4D-8E91-82D5CCB61A1A}" type="slidenum">
              <a:rPr lang="en-GB" smtClean="0"/>
              <a:t>9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A9360-5F47-485C-80D3-1837CE29E5CE}"/>
              </a:ext>
            </a:extLst>
          </p:cNvPr>
          <p:cNvSpPr txBox="1"/>
          <p:nvPr/>
        </p:nvSpPr>
        <p:spPr>
          <a:xfrm>
            <a:off x="671731" y="4689333"/>
            <a:ext cx="1149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Theorem.</a:t>
            </a:r>
            <a:r>
              <a:rPr lang="en-GB" sz="2400" b="1" dirty="0"/>
              <a:t> </a:t>
            </a:r>
            <a:r>
              <a:rPr lang="en-GB" sz="2400" dirty="0"/>
              <a:t>If </a:t>
            </a:r>
            <a:r>
              <a:rPr lang="en-GB" sz="2400" b="1" dirty="0"/>
              <a:t>CIRCUIT-EVAL</a:t>
            </a:r>
            <a:r>
              <a:rPr lang="en-GB" sz="2400" dirty="0"/>
              <a:t> is not in </a:t>
            </a:r>
            <a:r>
              <a:rPr lang="en-GB" sz="2400" b="1" dirty="0"/>
              <a:t>SIZE-DEPTH[n</a:t>
            </a:r>
            <a:r>
              <a:rPr lang="en-GB" sz="2400" b="1" baseline="30000" dirty="0"/>
              <a:t>1.001</a:t>
            </a:r>
            <a:r>
              <a:rPr lang="en-GB" sz="2400" b="1" dirty="0"/>
              <a:t>, n</a:t>
            </a:r>
            <a:r>
              <a:rPr lang="en-GB" sz="2400" b="1" baseline="30000" dirty="0"/>
              <a:t>1 - o(1)</a:t>
            </a:r>
            <a:r>
              <a:rPr lang="en-GB" sz="2400" b="1" dirty="0"/>
              <a:t>]</a:t>
            </a:r>
            <a:r>
              <a:rPr lang="en-GB" sz="2400" dirty="0"/>
              <a:t>, </a:t>
            </a:r>
          </a:p>
          <a:p>
            <a:r>
              <a:rPr lang="en-GB" sz="2400" dirty="0"/>
              <a:t>			then for every k </a:t>
            </a:r>
            <a:r>
              <a:rPr lang="en-GB" sz="2400" b="1" dirty="0"/>
              <a:t> CIRCUIT-EVAL</a:t>
            </a:r>
            <a:r>
              <a:rPr lang="en-GB" sz="2400" dirty="0"/>
              <a:t> is not in </a:t>
            </a:r>
            <a:r>
              <a:rPr lang="en-GB" sz="2400" b="1" dirty="0"/>
              <a:t>SIZE-DEPTH[n</a:t>
            </a:r>
            <a:r>
              <a:rPr lang="en-GB" sz="2400" b="1" baseline="30000" dirty="0"/>
              <a:t>k</a:t>
            </a:r>
            <a:r>
              <a:rPr lang="en-GB" sz="2400" b="1" dirty="0"/>
              <a:t>, n</a:t>
            </a:r>
            <a:r>
              <a:rPr lang="en-GB" sz="2400" b="1" baseline="30000" dirty="0"/>
              <a:t>o(1)</a:t>
            </a:r>
            <a:r>
              <a:rPr lang="en-GB" sz="2400" b="1" dirty="0"/>
              <a:t>]</a:t>
            </a:r>
            <a:r>
              <a:rPr lang="en-GB" sz="2400" dirty="0"/>
              <a:t>.</a:t>
            </a:r>
            <a:r>
              <a:rPr lang="en-GB" sz="2400" b="1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845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461.9423"/>
  <p:tag name="LATEXADDIN" val="\documentclass{article}&#10;\usepackage{amsmath}&#10;\pagestyle{empty}&#10;\begin{document}&#10;&#10;$\Omega(N^{1 + \varepsilon})$&#10;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3830.521"/>
  <p:tag name="LATEXADDIN" val="\documentclass{article}&#10;\usepackage{amsmath}&#10;\pagestyle{empty}&#10;\begin{document}&#10;&#10;\textbf{Input:} A truth table $y \in \{0,1\}^N$ of a function $\mathsf{fn(y) \colon \{0,1\}^n \to \{0,1\}}$.&#10;&#10;&#10;\end{document}"/>
  <p:tag name="IGUANATEXSIZE" val="20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4856"/>
  <p:tag name="ORIGINALWIDTH" val="2725.159"/>
  <p:tag name="LATEXADDIN" val="\documentclass{article}&#10;\usepackage{amsmath}&#10;\pagestyle{empty}&#10;\begin{document}&#10;&#10;&#10;$\mathsf{YES}$: functions computable by circuits of size $\leq s$.&#10;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417.323"/>
  <p:tag name="LATEXADDIN" val="\documentclass{article}&#10;\usepackage{amsmath}&#10;\pagestyle{empty}&#10;\begin{document}&#10;&#10;&#10;$\mathsf{NO}$: functions that cannot be computed by circuits of size $\leq s$.&#10;&#10;&#10;\end{document}"/>
  <p:tag name="IGUANATEXSIZE" val="2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913.011"/>
  <p:tag name="LATEXADDIN" val="\documentclass{article}&#10;\usepackage{amsmath}&#10;\pagestyle{empty}&#10;\begin{document}&#10;&#10;&#10;\textbf{MCSP}$[s]$ is the following problem:&#10;&#10;\end{document}"/>
  <p:tag name="IGUANATEXSIZE" val="20"/>
  <p:tag name="IGUANATEXCURSOR" val="1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4856"/>
  <p:tag name="ORIGINALWIDTH" val="3631.796"/>
  <p:tag name="LATEXADDIN" val="\documentclass{article}&#10;\usepackage{amsmath}&#10;\pagestyle{empty}&#10;\begin{document}&#10;&#10;&#10;$\mathsf{YES}$: functions that can be $\alpha$-approximated by circuits of size $\leq s$.&#10;&#10;&#10;\end{document}"/>
  <p:tag name="IGUANATEXSIZE" val="20"/>
  <p:tag name="IGUANATEXCURSOR" val="1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751.031"/>
  <p:tag name="LATEXADDIN" val="\documentclass{article}&#10;\usepackage{amsmath}&#10;\pagestyle{empty}&#10;\begin{document}&#10;&#10;&#10;$\mathsf{NO}$: functions that cannot be $\beta$-approximated by circuits of size $\leq s$.&#10;&#10;&#10;\end{document}"/>
  <p:tag name="IGUANATEXSIZE" val="20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232.846"/>
  <p:tag name="LATEXADDIN" val="\documentclass{article}&#10;\usepackage{amsmath}&#10;\pagestyle{empty}&#10;\begin{document}&#10;&#10;&#10;For $\alpha &gt; \beta$, we let $(\alpha, \beta)$-\textbf{MCSP}$[s]$ be the following variant:&#10;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0.9487"/>
  <p:tag name="ORIGINALWIDTH" val="4288.714"/>
  <p:tag name="LATEXADDIN" val="\documentclass{article}&#10;\usepackage{amsmath}&#10;\pagestyle{empty}&#10;\begin{document}&#10;&#10;\noindent \textbf{Theorem.} Let $s(n) = 2^{o(n)}$ and $\delta(n) = 2^{-o(n)}$. If $(1,1-\delta)$-$\mathsf{MCSP}[s] \notin \mathsf{Formula}[N^{1 + \gamma}]$ for some $\gamma &gt; 0$, then $\mathsf{NP}$ requires formulas of super-polynomial size.&#10;&#10;&#10;\end{document}"/>
  <p:tag name="IGUANATEXSIZE" val="20"/>
  <p:tag name="IGUANATEXCURSOR" val="1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380.2025"/>
  <p:tag name="LATEXADDIN" val="\documentclass{article}&#10;\usepackage{amsmath}&#10;\pagestyle{empty}&#10;\begin{document}&#10;&#10;&#10;$\{0,1\}^N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47.1691"/>
  <p:tag name="LATEXADDIN" val="\documentclass{article}&#10;\usepackage{amsmath}&#10;\pagestyle{empty}&#10;\begin{document}&#10;&#10;&#10;$(1 - \delta)$-hard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989.8762"/>
  <p:tag name="LATEXADDIN" val="\documentclass{article}&#10;\usepackage{amsmath}&#10;\pagestyle{empty}&#10;\begin{document}&#10;&#10;$f \notin \mathsf{Formula}[N^{1 + \varepsilon}]$&#10;&#10;&#10;\end{document}"/>
  <p:tag name="IGUANATEXSIZE" val="20"/>
  <p:tag name="IGUANATEXCURSOR" val="1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227.2216"/>
  <p:tag name="LATEXADDIN" val="\documentclass{article}&#10;\usepackage{amsmath}&#10;\pagestyle{empty}&#10;\begin{document}&#10;&#10;&#10;easy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718.035"/>
  <p:tag name="LATEXADDIN" val="\documentclass{article}&#10;\usepackage{amsmath}&#10;\pagestyle{empty}&#10;\begin{document}&#10;&#10;&#10;Size for magnification: $s = 2^{\varepsilon \cdot n}$.&#10;&#10;\end{document}"/>
  <p:tag name="IGUANATEXSIZE" val="20"/>
  <p:tag name="IGUANATEXCURSOR" val="1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2054.743"/>
  <p:tag name="LATEXADDIN" val="\documentclass{article}&#10;\usepackage{amsmath}&#10;\pagestyle{empty}&#10;\begin{document}&#10;&#10;&#10;Distance for magnification: $\delta = 2^{-\varepsilon \cdot n}$.&#10;&#10;\end{document}"/>
  <p:tag name="IGUANATEXSIZE" val="20"/>
  <p:tag name="IGUANATEXCURSOR" val="1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9.1976"/>
  <p:tag name="ORIGINALWIDTH" val="2241.47"/>
  <p:tag name="LATEXADDIN" val="\documentclass{article}&#10;\usepackage{amsmath}&#10;\pagestyle{empty}&#10;\begin{document}&#10;&#10;Lower bounds is known for, say, $s = 2^{\sqrt{n}}$.\\&#10;&#10;But the result uses $\delta \ll 2^{-0.999n}$.&#10;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158"/>
  <p:tag name="ORIGINALWIDTH" val="2861.642"/>
  <p:tag name="LATEXADDIN" val="\documentclass{article}&#10;\usepackage{amsmath}&#10;\pagestyle{empty}&#10;\begin{document}&#10;&#10;\noindent \textbf{Hirahara-Santhanam (2017)}:\\&#10;$\Omega(N^{2 - o(1)})$ Formula Size Lower Bounds for MCSP[s]&#10;&#10;&#10;\end{document}"/>
  <p:tag name="IGUANATEXSIZE" val="20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2534.683"/>
  <p:tag name="LATEXADDIN" val="\documentclass{article}&#10;\usepackage{amsmath}&#10;\pagestyle{empty}&#10;\begin{document}&#10;&#10;\noindent \textbf{Lower bound required for Magnification}:\\&#10;$\Omega(N^{1 + \varepsilon})$.&#10;&#10;&#10;\end{document}"/>
  <p:tag name="IGUANATEXSIZE" val="20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665.1669"/>
  <p:tag name="LATEXADDIN" val="\documentclass{article}&#10;\usepackage{amsmath}&#10;\pagestyle{empty}&#10;\begin{document}&#10;&#10;$Q \notin \mathcal{C}[N^{1 + \varepsilon}]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554.9306"/>
  <p:tag name="LATEXADDIN" val="\documentclass{article}&#10;\usepackage{amsmath}&#10;\pagestyle{empty}&#10;\begin{document}&#10;&#10;$h \notin \mathcal{C'}[N^{k}]$&#10;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380.2025"/>
  <p:tag name="LATEXADDIN" val="\documentclass{article}&#10;\usepackage{amsmath}&#10;\pagestyle{empty}&#10;\begin{document}&#10;&#10;&#10;$\{0,1\}^N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47.1691"/>
  <p:tag name="LATEXADDIN" val="\documentclass{article}&#10;\usepackage{amsmath}&#10;\pagestyle{empty}&#10;\begin{document}&#10;&#10;&#10;$(1 - \delta)$-hard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019.123"/>
  <p:tag name="LATEXADDIN" val="\documentclass{article}&#10;\usepackage{amsmath}&#10;\pagestyle{empty}&#10;\begin{document}&#10;&#10;$h \notin \mathsf{Formula}[N^{O(1)}]$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227.2216"/>
  <p:tag name="LATEXADDIN" val="\documentclass{article}&#10;\usepackage{amsmath}&#10;\pagestyle{empty}&#10;\begin{document}&#10;&#10;&#10;easy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17.6978"/>
  <p:tag name="LATEXADDIN" val="\documentclass{article}&#10;\usepackage{amsmath}&#10;\pagestyle{empty}&#10;\begin{document}&#10;&#10;$\Omega(N^{1.5})$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38.9576"/>
  <p:tag name="LATEXADDIN" val="\documentclass{article}&#10;\usepackage{amsmath}&#10;\pagestyle{empty}&#10;\begin{document}&#10;&#10;$\Omega(N^{2})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671.916"/>
  <p:tag name="LATEXADDIN" val="\documentclass{article}&#10;\usepackage{amsmath}&#10;\pagestyle{empty}&#10;\begin{document}&#10;&#10;$\Omega(N^{2.5 - o(1)})$&#10;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67.1916"/>
  <p:tag name="LATEXADDIN" val="\documentclass{article}&#10;\usepackage{amsmath}&#10;\pagestyle{empty}&#10;\begin{document}&#10;&#10;$\Omega(N^{2.55})$&#10;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67.1916"/>
  <p:tag name="LATEXADDIN" val="\documentclass{article}&#10;\usepackage{amsmath}&#10;\pagestyle{empty}&#10;\begin{document}&#10;&#10;$\Omega(N^{2.63})$&#10;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593.1758"/>
  <p:tag name="LATEXADDIN" val="\documentclass{article}&#10;\usepackage{amsmath}&#10;\pagestyle{empty}&#10;\begin{document}&#10;&#10;$\Omega(N^{3 - o(1)})$&#10;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1620.547"/>
  <p:tag name="LATEXADDIN" val="\documentclass{article}&#10;\usepackage{amsmath}&#10;\pagestyle{empty}&#10;\begin{document}&#10;&#10;$\mathsf{MCSP}[2^{\sqrt{n}}] \notin \mathsf{Formula}[N^{1.999}]$.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887.514"/>
  <p:tag name="LATEXADDIN" val="\documentclass{article}&#10;\usepackage{amsmath}&#10;\pagestyle{empty}&#10;\begin{document}&#10;&#10;&#10;Function over $\approx s(n)/\delta(n)$ input bits that requires formulas of size $\ell(n)$&#10;&#10;\end{document}"/>
  <p:tag name="IGUANATEXSIZE" val="20"/>
  <p:tag name="IGUANATEXCURSOR" val="1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305.587"/>
  <p:tag name="LATEXADDIN" val="\documentclass{article}&#10;\usepackage{amsmath}&#10;\pagestyle{empty}&#10;\begin{document}&#10;&#10;&#10;Lower bound of $N \cdot \ell(n)$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428.9464"/>
  <p:tag name="LATEXADDIN" val="\documentclass{article}&#10;\usepackage{amsmath}&#10;\pagestyle{empty}&#10;\begin{document}&#10;&#10;&#10;$m = \binom{n}{2}$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10.9487"/>
  <p:tag name="LATEXADDIN" val="\documentclass{article}&#10;\usepackage{amsmath}&#10;\pagestyle{empty}&#10;\begin{document}&#10;&#10;&#10;$N \cdot \ell(n)$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68.8789"/>
  <p:tag name="LATEXADDIN" val="\documentclass{article}&#10;\usepackage{amsmath}&#10;\pagestyle{empty}&#10;\begin{document}&#10;&#10;$(1, 1 - \delta)$-$\mathsf{MCSP}[s]$&#10;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68.8789"/>
  <p:tag name="LATEXADDIN" val="\documentclass{article}&#10;\usepackage{amsmath}&#10;\pagestyle{empty}&#10;\begin{document}&#10;&#10;&#10;$(1, 1 - \delta)$-$\mathsf{MCSP}[s]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85.9768"/>
  <p:tag name="LATEXADDIN" val="\documentclass{article}&#10;\usepackage{amsmath}&#10;\pagestyle{empty}&#10;\begin{document}&#10;&#10;$x^{(1)}$&#10;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85.9768"/>
  <p:tag name="LATEXADDIN" val="\documentclass{article}&#10;\usepackage{amsmath}&#10;\pagestyle{empty}&#10;\begin{document}&#10;&#10;$x^{(3)}$&#10;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85.9768"/>
  <p:tag name="LATEXADDIN" val="\documentclass{article}&#10;\usepackage{amsmath}&#10;\pagestyle{empty}&#10;\begin{document}&#10;&#10;$x^{(2)}$&#10;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65.7293"/>
  <p:tag name="LATEXADDIN" val="\documentclass{article}&#10;\usepackage{amsmath}&#10;\pagestyle{empty}&#10;\begin{document}&#10;&#10;&#10;$b^{(1)}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65.7293"/>
  <p:tag name="LATEXADDIN" val="\documentclass{article}&#10;\usepackage{amsmath}&#10;\pagestyle{empty}&#10;\begin{document}&#10;&#10;&#10;$b^{(2)}$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65.7293"/>
  <p:tag name="LATEXADDIN" val="\documentclass{article}&#10;\usepackage{amsmath}&#10;\pagestyle{empty}&#10;\begin{document}&#10;&#10;&#10;$b^{(3)}$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2024.747"/>
  <p:tag name="LATEXADDIN" val="\documentclass{article}&#10;\usepackage{amsmath}&#10;\pagestyle{empty}&#10;\begin{document}&#10;&#10;&#10;$(x^{(1)}, b^{(1)}),\; (x^{(2)}, b^{(2)}),\; (x^{(3)}, b^{(3)}),\; \ldots$&#10;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366.7042"/>
  <p:tag name="LATEXADDIN" val="\documentclass{article}&#10;\usepackage{amsmath}&#10;\pagestyle{empty}&#10;\begin{document}&#10;&#10;$n^{1 - o(1)}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.2261"/>
  <p:tag name="ORIGINALWIDTH" val="1453.318"/>
  <p:tag name="LATEXADDIN" val="\documentclass{article}&#10;\usepackage{amsmath}&#10;\pagestyle{empty}&#10;\begin{document}&#10;&#10;$t = \frac{100 \cdot s(n) \cdot \log s(n)}{\delta(n)}$ samples.&#10;&#10;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2171"/>
  <p:tag name="ORIGINALWIDTH" val="4287.964"/>
  <p:tag name="LATEXADDIN" val="\documentclass{article}&#10;\usepackage{amsmath}&#10;\pagestyle{empty}&#10;\begin{document}&#10;&#10;&#10;\noindent \textbf{Claim 2.} If input truth table is $\delta$-far from every circuit of size $s$, then w.h.p.~no such circuit agrees with random projection.&#10;&#10;\end{document}"/>
  <p:tag name="IGUANATEXSIZE" val="20"/>
  <p:tag name="IGUANATEXCURSOR" val="1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0.6674"/>
  <p:tag name="ORIGINALWIDTH" val="4614.923"/>
  <p:tag name="LATEXADDIN" val="\documentclass{article}&#10;\usepackage{amsmath}&#10;\pagestyle{empty}&#10;\begin{document}&#10;&#10;\noindent \emph{Proof.} Fix circuit $C$ of size $s$. Then &#10;$$&#10;\quad \quad \Pr[C~\text{agrees with}~\,t\,~\text{samples}]\;\leq (1 - \delta)^t \;\leq\;\exp(-\delta \cdot t) \;\leq\; \exp(-100 \cdot s(n) \cdot \log s(n)).&#10;$$&#10;By a \textbf{union bound} over the number of circuits of size $s$, the claim follows.&#10;&#10;\end{document}"/>
  <p:tag name="IGUANATEXSIZE" val="20"/>
  <p:tag name="IGUANATEXCURSOR" val="1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4288.714"/>
  <p:tag name="LATEXADDIN" val="\documentclass{article}&#10;\usepackage{amsmath}&#10;\pagestyle{empty}&#10;\begin{document}&#10;&#10;&#10;\noindent \textbf{Claim 1.} If input truth table admits circuit of size $s$, so does its random projection.&#10;&#10;\end{document}"/>
  <p:tag name="IGUANATEXSIZE" val="20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43.9445"/>
  <p:tag name="LATEXADDIN" val="\documentclass{article}&#10;\usepackage{amsmath}&#10;\pagestyle{empty}&#10;\begin{document}&#10;&#10;size $\ell(n)$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270.7162"/>
  <p:tag name="LATEXADDIN" val="\documentclass{article}&#10;\usepackage{amsmath}&#10;\pagestyle{empty}&#10;\begin{document}&#10;&#10;AND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462.6921"/>
  <p:tag name="LATEXADDIN" val="\documentclass{article}&#10;\usepackage{amsmath}&#10;\pagestyle{empty}&#10;\begin{document}&#10;&#10;fan-in $N$&#10;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ldots$&#10;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2233.221"/>
  <p:tag name="LATEXADDIN" val="\documentclass{article}&#10;\usepackage{amsmath}&#10;\pagestyle{empty}&#10;\begin{document}&#10;&#10;Error probability on each input is $&lt; 2^{-N}$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1883.015"/>
  <p:tag name="LATEXADDIN" val="\documentclass{article}&#10;\usepackage{amsmath}&#10;\pagestyle{empty}&#10;\begin{document}&#10;&#10;\noindent $\exists$~fixed choice of $\vec{x}$ that is\\correct for every input truth table.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275.2156"/>
  <p:tag name="LATEXADDIN" val="\documentclass{article}&#10;\usepackage{amsmath}&#10;\pagestyle{empty}&#10;\begin{document}&#10;&#10;$m^{1 + \varepsilon}$&#10;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623.172"/>
  <p:tag name="LATEXADDIN" val="\documentclass{article}&#10;\usepackage{amsmath}&#10;\pagestyle{empty}&#10;\begin{document}&#10;&#10;&#10;\noindent \textbf{Crucial Trick:} Hardwire $\vec{x}$ and rewire formula.&#10;&#10;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259.468"/>
  <p:tag name="LATEXADDIN" val="\documentclass{article}&#10;\usepackage{amsmath}&#10;\pagestyle{empty}&#10;\begin{document}&#10;&#10;&#10;\textbf{Total number of leaves is}~$\;\leq\; N \cdot \ell(n).$&#10;&#10;\end{document}"/>
  <p:tag name="IGUANATEXSIZE" val="20"/>
  <p:tag name="IGUANATEXCURSOR" val="1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68.8789"/>
  <p:tag name="LATEXADDIN" val="\documentclass{article}&#10;\usepackage{amsmath}&#10;\pagestyle{empty}&#10;\begin{document}&#10;&#10;$(1, 1 - \delta)$-$\mathsf{MCSP}[s]$&#10;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321.7098"/>
  <p:tag name="LATEXADDIN" val="\documentclass{article}&#10;\usepackage{amsmath}&#10;\pagestyle{empty}&#10;\begin{document}&#10;&#10;$3$-$\mathsf{SAT}$&#10;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1432.321"/>
  <p:tag name="LATEXADDIN" val="\documentclass{article}&#10;\usepackage{amsmath}&#10;\pagestyle{empty}&#10;\begin{document}&#10;&#10;&#10;\textbf{YES}: ~satisfiable formulas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606.299"/>
  <p:tag name="LATEXADDIN" val="\documentclass{article}&#10;\usepackage{amsmath}&#10;\pagestyle{empty}&#10;\begin{document}&#10;&#10;&#10;\textbf{NO}: ~$\varepsilon$-unsatisfiable formulas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68.8789"/>
  <p:tag name="LATEXADDIN" val="\documentclass{article}&#10;\usepackage{amsmath}&#10;\pagestyle{empty}&#10;\begin{document}&#10;&#10;$(1, 1 - \delta)$-$\mathsf{MCSP}[s]$&#10;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321.7098"/>
  <p:tag name="LATEXADDIN" val="\documentclass{article}&#10;\usepackage{amsmath}&#10;\pagestyle{empty}&#10;\begin{document}&#10;&#10;$3$-$\mathsf{SAT}$&#10;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1432.321"/>
  <p:tag name="LATEXADDIN" val="\documentclass{article}&#10;\usepackage{amsmath}&#10;\pagestyle{empty}&#10;\begin{document}&#10;&#10;&#10;\textbf{YES}: ~satisfiable formulas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606.299"/>
  <p:tag name="LATEXADDIN" val="\documentclass{article}&#10;\usepackage{amsmath}&#10;\pagestyle{empty}&#10;\begin{document}&#10;&#10;&#10;\textbf{NO}: ~$\varepsilon$-unsatisfiable formulas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25.9843"/>
  <p:tag name="LATEXADDIN" val="\documentclass{article}&#10;\usepackage{amsmath}&#10;\pagestyle{empty}&#10;\begin{document}&#10;&#10;&#10;$M$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986.1267"/>
  <p:tag name="LATEXADDIN" val="\documentclass{article}&#10;\usepackage{amsmath}&#10;\pagestyle{empty}&#10;\begin{document}&#10;&#10;satisfiable formula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986.1267"/>
  <p:tag name="LATEXADDIN" val="\documentclass{article}&#10;\usepackage{amsmath}&#10;\pagestyle{empty}&#10;\begin{document}&#10;&#10;satisfiable formula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764.9044"/>
  <p:tag name="LATEXADDIN" val="\documentclass{article}&#10;\usepackage{amsmath}&#10;\pagestyle{empty}&#10;\begin{document}&#10;&#10;$\varepsilon$-unsatisfiable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664.4169"/>
  <p:tag name="LATEXADDIN" val="\documentclass{article}&#10;\usepackage{amsmath}&#10;\pagestyle{empty}&#10;\begin{document}&#10;&#10;unsatisfiable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19.235"/>
  <p:tag name="LATEXADDIN" val="\documentclass{article}&#10;\usepackage{amsmath}&#10;\pagestyle{empty}&#10;\begin{document}&#10;&#10;Why does it work for $(1, 1 - \delta)$-$\mathsf{MCSP}$?&#10;&#10;&#10;\end{document}"/>
  <p:tag name="IGUANATEXSIZE" val="20"/>
  <p:tag name="IGUANATEXCURSOR" val="1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98.4627"/>
  <p:tag name="LATEXADDIN" val="\documentclass{article}&#10;\usepackage{amsmath}&#10;\pagestyle{empty}&#10;\begin{document}&#10;&#10;&#10;$M^{1 + \varepsilon}$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0.4462"/>
  <p:tag name="ORIGINALWIDTH" val="4283.464"/>
  <p:tag name="LATEXADDIN" val="\documentclass{article}&#10;\usepackage{amsmath}&#10;\pagestyle{empty}&#10;\begin{document}&#10;&#10;\noindent \textbf{Theorem.} Let $k(n) = (\log n)^C$, where $C &gt; 1$ can be chosen arbitrarily large.\\If for every depth $d \geq 1$ there exists $\varepsilon &gt; 0$ such that $k$-$\mathsf{Vertex}$-$\mathsf{Cover} \notin \mathsf{AC}^0_d[m^{1 + \varepsilon}]$, then $\mathsf{NP}$ requires super-polynomial size formulas.&#10;&#10;&#10;\end{document}"/>
  <p:tag name="IGUANATEXSIZE" val="20"/>
  <p:tag name="IGUANATEXCURSOR" val="1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1962</Words>
  <Application>Microsoft Office PowerPoint</Application>
  <PresentationFormat>Widescreen</PresentationFormat>
  <Paragraphs>337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AngsanaUPC</vt:lpstr>
      <vt:lpstr>Arial</vt:lpstr>
      <vt:lpstr>Arial Rounded MT Bold</vt:lpstr>
      <vt:lpstr>Calibri</vt:lpstr>
      <vt:lpstr>Calibri Light</vt:lpstr>
      <vt:lpstr>Spectral</vt:lpstr>
      <vt:lpstr>Office Theme</vt:lpstr>
      <vt:lpstr>Hardness Magnification</vt:lpstr>
      <vt:lpstr>PowerPoint Presentation</vt:lpstr>
      <vt:lpstr>Magnification of weak lower bounds</vt:lpstr>
      <vt:lpstr>PowerPoint Presentation</vt:lpstr>
      <vt:lpstr>How to avoid natural proofs?</vt:lpstr>
      <vt:lpstr>Hardness Magnification and Natural Proofs</vt:lpstr>
      <vt:lpstr>Previous Work</vt:lpstr>
      <vt:lpstr>Srinivasan (2000) </vt:lpstr>
      <vt:lpstr>Allender and Koucky (2008)</vt:lpstr>
      <vt:lpstr>PowerPoint Presentation</vt:lpstr>
      <vt:lpstr>Muller and Pich (2017)</vt:lpstr>
      <vt:lpstr>Our Results</vt:lpstr>
      <vt:lpstr>Our results</vt:lpstr>
      <vt:lpstr>List of Problems</vt:lpstr>
      <vt:lpstr>Summary</vt:lpstr>
      <vt:lpstr>k-Vertex-Cover</vt:lpstr>
      <vt:lpstr>Magnification from AC0 lower bounds</vt:lpstr>
      <vt:lpstr>The Minimum Circuit Size Problem (MCSP)</vt:lpstr>
      <vt:lpstr>Magnification around linear-size  formula lbs</vt:lpstr>
      <vt:lpstr>PowerPoint Presentation</vt:lpstr>
      <vt:lpstr>3-SAT:  NEXP vs. BPP</vt:lpstr>
      <vt:lpstr>NEXP vs. BPP</vt:lpstr>
      <vt:lpstr>PowerPoint Presentation</vt:lpstr>
      <vt:lpstr>Interpretation</vt:lpstr>
      <vt:lpstr>Comments about the proofs</vt:lpstr>
      <vt:lpstr>PowerPoint Presentation</vt:lpstr>
      <vt:lpstr>Main open problems</vt:lpstr>
      <vt:lpstr>Oliveira-Pich-Santhanam (2018)</vt:lpstr>
      <vt:lpstr>PowerPoint Presentation</vt:lpstr>
      <vt:lpstr>PowerPoint Presentation</vt:lpstr>
      <vt:lpstr>Thank you</vt:lpstr>
      <vt:lpstr>Appendix A:  Other forms of magnification</vt:lpstr>
      <vt:lpstr>Other forms of magnification:   worst-case vs. average-case lower bounds</vt:lpstr>
      <vt:lpstr>Appendix B:  Sketch of some proofs</vt:lpstr>
      <vt:lpstr>Magnification of formula lbs</vt:lpstr>
      <vt:lpstr>PowerPoint Presentation</vt:lpstr>
      <vt:lpstr>PowerPoint Presentation</vt:lpstr>
      <vt:lpstr>PowerPoint Presentation</vt:lpstr>
      <vt:lpstr>PowerPoint Presentation</vt:lpstr>
      <vt:lpstr>Magnification of 3-SAT lbs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Hardness magnification for natural problems</dc:title>
  <dc:creator>Igor Carboni Oliveira</dc:creator>
  <cp:lastModifiedBy>Igor Carboni Oliveira</cp:lastModifiedBy>
  <cp:revision>367</cp:revision>
  <dcterms:created xsi:type="dcterms:W3CDTF">2018-07-23T20:49:58Z</dcterms:created>
  <dcterms:modified xsi:type="dcterms:W3CDTF">2018-09-13T16:23:40Z</dcterms:modified>
</cp:coreProperties>
</file>