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42"/>
  </p:notesMasterIdLst>
  <p:sldIdLst>
    <p:sldId id="257" r:id="rId2"/>
    <p:sldId id="282" r:id="rId3"/>
    <p:sldId id="260" r:id="rId4"/>
    <p:sldId id="261" r:id="rId5"/>
    <p:sldId id="262" r:id="rId6"/>
    <p:sldId id="263" r:id="rId7"/>
    <p:sldId id="277" r:id="rId8"/>
    <p:sldId id="264" r:id="rId9"/>
    <p:sldId id="278" r:id="rId10"/>
    <p:sldId id="279" r:id="rId11"/>
    <p:sldId id="266" r:id="rId12"/>
    <p:sldId id="280" r:id="rId13"/>
    <p:sldId id="267" r:id="rId14"/>
    <p:sldId id="281" r:id="rId15"/>
    <p:sldId id="268" r:id="rId16"/>
    <p:sldId id="269" r:id="rId17"/>
    <p:sldId id="283" r:id="rId18"/>
    <p:sldId id="286" r:id="rId19"/>
    <p:sldId id="303" r:id="rId20"/>
    <p:sldId id="321" r:id="rId21"/>
    <p:sldId id="285" r:id="rId22"/>
    <p:sldId id="284" r:id="rId23"/>
    <p:sldId id="288" r:id="rId24"/>
    <p:sldId id="305" r:id="rId25"/>
    <p:sldId id="306" r:id="rId26"/>
    <p:sldId id="309" r:id="rId27"/>
    <p:sldId id="322" r:id="rId28"/>
    <p:sldId id="307" r:id="rId29"/>
    <p:sldId id="308" r:id="rId30"/>
    <p:sldId id="310" r:id="rId31"/>
    <p:sldId id="315" r:id="rId32"/>
    <p:sldId id="314" r:id="rId33"/>
    <p:sldId id="313" r:id="rId34"/>
    <p:sldId id="312" r:id="rId35"/>
    <p:sldId id="311" r:id="rId36"/>
    <p:sldId id="317" r:id="rId37"/>
    <p:sldId id="318" r:id="rId38"/>
    <p:sldId id="319" r:id="rId39"/>
    <p:sldId id="320" r:id="rId40"/>
    <p:sldId id="276" r:id="rId41"/>
  </p:sldIdLst>
  <p:sldSz cx="9144000" cy="5143500" type="screen16x9"/>
  <p:notesSz cx="6858000" cy="9144000"/>
  <p:defaultTextStyle>
    <a:lvl1pPr marL="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87" d="100"/>
          <a:sy n="87" d="100"/>
        </p:scale>
        <p:origin x="-77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  <a:extLst/>
          </a:lstStyle>
          <a:p>
            <a:fld id="{A8ADFD5B-A66C-449C-B6E8-FB716D07777D}" type="datetimeFigureOut">
              <a:rPr lang="en-US"/>
              <a:pPr/>
              <a:t>11/6/2017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2571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751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71624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659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5716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16185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2802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123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466BB-7B0D-4A02-9B9F-364751A76706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B725-EC0C-43C8-8D6A-C2567361F1A1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C6AA-4A73-4407-89B5-3CA400FF8DC5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09A8A-DB89-401C-8379-2D1DDB1B6128}" type="datetime1">
              <a:rPr lang="en-US" smtClean="0"/>
              <a:pPr/>
              <a:t>11/6/2017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C016F-53F5-4BD2-830E-8102CE55A9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641687"/>
            <a:ext cx="8305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i="1" dirty="0" smtClean="0">
                <a:solidFill>
                  <a:srgbClr val="C00000"/>
                </a:solidFill>
                <a:latin typeface="Vollkorn" pitchFamily="2" charset="0"/>
                <a:ea typeface="Vollkorn" pitchFamily="2" charset="0"/>
              </a:rPr>
              <a:t>Pseudodeterministic  Constructions in Subexponential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20383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Igor  Carboni  Oliveira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3181350"/>
            <a:ext cx="476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(Joint work with </a:t>
            </a:r>
            <a:r>
              <a:rPr lang="en-US" b="1" dirty="0" smtClean="0"/>
              <a:t>Rahul  Santhanam</a:t>
            </a:r>
            <a:r>
              <a:rPr lang="en-US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36696" y="241935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University of Oxford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4007882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2060"/>
                </a:solidFill>
              </a:rPr>
              <a:t>October 19</a:t>
            </a:r>
            <a:r>
              <a:rPr lang="en-US" b="1" i="1" baseline="30000" dirty="0" smtClean="0">
                <a:solidFill>
                  <a:srgbClr val="002060"/>
                </a:solidFill>
              </a:rPr>
              <a:t>th</a:t>
            </a:r>
            <a:r>
              <a:rPr lang="en-US" b="1" i="1" dirty="0" smtClean="0">
                <a:solidFill>
                  <a:srgbClr val="002060"/>
                </a:solidFill>
              </a:rPr>
              <a:t>  - Algorithms and Complexity Theory Seminar  (Oxford)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</a:rPr>
              <a:t>Pseudodeterministic Algorithms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5735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By standard amplification, we can assume the </a:t>
            </a:r>
            <a:r>
              <a:rPr lang="en-GB" sz="2200" b="1" i="1" dirty="0" smtClean="0"/>
              <a:t>canonical solution</a:t>
            </a:r>
            <a:r>
              <a:rPr lang="en-GB" sz="2200" dirty="0" smtClean="0"/>
              <a:t> is output with probability at least </a:t>
            </a:r>
            <a:r>
              <a:rPr lang="en-GB" sz="2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 – exp(-N).</a:t>
            </a:r>
            <a:endParaRPr lang="en-GB" sz="2200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314" y="257547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/>
              <a:t>Viewed as a black-box, </a:t>
            </a:r>
            <a:r>
              <a:rPr lang="en-GB" sz="2200" b="1" i="1" dirty="0" smtClean="0"/>
              <a:t>the output of the algorithm is deterministic to any computationally bounded observer</a:t>
            </a:r>
            <a:r>
              <a:rPr lang="en-GB" sz="2200" dirty="0" smtClean="0"/>
              <a:t>.</a:t>
            </a:r>
            <a:endParaRPr lang="en-GB" sz="2200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71475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/>
              <a:t>Pseudodeterminism</a:t>
            </a:r>
            <a:r>
              <a:rPr lang="en-GB" sz="2200" dirty="0" smtClean="0"/>
              <a:t> comes in two flavours: </a:t>
            </a:r>
          </a:p>
          <a:p>
            <a:pPr algn="ctr"/>
            <a:r>
              <a:rPr lang="en-GB" sz="2200" b="1" i="1" dirty="0" smtClean="0"/>
              <a:t>Bounded-error</a:t>
            </a:r>
            <a:r>
              <a:rPr lang="en-GB" sz="2200" dirty="0" smtClean="0"/>
              <a:t>  and  </a:t>
            </a:r>
            <a:r>
              <a:rPr lang="en-GB" sz="2200" b="1" i="1" dirty="0"/>
              <a:t>Z</a:t>
            </a:r>
            <a:r>
              <a:rPr lang="en-GB" sz="2200" b="1" i="1" dirty="0" smtClean="0"/>
              <a:t>ero-error  </a:t>
            </a:r>
            <a:r>
              <a:rPr lang="en-GB" sz="2200" dirty="0" smtClean="0"/>
              <a:t>Algorithms.</a:t>
            </a:r>
            <a:endParaRPr lang="en-GB" sz="2200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656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4736023" y="1178561"/>
            <a:ext cx="3750232" cy="3433422"/>
          </a:xfrm>
          <a:prstGeom prst="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609600" y="1200150"/>
            <a:ext cx="3750232" cy="3411833"/>
          </a:xfrm>
          <a:prstGeom prst="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5F5AE-76A2-4BB7-9C1B-180140967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21" y="61205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Bounded-error </a:t>
            </a:r>
            <a:r>
              <a:rPr lang="en-GB" b="1" i="1" dirty="0" smtClean="0">
                <a:solidFill>
                  <a:srgbClr val="C00000"/>
                </a:solidFill>
              </a:rPr>
              <a:t> vs.  Zero-error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43C4325F-8FE5-4585-9E8E-355424EEAA89}"/>
              </a:ext>
            </a:extLst>
          </p:cNvPr>
          <p:cNvSpPr txBox="1"/>
          <p:nvPr/>
        </p:nvSpPr>
        <p:spPr>
          <a:xfrm>
            <a:off x="640815" y="3688653"/>
            <a:ext cx="3756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Fixed output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r>
              <a:rPr lang="en-GB" b="1" baseline="30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GB" dirty="0" smtClean="0"/>
              <a:t>w.h.p., </a:t>
            </a:r>
          </a:p>
          <a:p>
            <a:pPr algn="ctr"/>
            <a:r>
              <a:rPr lang="en-GB" dirty="0" smtClean="0"/>
              <a:t>but </a:t>
            </a:r>
            <a:r>
              <a:rPr lang="en-GB" dirty="0"/>
              <a:t>there could be </a:t>
            </a:r>
            <a:r>
              <a:rPr lang="en-GB" dirty="0" smtClean="0"/>
              <a:t>other </a:t>
            </a:r>
          </a:p>
          <a:p>
            <a:pPr algn="ctr"/>
            <a:r>
              <a:rPr lang="en-GB" dirty="0" smtClean="0"/>
              <a:t>outputs in </a:t>
            </a:r>
            <a:r>
              <a:rPr lang="en-GB" dirty="0" smtClean="0">
                <a:solidFill>
                  <a:srgbClr val="002060"/>
                </a:solidFill>
              </a:rPr>
              <a:t>Q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B0E72BB-296F-4764-82A3-768BFB30776D}"/>
              </a:ext>
            </a:extLst>
          </p:cNvPr>
          <p:cNvSpPr txBox="1"/>
          <p:nvPr/>
        </p:nvSpPr>
        <p:spPr>
          <a:xfrm>
            <a:off x="4736023" y="3688653"/>
            <a:ext cx="375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Fixed </a:t>
            </a:r>
            <a:r>
              <a:rPr lang="en-GB" dirty="0"/>
              <a:t>output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GB" dirty="0" smtClean="0"/>
              <a:t>w.h.p.,</a:t>
            </a:r>
          </a:p>
          <a:p>
            <a:pPr algn="ctr"/>
            <a:r>
              <a:rPr lang="en-GB" dirty="0" smtClean="0"/>
              <a:t>and </a:t>
            </a:r>
            <a:r>
              <a:rPr lang="en-GB" dirty="0"/>
              <a:t>this is the </a:t>
            </a:r>
            <a:r>
              <a:rPr lang="en-GB" b="1" i="1" dirty="0" smtClean="0"/>
              <a:t>only</a:t>
            </a:r>
            <a:r>
              <a:rPr lang="en-GB" i="1" dirty="0" smtClean="0"/>
              <a:t> </a:t>
            </a:r>
            <a:r>
              <a:rPr lang="en-GB" dirty="0" smtClean="0"/>
              <a:t>non-</a:t>
            </a:r>
            <a:r>
              <a:rPr lang="en-GB" b="1" dirty="0" smtClean="0">
                <a:solidFill>
                  <a:srgbClr val="FF0000"/>
                </a:solidFill>
              </a:rPr>
              <a:t>⊥</a:t>
            </a:r>
            <a:r>
              <a:rPr lang="en-GB" b="1" baseline="30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2AF5BB9-1372-4293-B2A8-912EADED8B9D}"/>
              </a:ext>
            </a:extLst>
          </p:cNvPr>
          <p:cNvSpPr txBox="1"/>
          <p:nvPr/>
        </p:nvSpPr>
        <p:spPr>
          <a:xfrm>
            <a:off x="2114488" y="1204571"/>
            <a:ext cx="61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79F72678-F648-4F74-B271-1B36351EA3AD}"/>
              </a:ext>
            </a:extLst>
          </p:cNvPr>
          <p:cNvSpPr txBox="1"/>
          <p:nvPr/>
        </p:nvSpPr>
        <p:spPr>
          <a:xfrm>
            <a:off x="1147551" y="2927524"/>
            <a:ext cx="28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Bounded-error</a:t>
            </a:r>
            <a:endParaRPr lang="en-GB" b="1" i="1" dirty="0">
              <a:solidFill>
                <a:srgbClr val="C00000"/>
              </a:solidFill>
            </a:endParaRPr>
          </a:p>
          <a:p>
            <a:pPr algn="ctr"/>
            <a:r>
              <a:rPr lang="en-GB" dirty="0"/>
              <a:t>(</a:t>
            </a:r>
            <a:r>
              <a:rPr lang="en-GB" dirty="0" smtClean="0"/>
              <a:t>w.h.p., fixed output </a:t>
            </a:r>
            <a:r>
              <a:rPr lang="en-GB" dirty="0"/>
              <a:t>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cxnSp>
        <p:nvCxnSpPr>
          <p:cNvPr id="37" name="Straight Arrow Connector 36"/>
          <p:cNvCxnSpPr>
            <a:stCxn id="24" idx="2"/>
          </p:cNvCxnSpPr>
          <p:nvPr/>
        </p:nvCxnSpPr>
        <p:spPr>
          <a:xfrm flipH="1">
            <a:off x="1125768" y="1604681"/>
            <a:ext cx="12982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2"/>
          </p:cNvCxnSpPr>
          <p:nvPr/>
        </p:nvCxnSpPr>
        <p:spPr>
          <a:xfrm flipH="1">
            <a:off x="1582968" y="1604681"/>
            <a:ext cx="841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4" idx="2"/>
          </p:cNvCxnSpPr>
          <p:nvPr/>
        </p:nvCxnSpPr>
        <p:spPr>
          <a:xfrm flipH="1">
            <a:off x="1963968" y="1604681"/>
            <a:ext cx="460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4" idx="2"/>
          </p:cNvCxnSpPr>
          <p:nvPr/>
        </p:nvCxnSpPr>
        <p:spPr>
          <a:xfrm flipH="1">
            <a:off x="2347802" y="1604681"/>
            <a:ext cx="76200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4" idx="2"/>
          </p:cNvCxnSpPr>
          <p:nvPr/>
        </p:nvCxnSpPr>
        <p:spPr>
          <a:xfrm>
            <a:off x="2424002" y="1604681"/>
            <a:ext cx="301965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4" idx="2"/>
          </p:cNvCxnSpPr>
          <p:nvPr/>
        </p:nvCxnSpPr>
        <p:spPr>
          <a:xfrm>
            <a:off x="2424002" y="1604681"/>
            <a:ext cx="6886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4" idx="2"/>
          </p:cNvCxnSpPr>
          <p:nvPr/>
        </p:nvCxnSpPr>
        <p:spPr>
          <a:xfrm>
            <a:off x="2424002" y="1604681"/>
            <a:ext cx="1098433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72592" y="2399206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45576" y="2368213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17830" y="2395267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23428" y="2395052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48" name="Straight Arrow Connector 47"/>
          <p:cNvCxnSpPr>
            <a:stCxn id="24" idx="2"/>
          </p:cNvCxnSpPr>
          <p:nvPr/>
        </p:nvCxnSpPr>
        <p:spPr>
          <a:xfrm>
            <a:off x="2424002" y="1604681"/>
            <a:ext cx="1528713" cy="763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891984" y="2391113"/>
            <a:ext cx="47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2047569" y="2399206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810043" y="2398991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23275" y="2395052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D2AF5BB9-1372-4293-B2A8-912EADED8B9D}"/>
              </a:ext>
            </a:extLst>
          </p:cNvPr>
          <p:cNvSpPr txBox="1"/>
          <p:nvPr/>
        </p:nvSpPr>
        <p:spPr>
          <a:xfrm>
            <a:off x="6230118" y="1223688"/>
            <a:ext cx="61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9F72678-F648-4F74-B271-1B36351EA3AD}"/>
              </a:ext>
            </a:extLst>
          </p:cNvPr>
          <p:cNvSpPr txBox="1"/>
          <p:nvPr/>
        </p:nvSpPr>
        <p:spPr>
          <a:xfrm>
            <a:off x="5208665" y="2921731"/>
            <a:ext cx="28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Zero-error</a:t>
            </a:r>
            <a:endParaRPr lang="en-GB" b="1" i="1" dirty="0">
              <a:solidFill>
                <a:srgbClr val="C00000"/>
              </a:solidFill>
            </a:endParaRPr>
          </a:p>
          <a:p>
            <a:pPr algn="ctr"/>
            <a:r>
              <a:rPr lang="en-GB" dirty="0" smtClean="0"/>
              <a:t>(w.h.p</a:t>
            </a:r>
            <a:r>
              <a:rPr lang="en-GB" dirty="0"/>
              <a:t>., fixed output 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198173" y="1578671"/>
            <a:ext cx="12982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5655373" y="1578671"/>
            <a:ext cx="841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6036373" y="1578671"/>
            <a:ext cx="460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6420207" y="1578671"/>
            <a:ext cx="76200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496407" y="1578671"/>
            <a:ext cx="301965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496407" y="1578671"/>
            <a:ext cx="6886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496407" y="1578671"/>
            <a:ext cx="1098433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816446" y="2373259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90235" y="2369257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95833" y="2369042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96407" y="1578671"/>
            <a:ext cx="1528713" cy="763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964389" y="2365103"/>
            <a:ext cx="47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6119974" y="2373196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82448" y="2372981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395680" y="2369042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45807" y="2363929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2"/>
          </p:nvPr>
        </p:nvSpPr>
        <p:spPr>
          <a:xfrm>
            <a:off x="6629400" y="4629150"/>
            <a:ext cx="2133600" cy="274637"/>
          </a:xfrm>
        </p:spPr>
        <p:txBody>
          <a:bodyPr/>
          <a:lstStyle/>
          <a:p>
            <a:fld id="{130C016F-53F5-4BD2-830E-8102CE55A9A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5347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352550"/>
            <a:ext cx="7195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i="1" dirty="0" smtClean="0"/>
              <a:t>Zero-error Algorithm</a:t>
            </a:r>
            <a:r>
              <a:rPr lang="en-GB" sz="2200" dirty="0" smtClean="0"/>
              <a:t> is executed on different machines</a:t>
            </a:r>
          </a:p>
          <a:p>
            <a:pPr algn="ctr"/>
            <a:r>
              <a:rPr lang="en-GB" sz="2200" dirty="0" smtClean="0"/>
              <a:t>and/or  using different sources of randomness:</a:t>
            </a:r>
            <a:endParaRPr lang="en-GB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87655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chemeClr val="accent2"/>
                </a:solidFill>
              </a:rPr>
              <a:t>The same N-bit prime number is generated.</a:t>
            </a:r>
            <a:endParaRPr lang="en-GB" sz="2400" b="1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0802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47F972-6797-44EE-88E8-4F9C01EA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Literature on pseudodeterminism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04950"/>
            <a:ext cx="8305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latin typeface="+mj-lt"/>
              </a:rPr>
              <a:t>Pseudodeterminism</a:t>
            </a:r>
            <a:r>
              <a:rPr lang="en-GB" dirty="0">
                <a:latin typeface="+mj-lt"/>
              </a:rPr>
              <a:t> was first </a:t>
            </a:r>
            <a:r>
              <a:rPr lang="en-GB" dirty="0" smtClean="0">
                <a:latin typeface="+mj-lt"/>
              </a:rPr>
              <a:t>defined and studied in:</a:t>
            </a:r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n-GB" dirty="0" err="1">
                <a:latin typeface="+mj-lt"/>
              </a:rPr>
              <a:t>Eran</a:t>
            </a:r>
            <a:r>
              <a:rPr lang="en-GB" dirty="0">
                <a:latin typeface="+mj-lt"/>
              </a:rPr>
              <a:t> Gat and </a:t>
            </a:r>
            <a:r>
              <a:rPr lang="en-GB" dirty="0" err="1">
                <a:latin typeface="+mj-lt"/>
              </a:rPr>
              <a:t>Shafi</a:t>
            </a:r>
            <a:r>
              <a:rPr lang="en-GB" dirty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Goldwasser</a:t>
            </a:r>
            <a:r>
              <a:rPr lang="en-GB" dirty="0" smtClean="0">
                <a:latin typeface="+mj-lt"/>
              </a:rPr>
              <a:t>  </a:t>
            </a:r>
            <a:r>
              <a:rPr lang="en-GB" b="1" dirty="0">
                <a:latin typeface="+mj-lt"/>
              </a:rPr>
              <a:t>[</a:t>
            </a:r>
            <a:r>
              <a:rPr lang="en-GB" b="1" dirty="0">
                <a:latin typeface="Calibri" panose="020F0502020204030204" pitchFamily="34" charset="0"/>
              </a:rPr>
              <a:t>GG11</a:t>
            </a:r>
            <a:r>
              <a:rPr lang="en-GB" b="1" dirty="0">
                <a:latin typeface="+mj-lt"/>
              </a:rPr>
              <a:t>]</a:t>
            </a:r>
            <a:r>
              <a:rPr lang="en-GB" dirty="0">
                <a:latin typeface="+mj-lt"/>
              </a:rPr>
              <a:t>:</a:t>
            </a:r>
          </a:p>
          <a:p>
            <a:r>
              <a:rPr lang="en-GB" dirty="0" smtClean="0">
                <a:latin typeface="+mj-lt"/>
              </a:rPr>
              <a:t>   </a:t>
            </a:r>
            <a:r>
              <a:rPr lang="en-GB" dirty="0" smtClean="0">
                <a:solidFill>
                  <a:srgbClr val="002060"/>
                </a:solidFill>
                <a:latin typeface="+mj-lt"/>
              </a:rPr>
              <a:t>“</a:t>
            </a:r>
            <a:r>
              <a:rPr lang="en-GB" i="1" dirty="0">
                <a:solidFill>
                  <a:srgbClr val="002060"/>
                </a:solidFill>
                <a:latin typeface="+mj-lt"/>
              </a:rPr>
              <a:t>Probabilistic search algorithms with unique answers and their cryptographic applications</a:t>
            </a:r>
            <a:r>
              <a:rPr lang="en-GB" dirty="0">
                <a:solidFill>
                  <a:srgbClr val="002060"/>
                </a:solidFill>
                <a:latin typeface="+mj-lt"/>
              </a:rPr>
              <a:t>”.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Further investigated in </a:t>
            </a:r>
            <a:r>
              <a:rPr lang="en-GB" b="1" dirty="0" smtClean="0">
                <a:latin typeface="Calibri" panose="020F0502020204030204" pitchFamily="34" charset="0"/>
              </a:rPr>
              <a:t>[</a:t>
            </a:r>
            <a:r>
              <a:rPr lang="en-GB" b="1" dirty="0">
                <a:latin typeface="Calibri" panose="020F0502020204030204" pitchFamily="34" charset="0"/>
              </a:rPr>
              <a:t>GGR13], [GG15], [Gro15], [GGH17], [Hol17], [OS17]</a:t>
            </a:r>
            <a:r>
              <a:rPr lang="en-GB" dirty="0">
                <a:latin typeface="Calibri" panose="020F0502020204030204" pitchFamily="34" charset="0"/>
              </a:rPr>
              <a:t>.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Some of these works developed </a:t>
            </a:r>
            <a:r>
              <a:rPr lang="en-GB" dirty="0" smtClean="0">
                <a:latin typeface="+mj-lt"/>
              </a:rPr>
              <a:t>algorithms </a:t>
            </a:r>
            <a:r>
              <a:rPr lang="en-GB" dirty="0">
                <a:latin typeface="+mj-lt"/>
              </a:rPr>
              <a:t>for specific problems such as finding a bipartite matching (in parallel), a non-zero of a polynomial, etc.</a:t>
            </a:r>
          </a:p>
          <a:p>
            <a:endParaRPr lang="en-GB" sz="1200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6715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 smtClean="0"/>
              <a:t>Questions</a:t>
            </a:r>
            <a:endParaRPr lang="en-GB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00150"/>
            <a:ext cx="7924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Gat-</a:t>
            </a:r>
            <a:r>
              <a:rPr lang="en-GB" sz="2200" b="1" dirty="0" err="1" smtClean="0"/>
              <a:t>Goldwasser</a:t>
            </a:r>
            <a:r>
              <a:rPr lang="en-GB" sz="2200" b="1" dirty="0" smtClean="0"/>
              <a:t> (</a:t>
            </a:r>
            <a:r>
              <a:rPr lang="en-GB" sz="2200" b="1" dirty="0" smtClean="0">
                <a:latin typeface="Calibri" panose="020F0502020204030204" pitchFamily="34" charset="0"/>
              </a:rPr>
              <a:t>2011</a:t>
            </a:r>
            <a:r>
              <a:rPr lang="en-GB" sz="2200" b="1" dirty="0" smtClean="0"/>
              <a:t>): </a:t>
            </a:r>
          </a:p>
          <a:p>
            <a:endParaRPr lang="en-GB" sz="2200" dirty="0" smtClean="0"/>
          </a:p>
          <a:p>
            <a:pPr algn="ctr"/>
            <a:r>
              <a:rPr lang="en-GB" sz="2200" dirty="0" smtClean="0"/>
              <a:t>Is there an efficient pseudodeterministic algorithm </a:t>
            </a:r>
          </a:p>
          <a:p>
            <a:pPr algn="ctr"/>
            <a:r>
              <a:rPr lang="en-GB" sz="2200" dirty="0" smtClean="0"/>
              <a:t>for generating prime numbers?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825296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More generally,</a:t>
            </a:r>
          </a:p>
          <a:p>
            <a:pPr algn="ctr"/>
            <a:endParaRPr lang="en-GB" b="1" dirty="0" smtClean="0"/>
          </a:p>
          <a:p>
            <a:pPr algn="ctr"/>
            <a:r>
              <a:rPr lang="en-GB" sz="2400" dirty="0" smtClean="0"/>
              <a:t>Is it the case that the generation problem </a:t>
            </a:r>
          </a:p>
          <a:p>
            <a:pPr algn="ctr"/>
            <a:r>
              <a:rPr lang="en-GB" sz="2400" dirty="0" smtClean="0"/>
              <a:t>for </a:t>
            </a:r>
            <a:r>
              <a:rPr lang="en-GB" sz="2400" b="1" i="1" dirty="0" smtClean="0">
                <a:solidFill>
                  <a:srgbClr val="C00000"/>
                </a:solidFill>
              </a:rPr>
              <a:t>every </a:t>
            </a:r>
            <a:r>
              <a:rPr lang="en-GB" sz="2400" b="1" i="1" dirty="0" smtClean="0"/>
              <a:t> </a:t>
            </a:r>
            <a:r>
              <a:rPr lang="en-GB" sz="2400" b="1" dirty="0" smtClean="0">
                <a:solidFill>
                  <a:srgbClr val="0070C0"/>
                </a:solidFill>
              </a:rPr>
              <a:t>easy </a:t>
            </a:r>
            <a:r>
              <a:rPr lang="en-GB" sz="2400" dirty="0" smtClean="0"/>
              <a:t>and </a:t>
            </a:r>
            <a:r>
              <a:rPr lang="en-GB" sz="2400" b="1" dirty="0" smtClean="0">
                <a:solidFill>
                  <a:srgbClr val="0070C0"/>
                </a:solidFill>
              </a:rPr>
              <a:t>dense </a:t>
            </a:r>
            <a:r>
              <a:rPr lang="en-GB" sz="2400" dirty="0" smtClean="0"/>
              <a:t>property</a:t>
            </a:r>
            <a:r>
              <a:rPr lang="en-GB" sz="2400" b="1" dirty="0" smtClean="0">
                <a:solidFill>
                  <a:srgbClr val="0070C0"/>
                </a:solidFill>
              </a:rPr>
              <a:t> </a:t>
            </a:r>
            <a:r>
              <a:rPr lang="en-GB" sz="2400" dirty="0" smtClean="0"/>
              <a:t>Q can be solved </a:t>
            </a:r>
            <a:r>
              <a:rPr lang="en-GB" sz="2400" b="1" i="1" dirty="0" err="1" smtClean="0"/>
              <a:t>pseudodeterministically</a:t>
            </a:r>
            <a:r>
              <a:rPr lang="en-GB" sz="2400" b="1" i="1" dirty="0" smtClean="0"/>
              <a:t>  in  polynomial time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005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CD5C40-27BC-4E3C-AAEA-D5D76DA8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Main </a:t>
            </a:r>
            <a:r>
              <a:rPr lang="en-GB" b="1" i="1" dirty="0" smtClean="0">
                <a:solidFill>
                  <a:schemeClr val="tx1"/>
                </a:solidFill>
              </a:rPr>
              <a:t>Results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A29E83-A620-4602-B888-5B148D3E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76350"/>
            <a:ext cx="84582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200" b="1" dirty="0" smtClean="0">
                <a:solidFill>
                  <a:srgbClr val="C00000"/>
                </a:solidFill>
                <a:latin typeface="Calibri" pitchFamily="34" charset="0"/>
              </a:rPr>
              <a:t>Theorem 1</a:t>
            </a:r>
            <a:r>
              <a:rPr lang="en-GB" sz="2200" b="1" dirty="0" smtClean="0">
                <a:solidFill>
                  <a:srgbClr val="C00000"/>
                </a:solidFill>
              </a:rPr>
              <a:t>.</a:t>
            </a:r>
            <a:r>
              <a:rPr lang="en-GB" sz="2200" dirty="0" smtClean="0"/>
              <a:t> </a:t>
            </a:r>
            <a:r>
              <a:rPr lang="en-GB" sz="2200" dirty="0"/>
              <a:t>There is a </a:t>
            </a:r>
            <a:r>
              <a:rPr lang="en-GB" sz="2200" b="1" i="1" dirty="0" smtClean="0"/>
              <a:t>zero-error</a:t>
            </a:r>
            <a:r>
              <a:rPr lang="en-GB" sz="2200" dirty="0" smtClean="0"/>
              <a:t>  pseudodeterministic construction </a:t>
            </a:r>
          </a:p>
          <a:p>
            <a:pPr>
              <a:buNone/>
            </a:pPr>
            <a:r>
              <a:rPr lang="en-GB" sz="2200" dirty="0" smtClean="0"/>
              <a:t>of primes </a:t>
            </a:r>
            <a:r>
              <a:rPr lang="en-GB" sz="2200" dirty="0"/>
              <a:t>running in </a:t>
            </a:r>
            <a:r>
              <a:rPr lang="en-GB" sz="2200" dirty="0" smtClean="0"/>
              <a:t> </a:t>
            </a:r>
            <a:r>
              <a:rPr lang="en-GB" sz="2200" b="1" i="1" dirty="0" smtClean="0"/>
              <a:t>sub-exponential time</a:t>
            </a:r>
            <a:r>
              <a:rPr lang="en-GB" sz="2200" dirty="0" smtClean="0"/>
              <a:t>  </a:t>
            </a:r>
            <a:r>
              <a:rPr lang="en-GB" sz="22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  <a:r>
              <a:rPr lang="en-GB" sz="2200" b="1" baseline="30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200" b="1" baseline="60000" dirty="0" smtClean="0">
                <a:solidFill>
                  <a:srgbClr val="002060"/>
                </a:solidFill>
                <a:latin typeface="Calibri" pitchFamily="34" charset="0"/>
              </a:rPr>
              <a:t>o(1)</a:t>
            </a:r>
            <a:r>
              <a:rPr lang="en-GB" sz="2200" dirty="0" smtClean="0">
                <a:solidFill>
                  <a:srgbClr val="002060"/>
                </a:solidFill>
                <a:latin typeface="Calibri" pitchFamily="34" charset="0"/>
              </a:rPr>
              <a:t>  </a:t>
            </a:r>
            <a:r>
              <a:rPr lang="en-GB" sz="2200" dirty="0" smtClean="0"/>
              <a:t>that succeeds for</a:t>
            </a:r>
          </a:p>
          <a:p>
            <a:pPr>
              <a:buNone/>
            </a:pPr>
            <a:r>
              <a:rPr lang="en-GB" sz="2200" dirty="0" smtClean="0"/>
              <a:t>infinitely </a:t>
            </a:r>
            <a:r>
              <a:rPr lang="en-GB" sz="2200" dirty="0"/>
              <a:t>many </a:t>
            </a:r>
            <a:r>
              <a:rPr lang="en-GB" sz="2200" dirty="0" smtClean="0"/>
              <a:t>values of  </a:t>
            </a:r>
            <a:r>
              <a:rPr lang="en-GB" sz="2200" b="1" dirty="0" smtClean="0">
                <a:solidFill>
                  <a:srgbClr val="002060"/>
                </a:solidFill>
              </a:rPr>
              <a:t>N</a:t>
            </a:r>
            <a:r>
              <a:rPr lang="en-GB" sz="22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272415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Remark.  </a:t>
            </a:r>
            <a:r>
              <a:rPr lang="en-US" dirty="0" smtClean="0"/>
              <a:t>On the input lengths where the algorithm fails, it </a:t>
            </a:r>
            <a:r>
              <a:rPr lang="en-US" b="1" dirty="0" smtClean="0"/>
              <a:t>always</a:t>
            </a:r>
            <a:r>
              <a:rPr lang="en-US" dirty="0" smtClean="0"/>
              <a:t> outputs the error symbol  </a:t>
            </a:r>
            <a:r>
              <a:rPr lang="en-US" b="1" dirty="0" smtClean="0"/>
              <a:t>“</a:t>
            </a:r>
            <a:r>
              <a:rPr lang="en-GB" dirty="0" smtClean="0"/>
              <a:t>⊥</a:t>
            </a:r>
            <a:r>
              <a:rPr lang="en-GB" b="1" dirty="0" smtClean="0"/>
              <a:t>”.</a:t>
            </a:r>
            <a:endParaRPr lang="en-GB" b="1" baseline="30000" dirty="0" smtClean="0">
              <a:latin typeface="Calibri" panose="020F050202020403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81000" y="4019550"/>
            <a:ext cx="830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800" y="363855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Input length: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363855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	</a:t>
            </a:r>
            <a:r>
              <a:rPr lang="en-US" b="1" dirty="0" smtClean="0">
                <a:latin typeface="Calibri" pitchFamily="34" charset="0"/>
              </a:rPr>
              <a:t>N-2	N-1	N	N+1	N+2	N+3</a:t>
            </a:r>
            <a:r>
              <a:rPr lang="en-US" dirty="0" smtClean="0">
                <a:latin typeface="Calibri" pitchFamily="34" charset="0"/>
              </a:rPr>
              <a:t>     </a:t>
            </a:r>
            <a:r>
              <a:rPr lang="en-US" b="1" dirty="0" smtClean="0">
                <a:latin typeface="Calibri" pitchFamily="34" charset="0"/>
              </a:rPr>
              <a:t>…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409575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</a:t>
            </a:r>
            <a:r>
              <a:rPr lang="en-GB" b="1" dirty="0" smtClean="0"/>
              <a:t>⊥</a:t>
            </a:r>
            <a:r>
              <a:rPr lang="en-GB" dirty="0" smtClean="0"/>
              <a:t> 	    </a:t>
            </a:r>
            <a:r>
              <a:rPr lang="en-GB" b="1" dirty="0" smtClean="0"/>
              <a:t>⊥ </a:t>
            </a:r>
            <a:r>
              <a:rPr lang="en-US" dirty="0" smtClean="0">
                <a:latin typeface="Calibri" pitchFamily="34" charset="0"/>
              </a:rPr>
              <a:t>	  </a:t>
            </a:r>
            <a:r>
              <a:rPr lang="en-US" b="1" dirty="0" smtClean="0">
                <a:latin typeface="Calibri" pitchFamily="34" charset="0"/>
              </a:rPr>
              <a:t>p</a:t>
            </a:r>
            <a:r>
              <a:rPr lang="en-US" b="1" baseline="-25000" dirty="0" smtClean="0">
                <a:latin typeface="Calibri" pitchFamily="34" charset="0"/>
              </a:rPr>
              <a:t>N</a:t>
            </a:r>
            <a:r>
              <a:rPr lang="en-US" baseline="-25000" dirty="0" smtClean="0">
                <a:latin typeface="Calibri" pitchFamily="34" charset="0"/>
              </a:rPr>
              <a:t>	     </a:t>
            </a:r>
            <a:r>
              <a:rPr lang="en-GB" b="1" dirty="0" smtClean="0"/>
              <a:t>⊥	  p</a:t>
            </a:r>
            <a:r>
              <a:rPr lang="en-GB" b="1" baseline="-25000" dirty="0" smtClean="0"/>
              <a:t>N+2</a:t>
            </a:r>
            <a:r>
              <a:rPr lang="en-GB" baseline="-25000" dirty="0" smtClean="0"/>
              <a:t>	</a:t>
            </a:r>
            <a:r>
              <a:rPr lang="en-GB" dirty="0" smtClean="0"/>
              <a:t>    </a:t>
            </a:r>
            <a:r>
              <a:rPr lang="en-GB" b="1" dirty="0" smtClean="0"/>
              <a:t>⊥ 	     </a:t>
            </a:r>
            <a:endParaRPr lang="en-US" baseline="-250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09575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Algorithm outputs w.h.p:  </a:t>
            </a:r>
            <a:endParaRPr lang="en-US" b="1" i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00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089AD0-7F09-434A-82A1-93A5D17B9AC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590550"/>
            <a:ext cx="4191000" cy="685800"/>
          </a:xfrm>
        </p:spPr>
        <p:txBody>
          <a:bodyPr>
            <a:normAutofit/>
          </a:bodyPr>
          <a:lstStyle/>
          <a:p>
            <a:pPr algn="ctr"/>
            <a:r>
              <a:rPr lang="en-GB" sz="3000" i="1" dirty="0" smtClean="0">
                <a:solidFill>
                  <a:schemeClr val="tx1"/>
                </a:solidFill>
              </a:rPr>
              <a:t>Caveats in Theorem </a:t>
            </a:r>
            <a:r>
              <a:rPr lang="en-GB" sz="3000" i="1" dirty="0" smtClean="0">
                <a:solidFill>
                  <a:schemeClr val="tx1"/>
                </a:solidFill>
                <a:latin typeface="Calibri" pitchFamily="34" charset="0"/>
              </a:rPr>
              <a:t>1</a:t>
            </a:r>
            <a:endParaRPr lang="en-GB" sz="3000" i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38A998-149A-4627-867C-732A35578D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581150"/>
            <a:ext cx="8382000" cy="2819400"/>
          </a:xfrm>
        </p:spPr>
        <p:txBody>
          <a:bodyPr>
            <a:normAutofit/>
          </a:bodyPr>
          <a:lstStyle/>
          <a:p>
            <a:r>
              <a:rPr lang="en-GB" sz="2000" dirty="0"/>
              <a:t>Constructions are </a:t>
            </a:r>
            <a:r>
              <a:rPr lang="en-GB" sz="2000" dirty="0" smtClean="0"/>
              <a:t>sub-exponential </a:t>
            </a:r>
            <a:r>
              <a:rPr lang="en-GB" sz="2000" dirty="0"/>
              <a:t>time rather than polynomial </a:t>
            </a:r>
            <a:r>
              <a:rPr lang="en-GB" sz="2000" dirty="0" smtClean="0"/>
              <a:t>time.</a:t>
            </a:r>
          </a:p>
          <a:p>
            <a:pPr>
              <a:buNone/>
            </a:pPr>
            <a:endParaRPr lang="en-GB" sz="2000" dirty="0"/>
          </a:p>
          <a:p>
            <a:r>
              <a:rPr lang="en-GB" sz="2000" dirty="0" smtClean="0"/>
              <a:t>Algorithm is </a:t>
            </a:r>
            <a:r>
              <a:rPr lang="en-GB" sz="2000" dirty="0"/>
              <a:t>not guaranteed to work for all input lengths </a:t>
            </a:r>
            <a:r>
              <a:rPr lang="en-GB" sz="2000" dirty="0" smtClean="0">
                <a:solidFill>
                  <a:srgbClr val="002060"/>
                </a:solidFill>
              </a:rPr>
              <a:t>N</a:t>
            </a:r>
            <a:r>
              <a:rPr lang="en-GB" sz="2000" dirty="0" smtClean="0"/>
              <a:t>.</a:t>
            </a:r>
          </a:p>
          <a:p>
            <a:pPr>
              <a:buNone/>
            </a:pPr>
            <a:endParaRPr lang="en-GB" sz="2000" dirty="0"/>
          </a:p>
          <a:p>
            <a:r>
              <a:rPr lang="en-GB" sz="2000" b="1" i="1" dirty="0" smtClean="0"/>
              <a:t>Non-</a:t>
            </a:r>
            <a:r>
              <a:rPr lang="en-GB" sz="2000" b="1" i="1" dirty="0" err="1" smtClean="0"/>
              <a:t>constructivity</a:t>
            </a:r>
            <a:r>
              <a:rPr lang="en-GB" sz="2000" dirty="0" smtClean="0"/>
              <a:t>:  We </a:t>
            </a:r>
            <a:r>
              <a:rPr lang="en-GB" sz="2000" dirty="0"/>
              <a:t>know that an algorithm </a:t>
            </a:r>
            <a:r>
              <a:rPr lang="en-GB" sz="2000" b="1" i="1" dirty="0"/>
              <a:t>exists</a:t>
            </a:r>
            <a:r>
              <a:rPr lang="en-GB" sz="2000" dirty="0"/>
              <a:t> with the parameters given by </a:t>
            </a:r>
            <a:r>
              <a:rPr lang="en-GB" sz="2000" b="1" dirty="0"/>
              <a:t>Theorem </a:t>
            </a:r>
            <a:r>
              <a:rPr lang="en-GB" sz="2000" b="1" dirty="0">
                <a:latin typeface="Calibri" pitchFamily="34" charset="0"/>
              </a:rPr>
              <a:t>1</a:t>
            </a:r>
            <a:r>
              <a:rPr lang="en-GB" sz="2000" dirty="0"/>
              <a:t>, but we </a:t>
            </a:r>
            <a:r>
              <a:rPr lang="en-GB" sz="2000" dirty="0" smtClean="0"/>
              <a:t>don’t </a:t>
            </a:r>
            <a:r>
              <a:rPr lang="en-GB" sz="2000" dirty="0"/>
              <a:t>know what it </a:t>
            </a:r>
            <a:r>
              <a:rPr lang="en-GB" sz="2000" dirty="0" smtClean="0"/>
              <a:t>is!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117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0955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C00000"/>
                </a:solidFill>
              </a:rPr>
              <a:t>Strength  of  Theorem </a:t>
            </a:r>
            <a:r>
              <a:rPr lang="en-US" sz="2200" b="1" i="1" dirty="0" smtClean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US" sz="2200" b="1" i="1" dirty="0" smtClean="0">
                <a:solidFill>
                  <a:srgbClr val="C00000"/>
                </a:solidFill>
              </a:rPr>
              <a:t>.</a:t>
            </a:r>
            <a:r>
              <a:rPr lang="en-US" sz="2200" dirty="0" smtClean="0"/>
              <a:t>   </a:t>
            </a:r>
            <a:r>
              <a:rPr lang="en-US" dirty="0" smtClean="0"/>
              <a:t>Particular case of a much more general result: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74295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Definition.  </a:t>
            </a:r>
            <a:r>
              <a:rPr lang="en-US" dirty="0" smtClean="0"/>
              <a:t>We say that a property </a:t>
            </a:r>
            <a:r>
              <a:rPr lang="en-US" b="1" dirty="0" smtClean="0"/>
              <a:t>Q</a:t>
            </a:r>
            <a:r>
              <a:rPr lang="en-US" dirty="0" smtClean="0"/>
              <a:t> contained in </a:t>
            </a:r>
            <a:r>
              <a:rPr lang="en-US" b="1" dirty="0" smtClean="0">
                <a:latin typeface="Calibri" pitchFamily="34" charset="0"/>
              </a:rPr>
              <a:t>{0,1}*</a:t>
            </a:r>
            <a:r>
              <a:rPr lang="en-US" dirty="0" smtClean="0">
                <a:latin typeface="Calibri" pitchFamily="34" charset="0"/>
              </a:rPr>
              <a:t> is </a:t>
            </a:r>
            <a:r>
              <a:rPr lang="el-GR" b="1" dirty="0" smtClean="0"/>
              <a:t>γ</a:t>
            </a:r>
            <a:r>
              <a:rPr lang="en-US" b="1" dirty="0" smtClean="0"/>
              <a:t>(n)-dense</a:t>
            </a:r>
            <a:r>
              <a:rPr lang="en-US" dirty="0" smtClean="0"/>
              <a:t> if </a:t>
            </a:r>
          </a:p>
          <a:p>
            <a:r>
              <a:rPr lang="en-US" b="1" dirty="0" smtClean="0">
                <a:latin typeface="Calibri" pitchFamily="34" charset="0"/>
              </a:rPr>
              <a:t>|Q </a:t>
            </a:r>
            <a:r>
              <a:rPr lang="en-US" b="1" dirty="0" smtClean="0"/>
              <a:t>∩</a:t>
            </a:r>
            <a:r>
              <a:rPr lang="en-US" b="1" dirty="0" smtClean="0">
                <a:latin typeface="Calibri" pitchFamily="34" charset="0"/>
              </a:rPr>
              <a:t> {0,1}</a:t>
            </a:r>
            <a:r>
              <a:rPr lang="en-US" b="1" baseline="30000" dirty="0" smtClean="0">
                <a:latin typeface="Calibri" pitchFamily="34" charset="0"/>
              </a:rPr>
              <a:t>n</a:t>
            </a:r>
            <a:r>
              <a:rPr lang="en-US" b="1" dirty="0" smtClean="0">
                <a:latin typeface="Calibri" pitchFamily="34" charset="0"/>
              </a:rPr>
              <a:t>| &gt; </a:t>
            </a:r>
            <a:r>
              <a:rPr lang="el-GR" b="1" dirty="0" smtClean="0"/>
              <a:t>γ</a:t>
            </a:r>
            <a:r>
              <a:rPr lang="en-US" b="1" dirty="0" smtClean="0">
                <a:latin typeface="Calibri" pitchFamily="34" charset="0"/>
              </a:rPr>
              <a:t>(n)2</a:t>
            </a:r>
            <a:r>
              <a:rPr lang="en-US" b="1" baseline="30000" dirty="0" smtClean="0">
                <a:latin typeface="Calibri" pitchFamily="34" charset="0"/>
              </a:rPr>
              <a:t>n   </a:t>
            </a:r>
            <a:r>
              <a:rPr lang="en-US" dirty="0" smtClean="0">
                <a:latin typeface="+mj-lt"/>
              </a:rPr>
              <a:t>for all large enough </a:t>
            </a:r>
            <a:r>
              <a:rPr lang="en-US" b="1" dirty="0" smtClean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.</a:t>
            </a:r>
            <a:endParaRPr lang="en-US" b="1" baseline="30000" dirty="0">
              <a:latin typeface="+mj-lt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F6A29E83-A620-4602-B888-5B148D3EE6DC}"/>
              </a:ext>
            </a:extLst>
          </p:cNvPr>
          <p:cNvSpPr txBox="1">
            <a:spLocks/>
          </p:cNvSpPr>
          <p:nvPr/>
        </p:nvSpPr>
        <p:spPr>
          <a:xfrm>
            <a:off x="381000" y="1657350"/>
            <a:ext cx="8382000" cy="312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Theorem 2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For every constant 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</a:rPr>
              <a:t>c &gt; 0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 least one of the following holds: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GB" sz="2000" noProof="0" dirty="0" smtClean="0">
                <a:solidFill>
                  <a:schemeClr val="tx1"/>
                </a:solidFill>
              </a:rPr>
              <a:t>(1) 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∃ </a:t>
            </a:r>
            <a:r>
              <a:rPr lang="en-US" sz="2000" b="1" i="1" dirty="0" smtClean="0">
                <a:solidFill>
                  <a:schemeClr val="tx1"/>
                </a:solidFill>
                <a:latin typeface="Calibri" pitchFamily="34" charset="0"/>
              </a:rPr>
              <a:t>deterministic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2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000" b="1" baseline="60000" dirty="0" smtClean="0">
                <a:solidFill>
                  <a:srgbClr val="002060"/>
                </a:solidFill>
                <a:latin typeface="Calibri" pitchFamily="34" charset="0"/>
              </a:rPr>
              <a:t>o(1)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  time construction of a “hitting set” family 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{H</a:t>
            </a:r>
            <a:r>
              <a:rPr lang="en-GB" sz="2000" b="1" baseline="-25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}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 with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H</a:t>
            </a:r>
            <a:r>
              <a:rPr lang="en-GB" sz="2000" b="1" baseline="-25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⊂ {0,1}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n  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s.t.  ∀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(1/n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-dense property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Q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in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DTIME[n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]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and for infinitely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many values of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Q ∩ 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H</a:t>
            </a:r>
            <a:r>
              <a:rPr lang="en-GB" sz="2000" b="1" baseline="-25000" dirty="0" smtClean="0">
                <a:solidFill>
                  <a:srgbClr val="002060"/>
                </a:solidFill>
                <a:latin typeface="Calibri" pitchFamily="34" charset="0"/>
              </a:rPr>
              <a:t>n 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is non-empty.</a:t>
            </a:r>
            <a:b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</a:br>
            <a:endParaRPr lang="en-GB" sz="2000" noProof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GB" sz="2000" dirty="0" smtClean="0">
                <a:solidFill>
                  <a:schemeClr val="tx1"/>
                </a:solidFill>
              </a:rPr>
              <a:t>(II)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∃ </a:t>
            </a:r>
            <a:r>
              <a:rPr lang="en-GB" sz="2000" b="1" i="1" dirty="0" smtClean="0">
                <a:solidFill>
                  <a:schemeClr val="tx1"/>
                </a:solidFill>
                <a:latin typeface="Calibri" pitchFamily="34" charset="0"/>
              </a:rPr>
              <a:t>zero-error </a:t>
            </a:r>
            <a:r>
              <a:rPr lang="en-GB" sz="2000" b="1" i="1" dirty="0" err="1" smtClean="0">
                <a:solidFill>
                  <a:schemeClr val="tx1"/>
                </a:solidFill>
                <a:latin typeface="Calibri" pitchFamily="34" charset="0"/>
              </a:rPr>
              <a:t>pseudodet</a:t>
            </a:r>
            <a:r>
              <a:rPr lang="en-GB" sz="2000" b="1" i="1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 poly-time construction of a family 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{</a:t>
            </a:r>
            <a:r>
              <a:rPr lang="en-GB" sz="2000" b="1" dirty="0" err="1" smtClean="0">
                <a:solidFill>
                  <a:srgbClr val="002060"/>
                </a:solidFill>
                <a:latin typeface="Calibri" pitchFamily="34" charset="0"/>
              </a:rPr>
              <a:t>H’</a:t>
            </a:r>
            <a:r>
              <a:rPr lang="en-GB" sz="2000" b="1" baseline="-25000" dirty="0" err="1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000" b="1" dirty="0" smtClean="0">
                <a:solidFill>
                  <a:srgbClr val="002060"/>
                </a:solidFill>
                <a:latin typeface="Calibri" pitchFamily="34" charset="0"/>
              </a:rPr>
              <a:t>}  </a:t>
            </a: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s.t.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∀ 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(1/n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-dense property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Q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in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DTIME[n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itchFamily="34" charset="0"/>
              </a:rPr>
              <a:t>c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]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and for every large enough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Q ∩ </a:t>
            </a:r>
            <a:r>
              <a:rPr lang="en-GB" sz="2000" b="1" dirty="0" err="1" smtClean="0">
                <a:solidFill>
                  <a:srgbClr val="002060"/>
                </a:solidFill>
                <a:latin typeface="Calibri" pitchFamily="34" charset="0"/>
              </a:rPr>
              <a:t>H’</a:t>
            </a:r>
            <a:r>
              <a:rPr lang="en-GB" sz="2000" b="1" baseline="-25000" dirty="0" err="1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sz="2000" b="1" baseline="-25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GB" sz="2000" dirty="0" smtClean="0">
                <a:solidFill>
                  <a:schemeClr val="tx1"/>
                </a:solidFill>
                <a:latin typeface="Calibri" pitchFamily="34" charset="0"/>
              </a:rPr>
              <a:t>is non-empty.</a:t>
            </a:r>
            <a:endParaRPr kumimoji="0" lang="en-GB" sz="200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897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“SPARSE”  </a:t>
            </a:r>
            <a:r>
              <a:rPr lang="en-US" b="1" i="1" dirty="0" smtClean="0"/>
              <a:t>vs.</a:t>
            </a:r>
            <a:r>
              <a:rPr lang="en-US" b="1" i="1" dirty="0" smtClean="0">
                <a:solidFill>
                  <a:srgbClr val="C00000"/>
                </a:solidFill>
              </a:rPr>
              <a:t>  “PSEUDO”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20015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Theorem 2</a:t>
            </a:r>
            <a:r>
              <a:rPr lang="en-US" sz="2000" dirty="0" smtClean="0"/>
              <a:t> unconditionally establishes that we live in (at least) one of the following computational worlds: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6215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SPARSE.</a:t>
            </a:r>
            <a:r>
              <a:rPr lang="en-US" sz="2000" b="1" i="1" dirty="0" smtClean="0">
                <a:solidFill>
                  <a:srgbClr val="C00000"/>
                </a:solidFill>
              </a:rPr>
              <a:t>  </a:t>
            </a:r>
            <a:r>
              <a:rPr lang="en-US" sz="2000" dirty="0" smtClean="0"/>
              <a:t>The generation problem for </a:t>
            </a:r>
            <a:r>
              <a:rPr lang="en-US" sz="2000" u="sng" dirty="0" smtClean="0"/>
              <a:t>easy</a:t>
            </a:r>
            <a:r>
              <a:rPr lang="en-US" sz="2000" dirty="0" smtClean="0"/>
              <a:t> and </a:t>
            </a:r>
            <a:r>
              <a:rPr lang="en-US" sz="2000" u="sng" dirty="0" smtClean="0"/>
              <a:t>dense</a:t>
            </a:r>
            <a:r>
              <a:rPr lang="en-US" sz="2000" dirty="0" smtClean="0"/>
              <a:t> properties can be solved </a:t>
            </a:r>
            <a:r>
              <a:rPr lang="en-US" sz="2000" b="1" i="1" dirty="0" smtClean="0"/>
              <a:t>deterministically</a:t>
            </a:r>
            <a:r>
              <a:rPr lang="en-US" sz="2000" dirty="0" smtClean="0"/>
              <a:t> in </a:t>
            </a:r>
            <a:r>
              <a:rPr lang="en-US" sz="2000" b="1" i="1" dirty="0" smtClean="0"/>
              <a:t>sub-exponential time</a:t>
            </a:r>
            <a:r>
              <a:rPr lang="en-US" sz="2000" dirty="0" smtClean="0"/>
              <a:t> by an algorithm that succeeds </a:t>
            </a:r>
            <a:r>
              <a:rPr lang="en-US" sz="2000" b="1" i="1" dirty="0" smtClean="0"/>
              <a:t>infinitely often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181350"/>
            <a:ext cx="838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PSEUDO.</a:t>
            </a:r>
            <a:r>
              <a:rPr lang="en-US" sz="2000" b="1" i="1" dirty="0" smtClean="0">
                <a:solidFill>
                  <a:srgbClr val="C00000"/>
                </a:solidFill>
              </a:rPr>
              <a:t>  </a:t>
            </a:r>
            <a:r>
              <a:rPr lang="en-US" sz="2000" dirty="0" smtClean="0"/>
              <a:t>Any generation problem of this form can be solved </a:t>
            </a:r>
            <a:r>
              <a:rPr lang="en-US" sz="2000" b="1" i="1" dirty="0" smtClean="0"/>
              <a:t>pseudo-deterministically</a:t>
            </a:r>
            <a:r>
              <a:rPr lang="en-US" sz="2000" dirty="0" smtClean="0"/>
              <a:t> in </a:t>
            </a:r>
            <a:r>
              <a:rPr lang="en-US" sz="2000" b="1" i="1" dirty="0" smtClean="0"/>
              <a:t>polynomial time</a:t>
            </a:r>
            <a:r>
              <a:rPr lang="en-US" sz="2000" dirty="0" smtClean="0"/>
              <a:t> and </a:t>
            </a:r>
            <a:r>
              <a:rPr lang="en-US" sz="2000" b="1" i="1" dirty="0" smtClean="0"/>
              <a:t>on</a:t>
            </a:r>
            <a:r>
              <a:rPr lang="en-US" sz="2000" dirty="0" smtClean="0"/>
              <a:t> </a:t>
            </a:r>
            <a:r>
              <a:rPr lang="en-US" sz="2000" b="1" i="1" dirty="0" smtClean="0"/>
              <a:t>every input length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09575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[</a:t>
            </a:r>
            <a:r>
              <a:rPr lang="en-US" sz="2000" dirty="0" smtClean="0">
                <a:solidFill>
                  <a:srgbClr val="002060"/>
                </a:solidFill>
              </a:rPr>
              <a:t> The </a:t>
            </a:r>
            <a:r>
              <a:rPr lang="en-US" sz="2000" b="1" dirty="0" smtClean="0">
                <a:solidFill>
                  <a:srgbClr val="002060"/>
                </a:solidFill>
              </a:rPr>
              <a:t>non-</a:t>
            </a:r>
            <a:r>
              <a:rPr lang="en-US" sz="2000" b="1" dirty="0" err="1" smtClean="0">
                <a:solidFill>
                  <a:srgbClr val="002060"/>
                </a:solidFill>
              </a:rPr>
              <a:t>constructivity</a:t>
            </a:r>
            <a:r>
              <a:rPr lang="en-US" sz="2000" dirty="0" smtClean="0">
                <a:solidFill>
                  <a:srgbClr val="002060"/>
                </a:solidFill>
              </a:rPr>
              <a:t> in </a:t>
            </a:r>
            <a:r>
              <a:rPr lang="en-US" sz="2000" b="1" dirty="0" smtClean="0">
                <a:solidFill>
                  <a:srgbClr val="002060"/>
                </a:solidFill>
              </a:rPr>
              <a:t>Theorem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  <a:r>
              <a:rPr lang="en-US" sz="2000" b="1" dirty="0" smtClean="0">
                <a:solidFill>
                  <a:srgbClr val="002060"/>
                </a:solidFill>
              </a:rPr>
              <a:t> (Primes</a:t>
            </a:r>
            <a:r>
              <a:rPr lang="en-US" sz="2000" dirty="0" smtClean="0">
                <a:solidFill>
                  <a:srgbClr val="002060"/>
                </a:solidFill>
              </a:rPr>
              <a:t>) comes from 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not knowing in which of the two worlds we live! </a:t>
            </a:r>
            <a:r>
              <a:rPr lang="en-US" sz="2000" b="1" dirty="0" smtClean="0">
                <a:solidFill>
                  <a:srgbClr val="002060"/>
                </a:solidFill>
              </a:rPr>
              <a:t>]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Example:   f-incompressible strings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27635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   </a:t>
            </a:r>
            <a:r>
              <a:rPr lang="en-GB" b="1" dirty="0" smtClean="0">
                <a:latin typeface="Calibri" panose="020F0502020204030204" pitchFamily="34" charset="0"/>
              </a:rPr>
              <a:t>f : {0,1}* </a:t>
            </a:r>
            <a:r>
              <a:rPr lang="en-US" b="1" dirty="0" smtClean="0">
                <a:latin typeface="Calibri" pitchFamily="34" charset="0"/>
              </a:rPr>
              <a:t>→ {0,1}* </a:t>
            </a:r>
            <a:r>
              <a:rPr lang="en-GB" b="1" dirty="0" smtClean="0">
                <a:latin typeface="Calibri" panose="020F0502020204030204" pitchFamily="34" charset="0"/>
              </a:rPr>
              <a:t> </a:t>
            </a:r>
            <a:r>
              <a:rPr lang="en-GB" dirty="0" smtClean="0"/>
              <a:t>be an arbitrary  </a:t>
            </a:r>
            <a:r>
              <a:rPr lang="en-GB" b="1" dirty="0" smtClean="0"/>
              <a:t>injective  polynomial time</a:t>
            </a:r>
            <a:r>
              <a:rPr lang="en-GB" dirty="0" smtClean="0"/>
              <a:t>  function.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45984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Informally,</a:t>
            </a:r>
            <a:r>
              <a:rPr lang="en-GB" b="1" dirty="0" smtClean="0"/>
              <a:t>  </a:t>
            </a:r>
            <a:r>
              <a:rPr lang="en-GB" b="1" dirty="0" smtClean="0">
                <a:latin typeface="Calibri" panose="020F0502020204030204" pitchFamily="34" charset="0"/>
              </a:rPr>
              <a:t>f</a:t>
            </a:r>
            <a:r>
              <a:rPr lang="en-GB" b="1" dirty="0" smtClean="0"/>
              <a:t>  </a:t>
            </a:r>
            <a:r>
              <a:rPr lang="en-GB" dirty="0" smtClean="0"/>
              <a:t>can be viewed as a</a:t>
            </a:r>
            <a:r>
              <a:rPr lang="en-GB" b="1" dirty="0" smtClean="0"/>
              <a:t> “compression scheme”.</a:t>
            </a:r>
            <a:r>
              <a:rPr lang="en-US" b="1" dirty="0" smtClean="0"/>
              <a:t>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34315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Def.</a:t>
            </a:r>
            <a:r>
              <a:rPr lang="en-GB" dirty="0" smtClean="0"/>
              <a:t> We say that an </a:t>
            </a:r>
            <a:r>
              <a:rPr lang="en-GB" b="1" dirty="0" smtClean="0">
                <a:latin typeface="Calibri" panose="020F0502020204030204" pitchFamily="34" charset="0"/>
              </a:rPr>
              <a:t>n</a:t>
            </a:r>
            <a:r>
              <a:rPr lang="en-GB" b="1" dirty="0" smtClean="0"/>
              <a:t>-bit</a:t>
            </a:r>
            <a:r>
              <a:rPr lang="en-GB" dirty="0" smtClean="0"/>
              <a:t> string </a:t>
            </a:r>
            <a:r>
              <a:rPr lang="en-GB" b="1" dirty="0" smtClean="0"/>
              <a:t>w</a:t>
            </a:r>
            <a:r>
              <a:rPr lang="en-GB" dirty="0" smtClean="0"/>
              <a:t>  is  </a:t>
            </a:r>
            <a:r>
              <a:rPr lang="en-GB" b="1" dirty="0" smtClean="0"/>
              <a:t>f-incompressible </a:t>
            </a:r>
            <a:r>
              <a:rPr lang="en-GB" dirty="0" smtClean="0"/>
              <a:t> if   </a:t>
            </a:r>
            <a:r>
              <a:rPr lang="en-GB" b="1" dirty="0" smtClean="0">
                <a:latin typeface="Calibri" panose="020F0502020204030204" pitchFamily="34" charset="0"/>
              </a:rPr>
              <a:t>|f(w)| &gt;  (1-</a:t>
            </a:r>
            <a:r>
              <a:rPr lang="el-GR" b="1" dirty="0">
                <a:solidFill>
                  <a:srgbClr val="002060"/>
                </a:solidFill>
              </a:rPr>
              <a:t> </a:t>
            </a:r>
            <a:r>
              <a:rPr lang="el-GR" b="1" dirty="0">
                <a:latin typeface="Calibri" panose="020F0502020204030204" pitchFamily="34" charset="0"/>
              </a:rPr>
              <a:t>ε</a:t>
            </a:r>
            <a:r>
              <a:rPr lang="en-GB" b="1" dirty="0" smtClean="0">
                <a:latin typeface="Calibri" panose="020F0502020204030204" pitchFamily="34" charset="0"/>
              </a:rPr>
              <a:t>)n.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954713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Problem.</a:t>
            </a:r>
            <a:r>
              <a:rPr lang="en-GB" dirty="0" smtClean="0"/>
              <a:t>   Given </a:t>
            </a:r>
            <a:r>
              <a:rPr lang="en-GB" b="1" dirty="0" smtClean="0">
                <a:latin typeface="Calibri" panose="020F0502020204030204" pitchFamily="34" charset="0"/>
              </a:rPr>
              <a:t>1</a:t>
            </a:r>
            <a:r>
              <a:rPr lang="en-GB" b="1" baseline="30000" dirty="0" smtClean="0">
                <a:latin typeface="Calibri" panose="020F0502020204030204" pitchFamily="34" charset="0"/>
              </a:rPr>
              <a:t>n</a:t>
            </a:r>
            <a:r>
              <a:rPr lang="en-GB" dirty="0" smtClean="0"/>
              <a:t>, output a </a:t>
            </a:r>
            <a:r>
              <a:rPr lang="en-GB" b="1" dirty="0" smtClean="0"/>
              <a:t>canonical</a:t>
            </a:r>
            <a:r>
              <a:rPr lang="en-GB" dirty="0" smtClean="0"/>
              <a:t>   f-incompressible  string  </a:t>
            </a:r>
            <a:r>
              <a:rPr lang="en-GB" b="1" dirty="0" smtClean="0"/>
              <a:t>w</a:t>
            </a:r>
            <a:r>
              <a:rPr lang="en-GB" dirty="0" smtClean="0"/>
              <a:t>  of length  </a:t>
            </a:r>
            <a:r>
              <a:rPr lang="en-GB" b="1" dirty="0" smtClean="0">
                <a:latin typeface="Calibri" panose="020F0502020204030204" pitchFamily="34" charset="0"/>
              </a:rPr>
              <a:t>n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048000" y="3722930"/>
            <a:ext cx="1143000" cy="609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bg1"/>
                </a:solidFill>
              </a:rPr>
              <a:t>SPARSE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57801" y="3722930"/>
            <a:ext cx="11430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PSEUDO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381000" y="3609013"/>
            <a:ext cx="2362200" cy="837434"/>
          </a:xfrm>
          <a:prstGeom prst="wedgeRoundRectCallout">
            <a:avLst>
              <a:gd name="adj1" fmla="val 57706"/>
              <a:gd name="adj2" fmla="val 2090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det. </a:t>
            </a:r>
            <a:r>
              <a:rPr lang="en-GB" sz="1600" b="1" dirty="0"/>
              <a:t>s</a:t>
            </a:r>
            <a:r>
              <a:rPr lang="en-GB" sz="1600" b="1" dirty="0" smtClean="0"/>
              <a:t>ub-exponential time, infinitely often</a:t>
            </a:r>
            <a:endParaRPr lang="en-GB" sz="1600" b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6792686" y="3592271"/>
            <a:ext cx="1981200" cy="837434"/>
          </a:xfrm>
          <a:prstGeom prst="wedgeRoundRectCallout">
            <a:avLst>
              <a:gd name="adj1" fmla="val -61031"/>
              <a:gd name="adj2" fmla="val 2090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zero-error polynomial time, everywhere</a:t>
            </a:r>
            <a:endParaRPr lang="en-GB" sz="1600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724400" y="3500351"/>
            <a:ext cx="0" cy="114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 smtClean="0"/>
              <a:t>Plan of the Talk</a:t>
            </a:r>
            <a:endParaRPr lang="en-GB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28750"/>
            <a:ext cx="7924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Part I.</a:t>
            </a:r>
          </a:p>
          <a:p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- Motivation, background, description and discussion of our results.</a:t>
            </a:r>
          </a:p>
          <a:p>
            <a:endParaRPr lang="en-GB" sz="2000" dirty="0"/>
          </a:p>
          <a:p>
            <a:r>
              <a:rPr lang="en-GB" sz="2000" dirty="0" smtClean="0"/>
              <a:t>       (Mostly focused </a:t>
            </a:r>
            <a:r>
              <a:rPr lang="en-GB" sz="2000" dirty="0"/>
              <a:t>on </a:t>
            </a:r>
            <a:r>
              <a:rPr lang="en-GB" sz="2000" dirty="0" smtClean="0"/>
              <a:t>prime numbers,  but results are more general.)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33375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Part II.</a:t>
            </a:r>
          </a:p>
          <a:p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- Main ingredients and ideas used in the proof of main result.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681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613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Analogy with the Axiom of Choice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9858" y="1141671"/>
            <a:ext cx="762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collection  </a:t>
            </a:r>
            <a:r>
              <a:rPr lang="en-GB" sz="2200" b="1" dirty="0" smtClean="0">
                <a:solidFill>
                  <a:srgbClr val="002060"/>
                </a:solidFill>
              </a:rPr>
              <a:t>X</a:t>
            </a:r>
            <a:r>
              <a:rPr lang="en-GB" b="1" dirty="0" smtClean="0"/>
              <a:t> </a:t>
            </a:r>
            <a:r>
              <a:rPr lang="en-GB" dirty="0" smtClean="0"/>
              <a:t> of non-empty sets admits a </a:t>
            </a:r>
            <a:r>
              <a:rPr lang="en-GB" b="1" dirty="0" smtClean="0">
                <a:solidFill>
                  <a:srgbClr val="C00000"/>
                </a:solidFill>
              </a:rPr>
              <a:t>choice function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78972" y="1834017"/>
            <a:ext cx="47570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solidFill>
                  <a:srgbClr val="002060"/>
                </a:solidFill>
              </a:rPr>
              <a:t>f :  X 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→  </a:t>
            </a:r>
            <a:r>
              <a:rPr lang="en-US" sz="3200" dirty="0" smtClean="0">
                <a:solidFill>
                  <a:srgbClr val="002060"/>
                </a:solidFill>
                <a:latin typeface="Calibri" pitchFamily="34" charset="0"/>
              </a:rPr>
              <a:t>U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600" dirty="0" smtClean="0">
                <a:solidFill>
                  <a:srgbClr val="002060"/>
                </a:solidFill>
                <a:latin typeface="Calibri" pitchFamily="34" charset="0"/>
              </a:rPr>
              <a:t>X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  </a:t>
            </a:r>
            <a:r>
              <a:rPr lang="en-US" sz="2600" dirty="0" smtClean="0">
                <a:latin typeface="Calibri" pitchFamily="34" charset="0"/>
              </a:rPr>
              <a:t>such that  </a:t>
            </a:r>
          </a:p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f(A)  </a:t>
            </a:r>
            <a:r>
              <a:rPr lang="en-US" sz="2600" dirty="0" smtClean="0">
                <a:latin typeface="Calibri" pitchFamily="34" charset="0"/>
              </a:rPr>
              <a:t>is in 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A,  </a:t>
            </a:r>
            <a:r>
              <a:rPr lang="en-US" sz="2600" dirty="0" smtClean="0">
                <a:latin typeface="Calibri" pitchFamily="34" charset="0"/>
              </a:rPr>
              <a:t>for each set 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A </a:t>
            </a:r>
            <a:r>
              <a:rPr lang="en-US" sz="2600" dirty="0" smtClean="0">
                <a:latin typeface="Calibri" pitchFamily="34" charset="0"/>
              </a:rPr>
              <a:t>in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X</a:t>
            </a:r>
            <a:r>
              <a:rPr lang="en-US" sz="2600" dirty="0" smtClean="0">
                <a:latin typeface="Calibri" pitchFamily="34" charset="0"/>
              </a:rPr>
              <a:t>.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GB" sz="2600" dirty="0" smtClean="0">
                <a:solidFill>
                  <a:srgbClr val="002060"/>
                </a:solidFill>
              </a:rPr>
              <a:t>  </a:t>
            </a:r>
            <a:endParaRPr lang="en-GB" sz="26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086" y="3201989"/>
            <a:ext cx="83439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Roughly speaking,  </a:t>
            </a:r>
            <a:r>
              <a:rPr lang="en-GB" sz="2000" b="1" dirty="0" smtClean="0">
                <a:solidFill>
                  <a:srgbClr val="002060"/>
                </a:solidFill>
              </a:rPr>
              <a:t>Theorem 2</a:t>
            </a:r>
            <a:r>
              <a:rPr lang="en-GB" dirty="0" smtClean="0"/>
              <a:t>  can be seen as a </a:t>
            </a:r>
          </a:p>
          <a:p>
            <a:r>
              <a:rPr lang="en-GB" b="1" dirty="0">
                <a:solidFill>
                  <a:srgbClr val="C00000"/>
                </a:solidFill>
              </a:rPr>
              <a:t>	</a:t>
            </a:r>
            <a:r>
              <a:rPr lang="en-GB" b="1" dirty="0" smtClean="0">
                <a:solidFill>
                  <a:srgbClr val="C00000"/>
                </a:solidFill>
              </a:rPr>
              <a:t>weaker analogue of the Axiom of Choice in Complexity Theory</a:t>
            </a:r>
            <a:r>
              <a:rPr lang="en-GB" b="1" dirty="0" smtClean="0"/>
              <a:t>: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3529" y="4041782"/>
            <a:ext cx="8333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 provides  </a:t>
            </a:r>
            <a:r>
              <a:rPr lang="en-GB" b="1" dirty="0" smtClean="0">
                <a:solidFill>
                  <a:srgbClr val="C00000"/>
                </a:solidFill>
              </a:rPr>
              <a:t>canonical choices</a:t>
            </a:r>
            <a:r>
              <a:rPr lang="en-GB" b="1" dirty="0" smtClean="0"/>
              <a:t>  </a:t>
            </a:r>
            <a:r>
              <a:rPr lang="en-GB" dirty="0" smtClean="0"/>
              <a:t>for properties </a:t>
            </a:r>
            <a:r>
              <a:rPr lang="en-GB" sz="2000" b="1" dirty="0" smtClean="0">
                <a:solidFill>
                  <a:srgbClr val="002060"/>
                </a:solidFill>
              </a:rPr>
              <a:t>Q = {Q</a:t>
            </a:r>
            <a:r>
              <a:rPr lang="en-GB" sz="2000" b="1" baseline="-25000" dirty="0" smtClean="0">
                <a:solidFill>
                  <a:srgbClr val="002060"/>
                </a:solidFill>
              </a:rPr>
              <a:t>n</a:t>
            </a:r>
            <a:r>
              <a:rPr lang="en-GB" sz="2000" b="1" dirty="0" smtClean="0">
                <a:solidFill>
                  <a:srgbClr val="002060"/>
                </a:solidFill>
              </a:rPr>
              <a:t>}  </a:t>
            </a:r>
            <a:r>
              <a:rPr lang="en-GB" dirty="0" smtClean="0"/>
              <a:t>that are both easy and dense.</a:t>
            </a:r>
            <a:endParaRPr lang="en-GB" dirty="0"/>
          </a:p>
        </p:txBody>
      </p:sp>
      <p:pic>
        <p:nvPicPr>
          <p:cNvPr id="1026" name="Picture 2" descr="https://upload.wikimedia.org/wikipedia/commons/thumb/c/cd/Axiome_du_choix.png/250px-Axiome_du_choi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5550" y="1267448"/>
            <a:ext cx="2381250" cy="139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72200" y="2720643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(Picture from Wikipedia)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xmlns="" val="30186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CD5C40-27BC-4E3C-AAEA-D5D76DA8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153400" cy="1005840"/>
          </a:xfrm>
        </p:spPr>
        <p:txBody>
          <a:bodyPr/>
          <a:lstStyle/>
          <a:p>
            <a:pPr algn="ctr"/>
            <a:r>
              <a:rPr lang="en-GB" b="1" i="1" dirty="0" smtClean="0">
                <a:solidFill>
                  <a:schemeClr val="tx1"/>
                </a:solidFill>
              </a:rPr>
              <a:t>Explicitness  and  bounded gaps</a:t>
            </a:r>
            <a:endParaRPr lang="en-GB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A29E83-A620-4602-B888-5B148D3EE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8750"/>
            <a:ext cx="86868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Theorem 3:</a:t>
            </a:r>
            <a:r>
              <a:rPr lang="en-GB" sz="2000" dirty="0" smtClean="0"/>
              <a:t>  For </a:t>
            </a:r>
            <a:r>
              <a:rPr lang="en-GB" sz="2000" dirty="0"/>
              <a:t>each </a:t>
            </a:r>
            <a:r>
              <a:rPr lang="el-GR" sz="2000" b="1" dirty="0">
                <a:solidFill>
                  <a:srgbClr val="002060"/>
                </a:solidFill>
              </a:rPr>
              <a:t>ε</a:t>
            </a:r>
            <a:r>
              <a:rPr lang="en-GB" sz="2000" b="1" dirty="0">
                <a:solidFill>
                  <a:srgbClr val="002060"/>
                </a:solidFill>
              </a:rPr>
              <a:t> &gt; 0</a:t>
            </a:r>
            <a:r>
              <a:rPr lang="en-GB" sz="2000" dirty="0"/>
              <a:t>, there is </a:t>
            </a:r>
            <a:r>
              <a:rPr lang="en-GB" sz="2000" b="1" dirty="0" smtClean="0">
                <a:solidFill>
                  <a:srgbClr val="002060"/>
                </a:solidFill>
              </a:rPr>
              <a:t>k </a:t>
            </a:r>
            <a:r>
              <a:rPr lang="en-GB" sz="2000" b="1" dirty="0">
                <a:solidFill>
                  <a:srgbClr val="002060"/>
                </a:solidFill>
              </a:rPr>
              <a:t>&gt; 0 </a:t>
            </a:r>
            <a:r>
              <a:rPr lang="en-GB" sz="2000" dirty="0" smtClean="0"/>
              <a:t>such that </a:t>
            </a:r>
            <a:r>
              <a:rPr lang="en-GB" sz="2000" dirty="0"/>
              <a:t>there is </a:t>
            </a:r>
            <a:r>
              <a:rPr lang="en-GB" sz="2000" dirty="0" smtClean="0"/>
              <a:t>an </a:t>
            </a:r>
            <a:r>
              <a:rPr lang="en-GB" sz="2000" b="1" i="1" dirty="0" smtClean="0"/>
              <a:t>explicit </a:t>
            </a:r>
          </a:p>
          <a:p>
            <a:pPr>
              <a:buNone/>
            </a:pPr>
            <a:r>
              <a:rPr lang="en-GB" sz="2000" b="1" i="1" dirty="0" smtClean="0"/>
              <a:t>bounded-error pseudodeterministic construction </a:t>
            </a:r>
            <a:r>
              <a:rPr lang="en-GB" sz="2000" dirty="0" smtClean="0"/>
              <a:t>of primes </a:t>
            </a:r>
            <a:r>
              <a:rPr lang="en-GB" sz="2000" dirty="0"/>
              <a:t>running in </a:t>
            </a:r>
            <a:r>
              <a:rPr lang="en-GB" sz="2000" dirty="0" smtClean="0"/>
              <a:t>time</a:t>
            </a:r>
          </a:p>
          <a:p>
            <a:pPr>
              <a:buNone/>
            </a:pPr>
            <a:r>
              <a:rPr lang="en-GB" sz="2000" b="1" dirty="0" smtClean="0">
                <a:solidFill>
                  <a:srgbClr val="002060"/>
                </a:solidFill>
              </a:rPr>
              <a:t>O(2</a:t>
            </a:r>
            <a:r>
              <a:rPr lang="en-GB" sz="2000" b="1" baseline="30000" dirty="0" smtClean="0">
                <a:solidFill>
                  <a:srgbClr val="002060"/>
                </a:solidFill>
              </a:rPr>
              <a:t>N</a:t>
            </a:r>
            <a:r>
              <a:rPr lang="el-GR" sz="2000" b="1" baseline="60000" dirty="0" smtClean="0">
                <a:solidFill>
                  <a:srgbClr val="002060"/>
                </a:solidFill>
              </a:rPr>
              <a:t>ε</a:t>
            </a:r>
            <a:r>
              <a:rPr lang="en-US" sz="2000" b="1" dirty="0" smtClean="0">
                <a:solidFill>
                  <a:srgbClr val="002060"/>
                </a:solidFill>
              </a:rPr>
              <a:t>)</a:t>
            </a:r>
            <a:r>
              <a:rPr lang="en-GB" sz="2000" baseline="30000" dirty="0" smtClean="0"/>
              <a:t>  </a:t>
            </a:r>
            <a:r>
              <a:rPr lang="en-GB" sz="2000" dirty="0" smtClean="0"/>
              <a:t>that  succeeds </a:t>
            </a:r>
            <a:r>
              <a:rPr lang="en-GB" sz="2000" dirty="0"/>
              <a:t>for </a:t>
            </a:r>
            <a:r>
              <a:rPr lang="en-GB" sz="2000" dirty="0" smtClean="0"/>
              <a:t>at </a:t>
            </a:r>
            <a:r>
              <a:rPr lang="en-GB" sz="2000" dirty="0"/>
              <a:t>least one </a:t>
            </a:r>
            <a:r>
              <a:rPr lang="en-GB" sz="2000" b="1" dirty="0">
                <a:solidFill>
                  <a:srgbClr val="002060"/>
                </a:solidFill>
              </a:rPr>
              <a:t>N</a:t>
            </a:r>
            <a:r>
              <a:rPr lang="en-GB" sz="2000" dirty="0"/>
              <a:t> in </a:t>
            </a:r>
            <a:r>
              <a:rPr lang="en-GB" sz="2000" dirty="0" smtClean="0"/>
              <a:t>any </a:t>
            </a:r>
            <a:r>
              <a:rPr lang="en-GB" sz="2000" dirty="0"/>
              <a:t>poly-sized interval 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002060"/>
                </a:solidFill>
              </a:rPr>
              <a:t>[</a:t>
            </a:r>
            <a:r>
              <a:rPr lang="en-GB" sz="2000" b="1" dirty="0">
                <a:solidFill>
                  <a:srgbClr val="002060"/>
                </a:solidFill>
              </a:rPr>
              <a:t>M, </a:t>
            </a:r>
            <a:r>
              <a:rPr lang="en-GB" sz="2000" b="1" dirty="0" smtClean="0">
                <a:solidFill>
                  <a:srgbClr val="002060"/>
                </a:solidFill>
              </a:rPr>
              <a:t>M</a:t>
            </a:r>
            <a:r>
              <a:rPr lang="en-GB" sz="2000" b="1" baseline="30000" dirty="0" smtClean="0">
                <a:solidFill>
                  <a:srgbClr val="002060"/>
                </a:solidFill>
              </a:rPr>
              <a:t>k</a:t>
            </a:r>
            <a:r>
              <a:rPr lang="en-GB" sz="2000" b="1" dirty="0" smtClean="0">
                <a:solidFill>
                  <a:srgbClr val="002060"/>
                </a:solidFill>
              </a:rPr>
              <a:t>]  </a:t>
            </a:r>
            <a:r>
              <a:rPr lang="en-GB" sz="2000" dirty="0" smtClean="0"/>
              <a:t>of</a:t>
            </a:r>
          </a:p>
          <a:p>
            <a:pPr>
              <a:buNone/>
            </a:pPr>
            <a:r>
              <a:rPr lang="en-GB" sz="2000" dirty="0" smtClean="0"/>
              <a:t>input lengths. 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40995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Partially addresses </a:t>
            </a:r>
            <a:r>
              <a:rPr lang="en-US" sz="2000" b="1" i="1" dirty="0" smtClean="0"/>
              <a:t>non-</a:t>
            </a:r>
            <a:r>
              <a:rPr lang="en-US" sz="2000" b="1" i="1" dirty="0" err="1" smtClean="0"/>
              <a:t>constructivity</a:t>
            </a:r>
            <a:r>
              <a:rPr lang="en-US" sz="2000" i="1" dirty="0" smtClean="0"/>
              <a:t> and </a:t>
            </a:r>
            <a:r>
              <a:rPr lang="en-US" sz="2000" b="1" i="1" dirty="0" smtClean="0"/>
              <a:t>infinitely often</a:t>
            </a:r>
            <a:r>
              <a:rPr lang="en-US" sz="2000" i="1" dirty="0" smtClean="0"/>
              <a:t> guarantee. </a:t>
            </a:r>
          </a:p>
          <a:p>
            <a:pPr algn="ctr"/>
            <a:r>
              <a:rPr lang="en-US" sz="2000" i="1" dirty="0" smtClean="0"/>
              <a:t>However, </a:t>
            </a:r>
            <a:r>
              <a:rPr lang="en-US" sz="2000" b="1" i="1" dirty="0" smtClean="0"/>
              <a:t>algorithm is no longer zero-error</a:t>
            </a:r>
            <a:r>
              <a:rPr lang="en-US" sz="2000" i="1" dirty="0" smtClean="0"/>
              <a:t>.</a:t>
            </a:r>
            <a:endParaRPr lang="en-US" sz="2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003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276350"/>
            <a:ext cx="533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i="1" dirty="0" smtClean="0"/>
              <a:t>End of Part I.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2307636"/>
            <a:ext cx="7467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i="1" dirty="0" smtClean="0">
                <a:solidFill>
                  <a:srgbClr val="C00000"/>
                </a:solidFill>
              </a:rPr>
              <a:t>Next:   </a:t>
            </a:r>
            <a:r>
              <a:rPr lang="en-GB" sz="2600" b="1" i="1" dirty="0" smtClean="0">
                <a:solidFill>
                  <a:srgbClr val="0070C0"/>
                </a:solidFill>
              </a:rPr>
              <a:t>Sketch of the proof of the Main Result.</a:t>
            </a:r>
          </a:p>
          <a:p>
            <a:pPr algn="ctr"/>
            <a:r>
              <a:rPr lang="en-GB" sz="2000" b="1" i="1" dirty="0" smtClean="0"/>
              <a:t>(in the context of generating primes)</a:t>
            </a:r>
            <a:endParaRPr lang="en-GB" sz="20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48615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/>
              <a:t>Questions?</a:t>
            </a:r>
            <a:endParaRPr lang="en-GB" sz="24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41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F6A29E83-A620-4602-B888-5B148D3EE6DC}"/>
              </a:ext>
            </a:extLst>
          </p:cNvPr>
          <p:cNvSpPr txBox="1">
            <a:spLocks/>
          </p:cNvSpPr>
          <p:nvPr/>
        </p:nvSpPr>
        <p:spPr>
          <a:xfrm>
            <a:off x="304800" y="209550"/>
            <a:ext cx="8458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Theorem 1</a:t>
            </a: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There is a </a:t>
            </a:r>
            <a:r>
              <a:rPr kumimoji="0" lang="en-GB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zero-error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pseudodeterministic construction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primes running in  </a:t>
            </a:r>
            <a:r>
              <a:rPr kumimoji="0" lang="en-GB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sub-exponential time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</a:t>
            </a:r>
            <a:r>
              <a:rPr kumimoji="0" lang="en-GB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GB" sz="2200" b="1" i="0" u="none" strike="noStrike" kern="1200" cap="none" spc="0" normalizeH="0" baseline="6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o(1)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succeeds for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infinitely many values of  </a:t>
            </a:r>
            <a:r>
              <a:rPr kumimoji="0" lang="en-GB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73355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Proof explores </a:t>
            </a:r>
            <a:r>
              <a:rPr lang="en-US" b="1" i="1" dirty="0" smtClean="0">
                <a:solidFill>
                  <a:srgbClr val="0070C0"/>
                </a:solidFill>
              </a:rPr>
              <a:t>theory of pseudorandomness</a:t>
            </a:r>
            <a:r>
              <a:rPr lang="en-US" b="1" i="1" dirty="0" smtClean="0"/>
              <a:t> </a:t>
            </a:r>
            <a:r>
              <a:rPr lang="en-US" dirty="0" smtClean="0"/>
              <a:t>developed in a sequence of works over the last 30+ years.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49555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major difficulty is that the main results in this area are </a:t>
            </a:r>
            <a:r>
              <a:rPr lang="en-US" b="1" i="1" dirty="0" smtClean="0"/>
              <a:t>conditional. </a:t>
            </a:r>
            <a:endParaRPr lang="en-US" i="1" dirty="0" smtClean="0"/>
          </a:p>
          <a:p>
            <a:r>
              <a:rPr lang="en-US" i="1" dirty="0" smtClean="0"/>
              <a:t>	</a:t>
            </a:r>
          </a:p>
          <a:p>
            <a:pPr algn="ctr"/>
            <a:r>
              <a:rPr lang="en-US" b="1" i="1" dirty="0" smtClean="0"/>
              <a:t>(if some explicit function is sufficiently hard, then …)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63855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However, </a:t>
            </a:r>
            <a:r>
              <a:rPr lang="en-US" b="1" dirty="0" smtClean="0"/>
              <a:t>Theorem </a:t>
            </a:r>
            <a:r>
              <a:rPr lang="en-US" b="1" dirty="0" smtClean="0">
                <a:latin typeface="Calibri" pitchFamily="34" charset="0"/>
              </a:rPr>
              <a:t>1</a:t>
            </a:r>
            <a:r>
              <a:rPr lang="en-US" dirty="0" smtClean="0"/>
              <a:t> is an unconditional result!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409575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use a </a:t>
            </a:r>
            <a:r>
              <a:rPr lang="en-US" b="1" i="1" dirty="0" smtClean="0">
                <a:solidFill>
                  <a:srgbClr val="FF0000"/>
                </a:solidFill>
              </a:rPr>
              <a:t>win-win-win</a:t>
            </a:r>
            <a:r>
              <a:rPr lang="en-US" dirty="0" smtClean="0"/>
              <a:t> analysis: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>
            <a:off x="6477000" y="3745794"/>
            <a:ext cx="152400" cy="106680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3714750"/>
            <a:ext cx="178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en-US" b="1" baseline="30000" dirty="0" smtClean="0">
                <a:solidFill>
                  <a:srgbClr val="002060"/>
                </a:solidFill>
              </a:rPr>
              <a:t>easy</a:t>
            </a:r>
            <a:endParaRPr lang="en-US" b="1" baseline="300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4095750"/>
            <a:ext cx="178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en-US" b="1" baseline="30000" dirty="0" smtClean="0">
                <a:solidFill>
                  <a:srgbClr val="002060"/>
                </a:solidFill>
              </a:rPr>
              <a:t>hard</a:t>
            </a:r>
            <a:endParaRPr lang="en-US" b="1" baseline="30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4476750"/>
            <a:ext cx="178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</a:t>
            </a:r>
            <a:r>
              <a:rPr lang="en-US" b="1" baseline="30000" dirty="0" smtClean="0">
                <a:solidFill>
                  <a:srgbClr val="002060"/>
                </a:solidFill>
              </a:rPr>
              <a:t>super</a:t>
            </a:r>
            <a:endParaRPr lang="en-US" b="1" baseline="300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455295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</a:t>
            </a:r>
            <a:r>
              <a:rPr lang="en-US" b="1" i="1" dirty="0" smtClean="0"/>
              <a:t>3 variations of the hardness vs. randomness paradigm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1200150"/>
            <a:ext cx="838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Definition.</a:t>
            </a:r>
            <a:r>
              <a:rPr lang="en-US" dirty="0" smtClean="0"/>
              <a:t> Fix a class 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dirty="0" smtClean="0"/>
              <a:t> of  boolean functions 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f:{0,1}</a:t>
            </a:r>
            <a:r>
              <a:rPr lang="en-US" b="1" baseline="30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 to {0,1}</a:t>
            </a:r>
            <a:r>
              <a:rPr lang="en-US" dirty="0" smtClean="0">
                <a:latin typeface="Calibri" pitchFamily="34" charset="0"/>
              </a:rPr>
              <a:t>.</a:t>
            </a:r>
          </a:p>
          <a:p>
            <a:r>
              <a:rPr lang="en-US" dirty="0" smtClean="0"/>
              <a:t>A function </a:t>
            </a: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</a:rPr>
              <a:t>G: {0,1}</a:t>
            </a:r>
            <a:r>
              <a:rPr lang="en-US" sz="2200" b="1" baseline="30000" dirty="0" smtClean="0">
                <a:solidFill>
                  <a:srgbClr val="002060"/>
                </a:solidFill>
                <a:latin typeface="Calibri" pitchFamily="34" charset="0"/>
              </a:rPr>
              <a:t>s</a:t>
            </a: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</a:rPr>
              <a:t> → {0,1}</a:t>
            </a:r>
            <a:r>
              <a:rPr lang="en-US" sz="2200" b="1" baseline="30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   </a:t>
            </a:r>
            <a:r>
              <a:rPr lang="el-GR" b="1" dirty="0" smtClean="0">
                <a:solidFill>
                  <a:srgbClr val="002060"/>
                </a:solidFill>
              </a:rPr>
              <a:t>ε</a:t>
            </a:r>
            <a:r>
              <a:rPr lang="en-US" b="1" dirty="0" smtClean="0"/>
              <a:t>-fools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C </a:t>
            </a:r>
            <a:r>
              <a:rPr lang="en-US" dirty="0" smtClean="0"/>
              <a:t> if  for every function  </a:t>
            </a:r>
            <a:r>
              <a:rPr lang="en-US" b="1" dirty="0" smtClean="0">
                <a:solidFill>
                  <a:srgbClr val="002060"/>
                </a:solidFill>
              </a:rPr>
              <a:t>f</a:t>
            </a:r>
            <a:r>
              <a:rPr lang="en-US" dirty="0" smtClean="0"/>
              <a:t>   in  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		</a:t>
            </a:r>
            <a:r>
              <a:rPr lang="en-US" sz="2200" dirty="0" smtClean="0">
                <a:solidFill>
                  <a:srgbClr val="002060"/>
                </a:solidFill>
                <a:latin typeface="Calibri" pitchFamily="34" charset="0"/>
              </a:rPr>
              <a:t>|    Pr[ f(z) = 1 ]   </a:t>
            </a:r>
            <a:r>
              <a:rPr lang="en-US" sz="2600" dirty="0" smtClean="0">
                <a:solidFill>
                  <a:srgbClr val="002060"/>
                </a:solidFill>
                <a:latin typeface="Calibri" pitchFamily="34" charset="0"/>
              </a:rPr>
              <a:t>-</a:t>
            </a:r>
            <a:r>
              <a:rPr lang="en-US" sz="2200" dirty="0" smtClean="0">
                <a:solidFill>
                  <a:srgbClr val="002060"/>
                </a:solidFill>
                <a:latin typeface="Calibri" pitchFamily="34" charset="0"/>
              </a:rPr>
              <a:t>   Pr[ f(</a:t>
            </a:r>
            <a:r>
              <a:rPr lang="en-US" sz="2200" dirty="0" smtClean="0">
                <a:solidFill>
                  <a:srgbClr val="0070C0"/>
                </a:solidFill>
                <a:latin typeface="Calibri" pitchFamily="34" charset="0"/>
              </a:rPr>
              <a:t>x</a:t>
            </a:r>
            <a:r>
              <a:rPr lang="en-US" sz="2200" dirty="0" smtClean="0">
                <a:solidFill>
                  <a:srgbClr val="002060"/>
                </a:solidFill>
                <a:latin typeface="Calibri" pitchFamily="34" charset="0"/>
              </a:rPr>
              <a:t>) = 1 ]    |  &lt;  </a:t>
            </a:r>
            <a:r>
              <a:rPr lang="el-GR" sz="2200" dirty="0" smtClean="0">
                <a:solidFill>
                  <a:srgbClr val="002060"/>
                </a:solidFill>
                <a:latin typeface="Calibri" pitchFamily="34" charset="0"/>
              </a:rPr>
              <a:t>ε</a:t>
            </a:r>
            <a:r>
              <a:rPr lang="en-US" sz="2200" dirty="0" smtClean="0">
                <a:latin typeface="Calibri" pitchFamily="34" charset="0"/>
              </a:rPr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other words, for functions in 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dirty="0" smtClean="0"/>
              <a:t>, the output of </a:t>
            </a:r>
            <a:r>
              <a:rPr lang="en-US" b="1" dirty="0" smtClean="0">
                <a:solidFill>
                  <a:srgbClr val="002060"/>
                </a:solidFill>
              </a:rPr>
              <a:t>G</a:t>
            </a:r>
            <a:r>
              <a:rPr lang="en-US" dirty="0" smtClean="0"/>
              <a:t> is  </a:t>
            </a:r>
            <a:r>
              <a:rPr lang="en-US" b="1" i="1" dirty="0" smtClean="0"/>
              <a:t>essentially indistinguishable from a truly random input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We say that  </a:t>
            </a:r>
            <a:r>
              <a:rPr lang="en-US" b="1" dirty="0" smtClean="0">
                <a:solidFill>
                  <a:srgbClr val="002060"/>
                </a:solidFill>
              </a:rPr>
              <a:t>s </a:t>
            </a:r>
            <a:r>
              <a:rPr lang="en-US" dirty="0" smtClean="0"/>
              <a:t> is the </a:t>
            </a:r>
            <a:r>
              <a:rPr lang="en-US" b="1" i="1" dirty="0" smtClean="0"/>
              <a:t>seed length 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rgbClr val="002060"/>
                </a:solidFill>
              </a:rPr>
              <a:t>G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  G</a:t>
            </a:r>
            <a:r>
              <a:rPr lang="en-US" dirty="0" smtClean="0"/>
              <a:t>  is said to be  </a:t>
            </a:r>
            <a:r>
              <a:rPr lang="en-US" b="1" i="1" dirty="0" smtClean="0"/>
              <a:t>quick/efficient</a:t>
            </a:r>
            <a:r>
              <a:rPr lang="en-US" dirty="0" smtClean="0"/>
              <a:t>  if it can be computed in time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poly(n, 2</a:t>
            </a:r>
            <a:r>
              <a:rPr lang="en-US" b="1" baseline="30000" dirty="0" smtClean="0">
                <a:solidFill>
                  <a:srgbClr val="002060"/>
                </a:solidFill>
                <a:latin typeface="Calibri" pitchFamily="34" charset="0"/>
              </a:rPr>
              <a:t>s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en-US" b="1" i="1" dirty="0" smtClean="0"/>
              <a:t>Pseudorandom Generators (PRG)</a:t>
            </a:r>
            <a:endParaRPr lang="en-US" b="1" i="1" dirty="0"/>
          </a:p>
        </p:txBody>
      </p:sp>
      <p:sp>
        <p:nvSpPr>
          <p:cNvPr id="6" name="Slide Number Placeholder 9"/>
          <p:cNvSpPr txBox="1">
            <a:spLocks/>
          </p:cNvSpPr>
          <p:nvPr/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45947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245947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z</a:t>
            </a:r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= G(</a:t>
            </a:r>
            <a:r>
              <a:rPr lang="en-US" b="1" dirty="0" smtClean="0">
                <a:solidFill>
                  <a:srgbClr val="0070C0"/>
                </a:solidFill>
                <a:latin typeface="Calibri" pitchFamily="34" charset="0"/>
              </a:rPr>
              <a:t>y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105400" y="2688074"/>
            <a:ext cx="1752600" cy="381000"/>
          </a:xfrm>
          <a:prstGeom prst="wedgeRectCallout">
            <a:avLst>
              <a:gd name="adj1" fmla="val -63793"/>
              <a:gd name="adj2" fmla="val -4321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 random bits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533400" y="2764274"/>
            <a:ext cx="1752600" cy="381000"/>
          </a:xfrm>
          <a:prstGeom prst="wedgeRectCallout">
            <a:avLst>
              <a:gd name="adj1" fmla="val 63537"/>
              <a:gd name="adj2" fmla="val -575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 random bits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A trivial example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28750"/>
            <a:ext cx="8153400" cy="32766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the class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{0, 1, x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…,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x</a:t>
            </a:r>
            <a:r>
              <a:rPr kumimoji="0" lang="en-US" sz="2200" b="1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</a:rPr>
              <a:t>, NOT x</a:t>
            </a:r>
            <a:r>
              <a:rPr lang="en-US" sz="2200" b="1" baseline="-25000" dirty="0" smtClean="0">
                <a:solidFill>
                  <a:srgbClr val="002060"/>
                </a:solidFill>
                <a:latin typeface="Calibri" pitchFamily="34" charset="0"/>
              </a:rPr>
              <a:t>1</a:t>
            </a:r>
            <a:r>
              <a:rPr lang="en-US" sz="2200" b="1" dirty="0" smtClean="0">
                <a:solidFill>
                  <a:srgbClr val="002060"/>
                </a:solidFill>
                <a:latin typeface="Calibri" pitchFamily="34" charset="0"/>
              </a:rPr>
              <a:t>, …, NOT </a:t>
            </a:r>
            <a:r>
              <a:rPr lang="en-US" sz="2200" b="1" dirty="0" err="1" smtClean="0">
                <a:solidFill>
                  <a:srgbClr val="002060"/>
                </a:solidFill>
                <a:latin typeface="Calibri" pitchFamily="34" charset="0"/>
              </a:rPr>
              <a:t>x</a:t>
            </a:r>
            <a:r>
              <a:rPr lang="en-US" sz="2200" b="1" baseline="-25000" dirty="0" err="1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}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viewed as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functions  from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{0,1}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{0,1}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(i.e., “depth-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0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circuits”).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G: {0,1}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→ {0,1}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by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G(0) = 0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 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G(1) = 1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completely fools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does not fool the function 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x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xor  x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85750"/>
            <a:ext cx="8229600" cy="85725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Finding primes using a PRG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28750"/>
            <a:ext cx="8153400" cy="32766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Proposition.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Assume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Primes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computable in a class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= {C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}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functions,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that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{G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}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is a quick PRG that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1/n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-fools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functions in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where  each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G</a:t>
            </a:r>
            <a:r>
              <a:rPr kumimoji="0" lang="en-US" sz="2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: {0,1}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s(n)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→ {0,1}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we can </a:t>
            </a:r>
            <a:r>
              <a:rPr kumimoji="0" lang="en-US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deterministically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generate an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-bit prime in time 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poly(n, 2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Ideally, we would like to have seed length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 = O(log n)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1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 &lt; n</a:t>
            </a:r>
            <a:r>
              <a:rPr kumimoji="0" lang="el-GR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δ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every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δ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&gt; 0 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sufficient.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51461" y="1366728"/>
            <a:ext cx="3581400" cy="2667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2306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/>
              <a:t>Finding primes using a PRG (cont.)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0015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 smtClean="0">
                <a:solidFill>
                  <a:srgbClr val="002060"/>
                </a:solidFill>
              </a:rPr>
              <a:t>Idea:</a:t>
            </a:r>
            <a:endParaRPr lang="en-GB" sz="2200" b="1" i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76487" y="1381227"/>
            <a:ext cx="8386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Calibri" pitchFamily="34" charset="0"/>
              </a:rPr>
              <a:t>{0,1}</a:t>
            </a:r>
            <a:r>
              <a:rPr lang="en-US" sz="2200" b="1" baseline="40000" dirty="0">
                <a:solidFill>
                  <a:srgbClr val="002060"/>
                </a:solidFill>
                <a:latin typeface="Calibri" pitchFamily="34" charset="0"/>
              </a:rPr>
              <a:t>n</a:t>
            </a:r>
            <a:endParaRPr lang="en-GB" sz="2200" baseline="40000" dirty="0"/>
          </a:p>
        </p:txBody>
      </p:sp>
      <p:sp>
        <p:nvSpPr>
          <p:cNvPr id="9" name="Freeform 8"/>
          <p:cNvSpPr/>
          <p:nvPr/>
        </p:nvSpPr>
        <p:spPr>
          <a:xfrm>
            <a:off x="1780061" y="2738328"/>
            <a:ext cx="1981200" cy="990600"/>
          </a:xfrm>
          <a:custGeom>
            <a:avLst/>
            <a:gdLst>
              <a:gd name="connsiteX0" fmla="*/ 273969 w 2392762"/>
              <a:gd name="connsiteY0" fmla="*/ 241288 h 1416979"/>
              <a:gd name="connsiteX1" fmla="*/ 698512 w 2392762"/>
              <a:gd name="connsiteY1" fmla="*/ 1133917 h 1416979"/>
              <a:gd name="connsiteX2" fmla="*/ 1667340 w 2392762"/>
              <a:gd name="connsiteY2" fmla="*/ 916203 h 1416979"/>
              <a:gd name="connsiteX3" fmla="*/ 1895940 w 2392762"/>
              <a:gd name="connsiteY3" fmla="*/ 1416946 h 1416979"/>
              <a:gd name="connsiteX4" fmla="*/ 2385797 w 2392762"/>
              <a:gd name="connsiteY4" fmla="*/ 937974 h 1416979"/>
              <a:gd name="connsiteX5" fmla="*/ 1493169 w 2392762"/>
              <a:gd name="connsiteY5" fmla="*/ 252174 h 1416979"/>
              <a:gd name="connsiteX6" fmla="*/ 644083 w 2392762"/>
              <a:gd name="connsiteY6" fmla="*/ 317488 h 1416979"/>
              <a:gd name="connsiteX7" fmla="*/ 393712 w 2392762"/>
              <a:gd name="connsiteY7" fmla="*/ 23574 h 1416979"/>
              <a:gd name="connsiteX8" fmla="*/ 1826 w 2392762"/>
              <a:gd name="connsiteY8" fmla="*/ 45346 h 1416979"/>
              <a:gd name="connsiteX9" fmla="*/ 273969 w 2392762"/>
              <a:gd name="connsiteY9" fmla="*/ 241288 h 141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92762" h="1416979">
                <a:moveTo>
                  <a:pt x="273969" y="241288"/>
                </a:moveTo>
                <a:cubicBezTo>
                  <a:pt x="390083" y="422716"/>
                  <a:pt x="466284" y="1021431"/>
                  <a:pt x="698512" y="1133917"/>
                </a:cubicBezTo>
                <a:cubicBezTo>
                  <a:pt x="930741" y="1246403"/>
                  <a:pt x="1467769" y="869032"/>
                  <a:pt x="1667340" y="916203"/>
                </a:cubicBezTo>
                <a:cubicBezTo>
                  <a:pt x="1866911" y="963374"/>
                  <a:pt x="1776197" y="1413318"/>
                  <a:pt x="1895940" y="1416946"/>
                </a:cubicBezTo>
                <a:cubicBezTo>
                  <a:pt x="2015683" y="1420575"/>
                  <a:pt x="2452926" y="1132103"/>
                  <a:pt x="2385797" y="937974"/>
                </a:cubicBezTo>
                <a:cubicBezTo>
                  <a:pt x="2318669" y="743845"/>
                  <a:pt x="1783455" y="355588"/>
                  <a:pt x="1493169" y="252174"/>
                </a:cubicBezTo>
                <a:cubicBezTo>
                  <a:pt x="1202883" y="148760"/>
                  <a:pt x="827326" y="355588"/>
                  <a:pt x="644083" y="317488"/>
                </a:cubicBezTo>
                <a:cubicBezTo>
                  <a:pt x="460840" y="279388"/>
                  <a:pt x="500755" y="68931"/>
                  <a:pt x="393712" y="23574"/>
                </a:cubicBezTo>
                <a:cubicBezTo>
                  <a:pt x="286669" y="-21783"/>
                  <a:pt x="23597" y="5432"/>
                  <a:pt x="1826" y="45346"/>
                </a:cubicBezTo>
                <a:cubicBezTo>
                  <a:pt x="-19945" y="85260"/>
                  <a:pt x="157855" y="59860"/>
                  <a:pt x="273969" y="241288"/>
                </a:cubicBez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Primes</a:t>
            </a:r>
            <a:r>
              <a:rPr lang="en-GB" b="1" baseline="-25000" dirty="0" smtClean="0">
                <a:solidFill>
                  <a:srgbClr val="002060"/>
                </a:solidFill>
              </a:rPr>
              <a:t>n</a:t>
            </a:r>
            <a:endParaRPr lang="en-GB" b="1" baseline="-25000" dirty="0">
              <a:solidFill>
                <a:srgbClr val="00206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29000" y="356235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22961" y="4376509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Density approx. 1/n  (</a:t>
            </a:r>
            <a:r>
              <a:rPr lang="en-GB" b="1" dirty="0" smtClean="0"/>
              <a:t>Prime Number Theorem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2999261" y="220492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418361" y="1945491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580161" y="260503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227861" y="266212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761261" y="235732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2570175" y="1629850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2237261" y="3036384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4006190" y="1621171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095996" y="3530263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594016" y="235732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095996" y="2922035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659332" y="3073064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637560" y="3478556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2966604" y="3033603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407475" y="3290838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856261" y="3546592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3352800" y="1657350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1939950" y="1774800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2503961" y="3398324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410200" y="135255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Output </a:t>
            </a:r>
            <a:r>
              <a:rPr lang="en-GB" b="1" dirty="0" smtClean="0"/>
              <a:t>G</a:t>
            </a:r>
            <a:r>
              <a:rPr lang="en-GB" dirty="0" smtClean="0"/>
              <a:t>(</a:t>
            </a:r>
            <a:r>
              <a:rPr lang="en-GB" b="1" dirty="0" smtClean="0"/>
              <a:t>U</a:t>
            </a:r>
            <a:r>
              <a:rPr lang="en-GB" b="1" baseline="-25000" dirty="0" smtClean="0"/>
              <a:t>s</a:t>
            </a:r>
            <a:r>
              <a:rPr lang="en-GB" dirty="0" smtClean="0"/>
              <a:t>) approx. acceptance</a:t>
            </a:r>
          </a:p>
          <a:p>
            <a:r>
              <a:rPr lang="en-GB" dirty="0" smtClean="0"/>
              <a:t>probability to error &lt; </a:t>
            </a:r>
            <a:r>
              <a:rPr lang="en-GB" b="1" dirty="0" smtClean="0"/>
              <a:t>1/n</a:t>
            </a:r>
            <a:r>
              <a:rPr lang="en-GB" b="1" baseline="30000" dirty="0" smtClean="0"/>
              <a:t>2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894861" y="221014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Some string       in </a:t>
            </a:r>
            <a:r>
              <a:rPr lang="en-GB" b="1" dirty="0" smtClean="0"/>
              <a:t>G</a:t>
            </a:r>
            <a:r>
              <a:rPr lang="en-GB" dirty="0" smtClean="0"/>
              <a:t>(</a:t>
            </a:r>
            <a:r>
              <a:rPr lang="en-GB" b="1" dirty="0" smtClean="0"/>
              <a:t>U</a:t>
            </a:r>
            <a:r>
              <a:rPr lang="en-GB" b="1" baseline="-25000" dirty="0" smtClean="0"/>
              <a:t>s</a:t>
            </a:r>
            <a:r>
              <a:rPr lang="en-GB" dirty="0" smtClean="0"/>
              <a:t>) </a:t>
            </a:r>
          </a:p>
          <a:p>
            <a:r>
              <a:rPr lang="en-GB" dirty="0" smtClean="0"/>
              <a:t>must hit the set  </a:t>
            </a:r>
            <a:r>
              <a:rPr lang="en-GB" b="1" dirty="0" err="1" smtClean="0">
                <a:solidFill>
                  <a:srgbClr val="002060"/>
                </a:solidFill>
              </a:rPr>
              <a:t>Primes</a:t>
            </a:r>
            <a:r>
              <a:rPr lang="en-GB" b="1" baseline="-25000" dirty="0" err="1" smtClean="0">
                <a:solidFill>
                  <a:srgbClr val="002060"/>
                </a:solidFill>
              </a:rPr>
              <a:t>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7266461" y="2362549"/>
            <a:ext cx="76200" cy="762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307032" y="3365727"/>
            <a:ext cx="3516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(Otherwise, difference between probabilities violates correctness. )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484661" y="236254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</a:t>
            </a:r>
            <a:r>
              <a:rPr lang="en-GB" dirty="0" smtClean="0"/>
              <a:t>(</a:t>
            </a:r>
            <a:r>
              <a:rPr lang="en-GB" b="1" dirty="0" smtClean="0"/>
              <a:t>U</a:t>
            </a:r>
            <a:r>
              <a:rPr lang="en-GB" b="1" baseline="-25000" dirty="0" smtClean="0"/>
              <a:t>s</a:t>
            </a:r>
            <a:r>
              <a:rPr lang="en-GB" dirty="0" smtClean="0"/>
              <a:t>)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066800" y="1885950"/>
            <a:ext cx="838200" cy="685802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6061" y="2743549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seed length s</a:t>
            </a:r>
            <a:endParaRPr lang="en-US" sz="14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066800" y="2571750"/>
            <a:ext cx="1447800" cy="762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1066800" y="2266950"/>
            <a:ext cx="1905000" cy="304801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1066800" y="1733550"/>
            <a:ext cx="2209800" cy="8382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66800" y="1733550"/>
            <a:ext cx="1447800" cy="8382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431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txBody>
          <a:bodyPr/>
          <a:lstStyle/>
          <a:p>
            <a:r>
              <a:rPr lang="en-US" b="1" i="1" dirty="0" smtClean="0"/>
              <a:t>Unconditional  PRGs</a:t>
            </a:r>
            <a:endParaRPr lang="en-US" b="1" i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1581150"/>
            <a:ext cx="8153400" cy="31242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PRGs  with good parameters are known only for very restricted classes.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Example: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Circuits of size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depth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-fooled by a quick PRG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		G: {0,1}</a:t>
            </a:r>
            <a:r>
              <a:rPr kumimoji="0" lang="en-US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→ {0,1}</a:t>
            </a:r>
            <a:r>
              <a:rPr kumimoji="0" lang="en-US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of  seed  length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 =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log (M/</a:t>
            </a:r>
            <a:r>
              <a:rPr kumimoji="0" lang="el-G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ε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))</a:t>
            </a:r>
            <a:r>
              <a:rPr kumimoji="0" lang="en-US" sz="20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 + 5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[TX12].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provably requires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depth-d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circuits of exponential size 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ASS01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PRG constructions for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polynomial size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circuits of depth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O(log n)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not known.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  [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AKS02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hence computable by 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unrestricted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polynomial size circuits.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The Impagliazzo-Wigderson PRG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4250948"/>
            <a:ext cx="697774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We currently don’t know how to efficiently generate the truth-table, which is equivalent to showing that </a:t>
            </a:r>
            <a:r>
              <a:rPr lang="en-US" sz="1600" b="1" dirty="0">
                <a:solidFill>
                  <a:srgbClr val="002060"/>
                </a:solidFill>
              </a:rPr>
              <a:t>E</a:t>
            </a:r>
            <a:r>
              <a:rPr lang="en-US" sz="1600" dirty="0">
                <a:solidFill>
                  <a:srgbClr val="002060"/>
                </a:solidFill>
              </a:rPr>
              <a:t> requires circuits of size </a:t>
            </a:r>
            <a:r>
              <a:rPr lang="en-US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ɣ</a:t>
            </a:r>
            <a:r>
              <a:rPr lang="en-US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en-US" sz="1600" dirty="0" smtClean="0">
                <a:solidFill>
                  <a:srgbClr val="002060"/>
                </a:solidFill>
              </a:rPr>
              <a:t>, for a fixed 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ɣ &gt; 0</a:t>
            </a:r>
            <a:r>
              <a:rPr lang="en-GB" sz="1600" dirty="0" smtClean="0">
                <a:solidFill>
                  <a:srgbClr val="002060"/>
                </a:solidFill>
              </a:rPr>
              <a:t>.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GB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123950"/>
            <a:ext cx="8839200" cy="28259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4095750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!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889460-6194-4177-A1B5-73C9A569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Motivational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3BE31B-EC03-4F9A-9176-6209CFDC0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9750"/>
            <a:ext cx="8153400" cy="2438400"/>
          </a:xfrm>
        </p:spPr>
        <p:txBody>
          <a:bodyPr>
            <a:normAutofit/>
          </a:bodyPr>
          <a:lstStyle/>
          <a:p>
            <a:r>
              <a:rPr lang="en-GB" sz="2200" dirty="0"/>
              <a:t>Generating </a:t>
            </a:r>
            <a:r>
              <a:rPr lang="en-GB" sz="2200" dirty="0" smtClean="0"/>
              <a:t>prime numbers:</a:t>
            </a:r>
            <a:endParaRPr lang="en-GB" sz="2200" dirty="0"/>
          </a:p>
          <a:p>
            <a:pPr lvl="1"/>
            <a:r>
              <a:rPr lang="en-GB" sz="2200" b="1" i="1" dirty="0"/>
              <a:t>Input</a:t>
            </a:r>
            <a:r>
              <a:rPr lang="en-GB" sz="2200" dirty="0"/>
              <a:t>: </a:t>
            </a:r>
            <a:r>
              <a:rPr lang="en-GB" sz="2200" dirty="0" smtClean="0"/>
              <a:t>	  </a:t>
            </a:r>
            <a:r>
              <a:rPr lang="en-GB" sz="2200" dirty="0" smtClean="0">
                <a:solidFill>
                  <a:srgbClr val="002060"/>
                </a:solidFill>
              </a:rPr>
              <a:t>N</a:t>
            </a:r>
            <a:r>
              <a:rPr lang="en-GB" sz="2200" dirty="0" smtClean="0"/>
              <a:t>  (</a:t>
            </a:r>
            <a:r>
              <a:rPr lang="en-GB" sz="2200" dirty="0"/>
              <a:t>in unary</a:t>
            </a:r>
            <a:r>
              <a:rPr lang="en-GB" sz="2200" dirty="0" smtClean="0"/>
              <a:t>).</a:t>
            </a:r>
            <a:endParaRPr lang="en-GB" sz="2200" dirty="0"/>
          </a:p>
          <a:p>
            <a:pPr lvl="1"/>
            <a:r>
              <a:rPr lang="en-GB" sz="2200" b="1" i="1" dirty="0"/>
              <a:t>Output</a:t>
            </a:r>
            <a:r>
              <a:rPr lang="en-GB" sz="2200" dirty="0"/>
              <a:t>: </a:t>
            </a:r>
            <a:r>
              <a:rPr lang="en-GB" sz="2200" dirty="0" smtClean="0"/>
              <a:t>	  A </a:t>
            </a:r>
            <a:r>
              <a:rPr lang="en-GB" sz="2200" b="1" i="1" dirty="0"/>
              <a:t>fixed</a:t>
            </a:r>
            <a:r>
              <a:rPr lang="en-GB" sz="2200" dirty="0"/>
              <a:t> </a:t>
            </a:r>
            <a:r>
              <a:rPr lang="en-GB" sz="2200" dirty="0">
                <a:solidFill>
                  <a:srgbClr val="002060"/>
                </a:solidFill>
              </a:rPr>
              <a:t>N</a:t>
            </a:r>
            <a:r>
              <a:rPr lang="en-GB" sz="2200" dirty="0"/>
              <a:t>-bit prime </a:t>
            </a:r>
            <a:r>
              <a:rPr lang="en-GB" sz="2200" dirty="0" err="1" smtClean="0">
                <a:solidFill>
                  <a:srgbClr val="002060"/>
                </a:solidFill>
              </a:rPr>
              <a:t>p</a:t>
            </a:r>
            <a:r>
              <a:rPr lang="en-GB" sz="2200" baseline="-25000" dirty="0" err="1" smtClean="0">
                <a:solidFill>
                  <a:srgbClr val="002060"/>
                </a:solidFill>
              </a:rPr>
              <a:t>N</a:t>
            </a:r>
            <a:r>
              <a:rPr lang="en-GB" sz="2200" dirty="0" smtClean="0"/>
              <a:t>.</a:t>
            </a:r>
          </a:p>
          <a:p>
            <a:pPr marL="365760" lvl="1" indent="0">
              <a:buNone/>
            </a:pPr>
            <a:endParaRPr lang="en-GB" sz="2200" dirty="0">
              <a:solidFill>
                <a:srgbClr val="002060"/>
              </a:solidFill>
            </a:endParaRPr>
          </a:p>
          <a:p>
            <a:r>
              <a:rPr lang="en-GB" sz="2200" dirty="0"/>
              <a:t>Can we solve this problem deterministically in time </a:t>
            </a:r>
            <a:r>
              <a:rPr lang="en-GB" sz="2200" dirty="0">
                <a:solidFill>
                  <a:srgbClr val="002060"/>
                </a:solidFill>
              </a:rPr>
              <a:t>poly(N)</a:t>
            </a:r>
            <a:r>
              <a:rPr lang="en-GB" sz="22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2231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The Easy Witness Method </a:t>
            </a:r>
            <a:r>
              <a:rPr lang="en-US" b="1" dirty="0" smtClean="0">
                <a:solidFill>
                  <a:srgbClr val="002060"/>
                </a:solidFill>
              </a:rPr>
              <a:t>[</a:t>
            </a:r>
            <a:r>
              <a:rPr lang="en-US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Kab01</a:t>
            </a:r>
            <a:r>
              <a:rPr lang="en-US" b="1" dirty="0" smtClean="0">
                <a:solidFill>
                  <a:srgbClr val="002060"/>
                </a:solidFill>
              </a:rPr>
              <a:t>]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276350"/>
            <a:ext cx="81534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1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Input: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kumimoji="0" lang="en-US" sz="1800" b="0" i="1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	</a:t>
            </a:r>
            <a:endParaRPr kumimoji="0" lang="en-US" sz="1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457" y="2149929"/>
            <a:ext cx="693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1. </a:t>
            </a:r>
            <a:r>
              <a:rPr lang="en-GB" dirty="0" smtClean="0"/>
              <a:t>Generate all truth-tables </a:t>
            </a:r>
            <a:r>
              <a:rPr lang="en-GB" b="1" dirty="0" smtClean="0">
                <a:solidFill>
                  <a:srgbClr val="002060"/>
                </a:solidFill>
              </a:rPr>
              <a:t>T</a:t>
            </a:r>
            <a:r>
              <a:rPr lang="en-GB" b="1" baseline="-25000" dirty="0" smtClean="0">
                <a:solidFill>
                  <a:srgbClr val="002060"/>
                </a:solidFill>
              </a:rPr>
              <a:t>f</a:t>
            </a:r>
            <a:r>
              <a:rPr lang="en-GB" dirty="0" smtClean="0"/>
              <a:t>  obtained from a </a:t>
            </a:r>
            <a:r>
              <a:rPr lang="en-GB" dirty="0" err="1" smtClean="0"/>
              <a:t>boolean</a:t>
            </a:r>
            <a:r>
              <a:rPr lang="en-GB" dirty="0" smtClean="0"/>
              <a:t> function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f: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</a:rPr>
              <a:t>{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0,1}</a:t>
            </a:r>
            <a:r>
              <a:rPr lang="en-US" b="1" baseline="30000" dirty="0" smtClean="0">
                <a:solidFill>
                  <a:srgbClr val="002060"/>
                </a:solidFill>
                <a:latin typeface="Calibri" pitchFamily="34" charset="0"/>
              </a:rPr>
              <a:t>log N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alibri" pitchFamily="34" charset="0"/>
              </a:rPr>
              <a:t>→ {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0,1}  </a:t>
            </a:r>
            <a:r>
              <a:rPr lang="en-US" dirty="0" smtClean="0">
                <a:latin typeface="Calibri" pitchFamily="34" charset="0"/>
              </a:rPr>
              <a:t>computable by Boolean circuits of size at most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ɣ</a:t>
            </a:r>
            <a:r>
              <a:rPr lang="en-US" dirty="0" smtClean="0">
                <a:latin typeface="Calibri" pitchFamily="34" charset="0"/>
              </a:rPr>
              <a:t>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2.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smtClean="0"/>
              <a:t>Let </a:t>
            </a:r>
            <a:r>
              <a:rPr lang="en-US" b="1" dirty="0" smtClean="0">
                <a:solidFill>
                  <a:srgbClr val="002060"/>
                </a:solidFill>
              </a:rPr>
              <a:t>p</a:t>
            </a:r>
            <a:r>
              <a:rPr lang="en-US" b="1" baseline="-25000" dirty="0" smtClean="0">
                <a:solidFill>
                  <a:srgbClr val="002060"/>
                </a:solidFill>
              </a:rPr>
              <a:t>N</a:t>
            </a:r>
            <a:r>
              <a:rPr lang="en-US" dirty="0" smtClean="0"/>
              <a:t> be the </a:t>
            </a:r>
            <a:r>
              <a:rPr lang="en-US" b="1" dirty="0" smtClean="0"/>
              <a:t>first</a:t>
            </a:r>
            <a:r>
              <a:rPr lang="en-US" dirty="0" smtClean="0"/>
              <a:t> string </a:t>
            </a:r>
            <a:r>
              <a:rPr lang="en-GB" b="1" dirty="0">
                <a:solidFill>
                  <a:srgbClr val="002060"/>
                </a:solidFill>
              </a:rPr>
              <a:t>T</a:t>
            </a:r>
            <a:r>
              <a:rPr lang="en-GB" b="1" baseline="-25000" dirty="0">
                <a:solidFill>
                  <a:srgbClr val="002060"/>
                </a:solidFill>
              </a:rPr>
              <a:t>f</a:t>
            </a:r>
            <a:r>
              <a:rPr lang="en-US" dirty="0" smtClean="0"/>
              <a:t>  that encodes an </a:t>
            </a:r>
            <a:r>
              <a:rPr lang="en-US" b="1" dirty="0" smtClean="0">
                <a:solidFill>
                  <a:srgbClr val="002060"/>
                </a:solidFill>
              </a:rPr>
              <a:t>N</a:t>
            </a:r>
            <a:r>
              <a:rPr lang="en-US" dirty="0" smtClean="0"/>
              <a:t>-bit prime number.</a:t>
            </a:r>
          </a:p>
          <a:p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3.</a:t>
            </a:r>
            <a:r>
              <a:rPr lang="en-US" dirty="0" smtClean="0"/>
              <a:t> Output </a:t>
            </a:r>
            <a:r>
              <a:rPr lang="en-US" b="1" dirty="0">
                <a:solidFill>
                  <a:srgbClr val="002060"/>
                </a:solidFill>
              </a:rPr>
              <a:t>p</a:t>
            </a:r>
            <a:r>
              <a:rPr lang="en-US" b="1" baseline="-25000" dirty="0">
                <a:solidFill>
                  <a:srgbClr val="002060"/>
                </a:solidFill>
              </a:rPr>
              <a:t>N</a:t>
            </a:r>
            <a:r>
              <a:rPr lang="en-US" dirty="0" smtClean="0"/>
              <a:t> if such a truth-table exists,  otherwise output  </a:t>
            </a:r>
            <a:r>
              <a:rPr lang="en-US" b="1" dirty="0" smtClean="0"/>
              <a:t>“fail”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7162800" y="1504950"/>
            <a:ext cx="1600200" cy="644979"/>
          </a:xfrm>
          <a:prstGeom prst="wedgeRoundRectCallout">
            <a:avLst>
              <a:gd name="adj1" fmla="val -60119"/>
              <a:gd name="adj2" fmla="val 8612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det. time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&lt; exp(</a:t>
            </a: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N</a:t>
            </a:r>
            <a:r>
              <a:rPr lang="en-GB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2ɣ</a:t>
            </a:r>
            <a:r>
              <a:rPr lang="en-GB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858000" y="2724150"/>
            <a:ext cx="1600200" cy="644979"/>
          </a:xfrm>
          <a:prstGeom prst="wedgeRoundRectCallout">
            <a:avLst>
              <a:gd name="adj1" fmla="val -62160"/>
              <a:gd name="adj2" fmla="val 2536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poly-time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[</a:t>
            </a:r>
            <a:r>
              <a:rPr lang="en-GB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AKS02</a:t>
            </a:r>
            <a:r>
              <a:rPr lang="en-GB" b="1" dirty="0" smtClean="0">
                <a:solidFill>
                  <a:schemeClr val="tx1"/>
                </a:solidFill>
              </a:rPr>
              <a:t>]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432435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“A</a:t>
            </a:r>
            <a:r>
              <a:rPr lang="en-US" b="1" baseline="30000" dirty="0" smtClean="0">
                <a:solidFill>
                  <a:srgbClr val="C00000"/>
                </a:solidFill>
              </a:rPr>
              <a:t>easy  </a:t>
            </a:r>
            <a:r>
              <a:rPr lang="en-US" dirty="0" smtClean="0">
                <a:solidFill>
                  <a:srgbClr val="C00000"/>
                </a:solidFill>
              </a:rPr>
              <a:t>searches for a prime that admits a succinct encoding.”</a:t>
            </a:r>
            <a:r>
              <a:rPr lang="en-US" b="1" baseline="30000" dirty="0" smtClean="0">
                <a:solidFill>
                  <a:srgbClr val="C00000"/>
                </a:solidFill>
              </a:rPr>
              <a:t>   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0" name="Slide Number Placeholder 7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0955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Analysis of A</a:t>
            </a:r>
            <a:r>
              <a:rPr lang="en-US" b="1" i="1" baseline="30000" dirty="0" smtClean="0">
                <a:solidFill>
                  <a:srgbClr val="002060"/>
                </a:solidFill>
              </a:rPr>
              <a:t>easy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1276350"/>
            <a:ext cx="8534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Lemma.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 </a:t>
            </a: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400" b="1" i="1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fails on every large enough input length, then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BPP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contained in 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143" y="2443843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Sketch.</a:t>
            </a:r>
            <a:r>
              <a:rPr lang="en-GB" b="1" dirty="0" smtClean="0"/>
              <a:t>   </a:t>
            </a:r>
            <a:r>
              <a:rPr lang="en-GB" dirty="0" smtClean="0"/>
              <a:t>If 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en-US" b="1" i="1" baseline="30000" dirty="0" smtClean="0">
                <a:solidFill>
                  <a:srgbClr val="002060"/>
                </a:solidFill>
              </a:rPr>
              <a:t>easy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r>
              <a:rPr lang="en-US" dirty="0" smtClean="0"/>
              <a:t>fails on inputs of length n, then </a:t>
            </a:r>
            <a:r>
              <a:rPr lang="en-US" b="1" dirty="0" smtClean="0"/>
              <a:t>every</a:t>
            </a:r>
            <a:r>
              <a:rPr lang="en-US" dirty="0" smtClean="0"/>
              <a:t> n-bit prime encodes a truth-table of </a:t>
            </a:r>
            <a:r>
              <a:rPr lang="en-US" b="1" dirty="0" smtClean="0"/>
              <a:t>exponential circuit complexity </a:t>
            </a:r>
            <a:r>
              <a:rPr lang="en-US" dirty="0" smtClean="0"/>
              <a:t>when n is a power of 2.</a:t>
            </a:r>
          </a:p>
          <a:p>
            <a:endParaRPr lang="en-US" dirty="0"/>
          </a:p>
          <a:p>
            <a:r>
              <a:rPr lang="en-US" dirty="0" smtClean="0"/>
              <a:t>A hard truth-table can be </a:t>
            </a:r>
            <a:r>
              <a:rPr lang="en-US" b="1" dirty="0" smtClean="0"/>
              <a:t>randomly guessed</a:t>
            </a:r>
            <a:r>
              <a:rPr lang="en-US" dirty="0" smtClean="0"/>
              <a:t>, </a:t>
            </a:r>
            <a:r>
              <a:rPr lang="en-US" b="1" dirty="0" smtClean="0"/>
              <a:t>checked</a:t>
            </a:r>
            <a:r>
              <a:rPr lang="en-US" dirty="0" smtClean="0"/>
              <a:t>, </a:t>
            </a:r>
            <a:r>
              <a:rPr lang="en-US" b="1" dirty="0" smtClean="0"/>
              <a:t>and used for derandomization</a:t>
            </a:r>
            <a:r>
              <a:rPr lang="en-US" dirty="0" smtClean="0"/>
              <a:t> in the  [IW</a:t>
            </a:r>
            <a:r>
              <a:rPr lang="en-US" dirty="0" smtClean="0">
                <a:latin typeface="Calibri" panose="020F0502020204030204" pitchFamily="34" charset="0"/>
              </a:rPr>
              <a:t>97</a:t>
            </a:r>
            <a:r>
              <a:rPr lang="en-US" dirty="0" smtClean="0"/>
              <a:t>]  generator.</a:t>
            </a:r>
          </a:p>
          <a:p>
            <a:endParaRPr lang="en-US" dirty="0"/>
          </a:p>
          <a:p>
            <a:r>
              <a:rPr lang="en-US" dirty="0" smtClean="0"/>
              <a:t>The simulation is </a:t>
            </a:r>
            <a:r>
              <a:rPr lang="en-US" b="1" dirty="0" smtClean="0"/>
              <a:t>zero-error</a:t>
            </a:r>
            <a:r>
              <a:rPr lang="en-US" dirty="0" smtClean="0"/>
              <a:t>:  we only proceed when a prime number is found. By the </a:t>
            </a:r>
            <a:r>
              <a:rPr lang="en-US" b="1" dirty="0" smtClean="0"/>
              <a:t>Prime Number Theorem</a:t>
            </a:r>
            <a:r>
              <a:rPr lang="en-US" dirty="0" smtClean="0"/>
              <a:t>, we find one in expected polynomial time.</a:t>
            </a:r>
            <a:endParaRPr lang="en-GB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b="1" i="1" dirty="0" smtClean="0">
                <a:solidFill>
                  <a:srgbClr val="002060"/>
                </a:solidFill>
              </a:rPr>
              <a:t>Why is a BPP collapse not enough?</a:t>
            </a:r>
            <a:endParaRPr lang="en-GB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123950"/>
            <a:ext cx="8153400" cy="1828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 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BPP = P 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hard to exploit in the context of generating primes.</a:t>
            </a:r>
            <a:b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a collapse between </a:t>
            </a: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decision problems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Prime generation is a </a:t>
            </a: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 problem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Standard </a:t>
            </a: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search-to-decision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reduction </a:t>
            </a:r>
            <a:r>
              <a:rPr kumimoji="0" lang="en-GB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does not work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3028950"/>
            <a:ext cx="8305800" cy="1371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pt-BR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pt-B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pt-BR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GB" sz="2000" dirty="0" smtClean="0"/>
              <a:t>Collapse from previous slide obtained using hard truth-tables and PRGs.   </a:t>
            </a:r>
          </a:p>
          <a:p>
            <a:pPr>
              <a:buNone/>
            </a:pPr>
            <a:r>
              <a:rPr lang="en-GB" sz="2000" dirty="0" smtClean="0"/>
              <a:t>Still insufficient:</a:t>
            </a:r>
          </a:p>
          <a:p>
            <a:pPr marL="0" indent="0">
              <a:buNone/>
            </a:pPr>
            <a:r>
              <a:rPr lang="en-GB" sz="2000" dirty="0" smtClean="0"/>
              <a:t>          </a:t>
            </a:r>
            <a:r>
              <a:rPr lang="en-GB" sz="1800" b="1" dirty="0" smtClean="0"/>
              <a:t>Distinct</a:t>
            </a:r>
            <a:r>
              <a:rPr lang="en-GB" sz="1800" dirty="0" smtClean="0"/>
              <a:t> truth-tables give correct derandomization for </a:t>
            </a:r>
            <a:r>
              <a:rPr lang="en-GB" sz="1800" b="1" dirty="0" smtClean="0"/>
              <a:t>decision problems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/>
              <a:t>           But with different sets of pseudorandom strings:             </a:t>
            </a:r>
          </a:p>
          <a:p>
            <a:pPr marL="0" indent="0">
              <a:buNone/>
            </a:pPr>
            <a:r>
              <a:rPr lang="en-GB" sz="1800" dirty="0" smtClean="0"/>
              <a:t>           		No guarantee that the </a:t>
            </a:r>
            <a:r>
              <a:rPr lang="en-GB" sz="1800" b="1" dirty="0" smtClean="0"/>
              <a:t>same prime number is generated</a:t>
            </a:r>
            <a:r>
              <a:rPr lang="en-GB" sz="1800" dirty="0" smtClean="0"/>
              <a:t>.</a:t>
            </a: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6057" y="3736777"/>
            <a:ext cx="470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!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The </a:t>
            </a:r>
            <a:r>
              <a:rPr lang="en-US" b="1" i="1" dirty="0" err="1" smtClean="0">
                <a:solidFill>
                  <a:srgbClr val="002060"/>
                </a:solidFill>
              </a:rPr>
              <a:t>Trevisan-Vadhan</a:t>
            </a:r>
            <a:r>
              <a:rPr lang="en-US" b="1" i="1" dirty="0" smtClean="0">
                <a:solidFill>
                  <a:srgbClr val="002060"/>
                </a:solidFill>
              </a:rPr>
              <a:t> PRG  </a:t>
            </a:r>
            <a:r>
              <a:rPr lang="en-US" dirty="0" smtClean="0">
                <a:solidFill>
                  <a:srgbClr val="002060"/>
                </a:solidFill>
              </a:rPr>
              <a:t>[TV07]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12395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PRG that crucially exploits  </a:t>
            </a:r>
            <a:r>
              <a:rPr lang="en-US" b="1" dirty="0" smtClean="0"/>
              <a:t>uniform computations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It requires  </a:t>
            </a:r>
            <a:r>
              <a:rPr lang="en-US" b="1" dirty="0" smtClean="0"/>
              <a:t>oracle access</a:t>
            </a:r>
            <a:r>
              <a:rPr lang="en-US" dirty="0" smtClean="0"/>
              <a:t>  to a special  </a:t>
            </a:r>
            <a:r>
              <a:rPr lang="en-US" b="1" dirty="0" smtClean="0"/>
              <a:t>PSPACE-complete </a:t>
            </a:r>
            <a:r>
              <a:rPr lang="en-US" dirty="0" smtClean="0"/>
              <a:t> language  </a:t>
            </a:r>
            <a:r>
              <a:rPr lang="en-US" b="1" dirty="0" smtClean="0"/>
              <a:t>L*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419350"/>
            <a:ext cx="8839200" cy="2034891"/>
          </a:xfrm>
          <a:prstGeom prst="rect">
            <a:avLst/>
          </a:prstGeom>
        </p:spPr>
      </p:pic>
      <p:sp>
        <p:nvSpPr>
          <p:cNvPr id="7" name="Slide Number Placeholder 4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4495798" y="1288595"/>
            <a:ext cx="3886201" cy="638176"/>
          </a:xfrm>
          <a:prstGeom prst="wedgeRoundRectCallout">
            <a:avLst>
              <a:gd name="adj1" fmla="val 19024"/>
              <a:gd name="adj2" fmla="val 4334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No need to have oracle access to </a:t>
            </a:r>
            <a:r>
              <a:rPr lang="en-GB" sz="1600" b="1" dirty="0" smtClean="0">
                <a:solidFill>
                  <a:srgbClr val="002060"/>
                </a:solidFill>
              </a:rPr>
              <a:t>L*</a:t>
            </a:r>
            <a:r>
              <a:rPr lang="en-GB" sz="1600" dirty="0" smtClean="0"/>
              <a:t>, </a:t>
            </a:r>
          </a:p>
          <a:p>
            <a:pPr algn="ctr"/>
            <a:r>
              <a:rPr lang="en-GB" sz="1600" dirty="0" smtClean="0"/>
              <a:t>and </a:t>
            </a:r>
            <a:r>
              <a:rPr lang="en-US" sz="1600" b="1" dirty="0" smtClean="0"/>
              <a:t>A</a:t>
            </a:r>
            <a:r>
              <a:rPr lang="en-US" sz="1600" b="1" baseline="30000" dirty="0" smtClean="0"/>
              <a:t>hard  </a:t>
            </a:r>
            <a:r>
              <a:rPr lang="en-US" sz="1600" dirty="0" smtClean="0"/>
              <a:t>runs in det. time </a:t>
            </a:r>
            <a:r>
              <a:rPr lang="en-US" sz="1600" b="1" dirty="0" smtClean="0"/>
              <a:t>&lt;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002060"/>
                </a:solidFill>
              </a:rPr>
              <a:t>exp(</a:t>
            </a:r>
            <a:r>
              <a:rPr lang="en-GB" sz="1600" b="1" dirty="0" smtClean="0">
                <a:solidFill>
                  <a:srgbClr val="002060"/>
                </a:solidFill>
              </a:rPr>
              <a:t>N</a:t>
            </a:r>
            <a:r>
              <a:rPr lang="en-GB" sz="1600" b="1" baseline="30000" dirty="0" smtClean="0">
                <a:solidFill>
                  <a:srgbClr val="002060"/>
                </a:solidFill>
              </a:rPr>
              <a:t>100</a:t>
            </a:r>
            <a:r>
              <a:rPr lang="el-GR" sz="1600" b="1" baseline="30000" dirty="0" smtClean="0">
                <a:solidFill>
                  <a:srgbClr val="002060"/>
                </a:solidFill>
              </a:rPr>
              <a:t>ε</a:t>
            </a:r>
            <a:r>
              <a:rPr lang="en-US" sz="1600" b="1" dirty="0" smtClean="0">
                <a:solidFill>
                  <a:srgbClr val="002060"/>
                </a:solidFill>
              </a:rPr>
              <a:t>).</a:t>
            </a:r>
            <a:endParaRPr lang="en-GB" sz="1600" b="1" dirty="0">
              <a:solidFill>
                <a:srgbClr val="00206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209550"/>
            <a:ext cx="8229600" cy="85725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The Algorithm A</a:t>
            </a:r>
            <a:r>
              <a:rPr lang="en-US" b="1" i="1" baseline="30000" dirty="0" smtClean="0"/>
              <a:t>hard</a:t>
            </a:r>
            <a:endParaRPr lang="en-US" b="1" i="1" baseline="30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352550"/>
            <a:ext cx="36576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1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Input: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kumimoji="0" lang="en-US" sz="1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1800" b="0" i="1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1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456" y="2226129"/>
            <a:ext cx="80445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1. </a:t>
            </a:r>
            <a:r>
              <a:rPr lang="en-GB" dirty="0" smtClean="0"/>
              <a:t>Let </a:t>
            </a:r>
            <a:r>
              <a:rPr lang="en-GB" b="1" dirty="0" smtClean="0">
                <a:solidFill>
                  <a:srgbClr val="002060"/>
                </a:solidFill>
              </a:rPr>
              <a:t>L*</a:t>
            </a:r>
            <a:r>
              <a:rPr lang="en-GB" dirty="0" smtClean="0"/>
              <a:t> be the PSPACE complete language used in the </a:t>
            </a:r>
            <a:r>
              <a:rPr lang="en-GB" b="1" dirty="0" smtClean="0"/>
              <a:t>[TV</a:t>
            </a:r>
            <a:r>
              <a:rPr lang="en-GB" b="1" dirty="0" smtClean="0">
                <a:latin typeface="Calibri" panose="020F0502020204030204" pitchFamily="34" charset="0"/>
              </a:rPr>
              <a:t>07</a:t>
            </a:r>
            <a:r>
              <a:rPr lang="en-GB" b="1" dirty="0" smtClean="0"/>
              <a:t>]</a:t>
            </a:r>
            <a:r>
              <a:rPr lang="en-GB" dirty="0" smtClean="0"/>
              <a:t> PRG.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2.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GB" dirty="0" smtClean="0"/>
              <a:t>We instantiate </a:t>
            </a:r>
            <a:r>
              <a:rPr lang="en-GB" b="1" dirty="0"/>
              <a:t>[TV</a:t>
            </a:r>
            <a:r>
              <a:rPr lang="en-GB" b="1" dirty="0">
                <a:latin typeface="Calibri" panose="020F0502020204030204" pitchFamily="34" charset="0"/>
              </a:rPr>
              <a:t>07</a:t>
            </a:r>
            <a:r>
              <a:rPr lang="en-GB" b="1" dirty="0"/>
              <a:t>]</a:t>
            </a:r>
            <a:r>
              <a:rPr lang="en-GB" dirty="0" smtClean="0"/>
              <a:t> on </a:t>
            </a:r>
            <a:r>
              <a:rPr lang="en-GB" b="1" dirty="0" smtClean="0">
                <a:solidFill>
                  <a:srgbClr val="002060"/>
                </a:solidFill>
              </a:rPr>
              <a:t>L*</a:t>
            </a:r>
            <a:r>
              <a:rPr lang="en-GB" dirty="0" smtClean="0"/>
              <a:t> over inputs of length 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l-GR" b="1" baseline="30000" dirty="0" smtClean="0">
                <a:solidFill>
                  <a:srgbClr val="002060"/>
                </a:solidFill>
              </a:rPr>
              <a:t>ε</a:t>
            </a:r>
            <a:r>
              <a:rPr lang="en-GB" dirty="0" smtClean="0"/>
              <a:t>, with a large enough polynomial stretch (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n-GB" dirty="0" smtClean="0"/>
              <a:t> bits) and against algorithms running in time </a:t>
            </a:r>
            <a:r>
              <a:rPr lang="en-GB" b="1" dirty="0" smtClean="0">
                <a:solidFill>
                  <a:srgbClr val="002060"/>
                </a:solidFill>
              </a:rPr>
              <a:t>O(N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</a:t>
            </a:r>
            <a:r>
              <a:rPr lang="en-GB" b="1" dirty="0" smtClean="0">
                <a:solidFill>
                  <a:srgbClr val="002060"/>
                </a:solidFill>
              </a:rPr>
              <a:t>)</a:t>
            </a:r>
            <a:r>
              <a:rPr lang="en-GB" dirty="0" smtClean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3.</a:t>
            </a:r>
            <a:r>
              <a:rPr lang="en-US" dirty="0" smtClean="0"/>
              <a:t> Let </a:t>
            </a:r>
            <a:r>
              <a:rPr lang="en-US" b="1" dirty="0" smtClean="0">
                <a:solidFill>
                  <a:srgbClr val="002060"/>
                </a:solidFill>
              </a:rPr>
              <a:t>L</a:t>
            </a:r>
            <a:r>
              <a:rPr lang="en-US" b="1" baseline="-25000" dirty="0" smtClean="0">
                <a:solidFill>
                  <a:srgbClr val="002060"/>
                </a:solidFill>
              </a:rPr>
              <a:t>N</a:t>
            </a:r>
            <a:r>
              <a:rPr lang="en-US" dirty="0" smtClean="0"/>
              <a:t> be the list of strings produced by the generator.  </a:t>
            </a:r>
          </a:p>
          <a:p>
            <a:endParaRPr lang="en-US" dirty="0" smtClean="0"/>
          </a:p>
          <a:p>
            <a:r>
              <a:rPr lang="en-US" dirty="0" smtClean="0"/>
              <a:t>	Output the first prime </a:t>
            </a:r>
            <a:r>
              <a:rPr lang="en-US" b="1" dirty="0">
                <a:solidFill>
                  <a:srgbClr val="002060"/>
                </a:solidFill>
              </a:rPr>
              <a:t>p</a:t>
            </a:r>
            <a:r>
              <a:rPr lang="en-US" b="1" baseline="-25000" dirty="0">
                <a:solidFill>
                  <a:srgbClr val="002060"/>
                </a:solidFill>
              </a:rPr>
              <a:t>N</a:t>
            </a:r>
            <a:r>
              <a:rPr lang="en-US" dirty="0" smtClean="0"/>
              <a:t> in </a:t>
            </a:r>
            <a:r>
              <a:rPr lang="en-US" b="1" dirty="0">
                <a:solidFill>
                  <a:srgbClr val="002060"/>
                </a:solidFill>
              </a:rPr>
              <a:t>L</a:t>
            </a:r>
            <a:r>
              <a:rPr lang="en-US" b="1" baseline="-25000" dirty="0">
                <a:solidFill>
                  <a:srgbClr val="002060"/>
                </a:solidFill>
              </a:rPr>
              <a:t>N</a:t>
            </a:r>
            <a:r>
              <a:rPr lang="en-US" dirty="0" smtClean="0"/>
              <a:t> if it exists,  otherwise output  </a:t>
            </a:r>
            <a:r>
              <a:rPr lang="en-US" b="1" dirty="0" smtClean="0"/>
              <a:t>“fail”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7162800" y="3562350"/>
            <a:ext cx="1828800" cy="533400"/>
          </a:xfrm>
          <a:prstGeom prst="wedgeRoundRectCallout">
            <a:avLst>
              <a:gd name="adj1" fmla="val -33928"/>
              <a:gd name="adj2" fmla="val -8852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Enough for AKS Algorithm</a:t>
            </a:r>
            <a:endParaRPr lang="en-GB" sz="1600" dirty="0"/>
          </a:p>
        </p:txBody>
      </p:sp>
      <p:sp>
        <p:nvSpPr>
          <p:cNvPr id="9" name="Slide Number Placeholder 8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8229600" cy="857250"/>
          </a:xfrm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A useful complexity collapse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276350"/>
            <a:ext cx="85344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Lemma.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1800" b="1" i="1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fails on every large enough input length, then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PSPACE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contained in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BPP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2279038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Proof.</a:t>
            </a:r>
            <a:r>
              <a:rPr lang="en-GB" b="1" dirty="0" smtClean="0"/>
              <a:t>   </a:t>
            </a:r>
            <a:r>
              <a:rPr lang="en-GB" dirty="0" smtClean="0"/>
              <a:t>If 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en-US" b="1" i="1" baseline="30000" dirty="0" smtClean="0">
                <a:solidFill>
                  <a:srgbClr val="002060"/>
                </a:solidFill>
              </a:rPr>
              <a:t>hard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r>
              <a:rPr lang="en-US" dirty="0" smtClean="0"/>
              <a:t>fails on all large input lengths, the </a:t>
            </a:r>
            <a:r>
              <a:rPr lang="en-US" b="1" dirty="0" smtClean="0"/>
              <a:t>AKS Algorithm is a polynomial time distinguisher</a:t>
            </a:r>
            <a:r>
              <a:rPr lang="en-US" dirty="0" smtClean="0"/>
              <a:t> for the </a:t>
            </a:r>
            <a:r>
              <a:rPr lang="en-US" b="1" dirty="0" smtClean="0"/>
              <a:t>[TV</a:t>
            </a:r>
            <a:r>
              <a:rPr lang="en-US" b="1" dirty="0" smtClean="0">
                <a:latin typeface="Calibri" panose="020F0502020204030204" pitchFamily="34" charset="0"/>
              </a:rPr>
              <a:t>07</a:t>
            </a:r>
            <a:r>
              <a:rPr lang="en-US" b="1" dirty="0" smtClean="0"/>
              <a:t>]</a:t>
            </a:r>
            <a:r>
              <a:rPr lang="en-US" dirty="0" smtClean="0"/>
              <a:t> PRG.  By their main result, </a:t>
            </a:r>
            <a:r>
              <a:rPr lang="en-US" b="1" dirty="0" smtClean="0"/>
              <a:t>PSPACE = BPP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 flipV="1">
            <a:off x="381001" y="3222845"/>
            <a:ext cx="8229600" cy="4571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81000" y="3611763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Therefore, if both 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en-US" b="1" i="1" baseline="30000" dirty="0" smtClean="0">
                <a:solidFill>
                  <a:srgbClr val="002060"/>
                </a:solidFill>
              </a:rPr>
              <a:t>hard</a:t>
            </a:r>
            <a:r>
              <a:rPr lang="en-US" b="1" i="1" dirty="0" smtClean="0">
                <a:solidFill>
                  <a:srgbClr val="002060"/>
                </a:solidFill>
              </a:rPr>
              <a:t>  </a:t>
            </a: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002060"/>
                </a:solidFill>
              </a:rPr>
              <a:t>A</a:t>
            </a:r>
            <a:r>
              <a:rPr lang="en-US" b="1" i="1" baseline="30000" dirty="0" smtClean="0">
                <a:solidFill>
                  <a:srgbClr val="002060"/>
                </a:solidFill>
              </a:rPr>
              <a:t>easy</a:t>
            </a:r>
            <a:r>
              <a:rPr lang="en-US" dirty="0" smtClean="0"/>
              <a:t>  fail on all large input lengths:</a:t>
            </a:r>
          </a:p>
          <a:p>
            <a:endParaRPr lang="en-US" dirty="0"/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PSPACE  =  BPP  =  ZPP.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9" name="Slide Number Placeholder 7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</a:t>
            </a:r>
            <a:r>
              <a:rPr lang="en-US" sz="3600" baseline="30000" dirty="0" smtClean="0"/>
              <a:t>super</a:t>
            </a:r>
            <a:r>
              <a:rPr lang="en-US" sz="3600" dirty="0" smtClean="0"/>
              <a:t>:  </a:t>
            </a:r>
            <a:r>
              <a:rPr lang="en-US" sz="3600" b="1" i="1" dirty="0" smtClean="0"/>
              <a:t>More hardness vs. randomness</a:t>
            </a:r>
            <a:endParaRPr lang="en-US" sz="3600" b="1" i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4543" y="1373538"/>
            <a:ext cx="3657600" cy="83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Algorithm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1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Input:</a:t>
            </a:r>
            <a:r>
              <a:rPr kumimoji="0" lang="en-US" sz="1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</a:t>
            </a:r>
            <a:r>
              <a:rPr kumimoji="0" lang="en-US" sz="18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1800" b="0" i="1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18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60172" y="99332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We can assume that </a:t>
            </a:r>
            <a:r>
              <a:rPr lang="en-US" b="1" dirty="0" smtClean="0">
                <a:solidFill>
                  <a:srgbClr val="C00000"/>
                </a:solidFill>
              </a:rPr>
              <a:t> PSPACE</a:t>
            </a:r>
            <a:r>
              <a:rPr lang="en-US" b="1" dirty="0" smtClean="0"/>
              <a:t>  </a:t>
            </a:r>
            <a:r>
              <a:rPr lang="en-US" dirty="0"/>
              <a:t>is contained in  </a:t>
            </a:r>
            <a:r>
              <a:rPr lang="en-US" b="1" dirty="0" smtClean="0">
                <a:solidFill>
                  <a:srgbClr val="C00000"/>
                </a:solidFill>
              </a:rPr>
              <a:t>ZPP.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657" y="2154703"/>
            <a:ext cx="81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1. </a:t>
            </a:r>
            <a:r>
              <a:rPr lang="en-GB" dirty="0" smtClean="0"/>
              <a:t>Compute in </a:t>
            </a:r>
            <a:r>
              <a:rPr lang="en-GB" b="1" dirty="0" smtClean="0">
                <a:solidFill>
                  <a:srgbClr val="C00000"/>
                </a:solidFill>
              </a:rPr>
              <a:t>polynomial space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the </a:t>
            </a:r>
            <a:r>
              <a:rPr lang="en-GB" b="1" dirty="0" smtClean="0"/>
              <a:t>lexicographic first</a:t>
            </a:r>
            <a:r>
              <a:rPr lang="en-GB" dirty="0" smtClean="0"/>
              <a:t> truth-table </a:t>
            </a:r>
            <a:r>
              <a:rPr lang="en-GB" b="1" dirty="0" smtClean="0">
                <a:solidFill>
                  <a:srgbClr val="002060"/>
                </a:solidFill>
              </a:rPr>
              <a:t>T</a:t>
            </a:r>
            <a:r>
              <a:rPr lang="en-GB" b="1" baseline="-25000" dirty="0" smtClean="0">
                <a:solidFill>
                  <a:srgbClr val="002060"/>
                </a:solidFill>
              </a:rPr>
              <a:t>N</a:t>
            </a:r>
            <a:r>
              <a:rPr lang="en-GB" dirty="0" smtClean="0"/>
              <a:t> of size 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n-GB" b="1" baseline="30000" dirty="0" smtClean="0">
                <a:solidFill>
                  <a:srgbClr val="002060"/>
                </a:solidFill>
              </a:rPr>
              <a:t>a</a:t>
            </a:r>
            <a:r>
              <a:rPr lang="en-GB" dirty="0" smtClean="0"/>
              <a:t> that requires circuits of size 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n-GB" b="1" baseline="30000" dirty="0" smtClean="0">
                <a:solidFill>
                  <a:srgbClr val="002060"/>
                </a:solidFill>
              </a:rPr>
              <a:t>a/2</a:t>
            </a:r>
            <a:r>
              <a:rPr lang="en-GB" dirty="0" smtClean="0"/>
              <a:t>. This is a function over  </a:t>
            </a:r>
            <a:r>
              <a:rPr lang="en-GB" b="1" dirty="0" smtClean="0">
                <a:solidFill>
                  <a:srgbClr val="002060"/>
                </a:solidFill>
              </a:rPr>
              <a:t>a log N</a:t>
            </a:r>
            <a:r>
              <a:rPr lang="en-GB" dirty="0" smtClean="0"/>
              <a:t>  input bits, for a large enough constant </a:t>
            </a:r>
            <a:r>
              <a:rPr lang="en-GB" b="1" dirty="0" smtClean="0">
                <a:solidFill>
                  <a:srgbClr val="002060"/>
                </a:solidFill>
              </a:rPr>
              <a:t>a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2.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GB" dirty="0" smtClean="0"/>
              <a:t>We instantiate the </a:t>
            </a:r>
            <a:r>
              <a:rPr lang="en-GB" b="1" dirty="0" smtClean="0"/>
              <a:t>[IW</a:t>
            </a:r>
            <a:r>
              <a:rPr lang="en-GB" b="1" dirty="0" smtClean="0">
                <a:latin typeface="Calibri" panose="020F0502020204030204" pitchFamily="34" charset="0"/>
              </a:rPr>
              <a:t>97</a:t>
            </a:r>
            <a:r>
              <a:rPr lang="en-GB" b="1" dirty="0"/>
              <a:t>]</a:t>
            </a:r>
            <a:r>
              <a:rPr lang="en-GB" dirty="0" smtClean="0"/>
              <a:t> PRG using </a:t>
            </a:r>
            <a:r>
              <a:rPr lang="en-GB" b="1" dirty="0">
                <a:solidFill>
                  <a:srgbClr val="002060"/>
                </a:solidFill>
              </a:rPr>
              <a:t>T</a:t>
            </a:r>
            <a:r>
              <a:rPr lang="en-GB" b="1" baseline="-25000" dirty="0">
                <a:solidFill>
                  <a:srgbClr val="002060"/>
                </a:solidFill>
              </a:rPr>
              <a:t>N</a:t>
            </a:r>
            <a:r>
              <a:rPr lang="en-GB" dirty="0" smtClean="0"/>
              <a:t> to produce 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n-GB" b="1" dirty="0" smtClean="0"/>
              <a:t> </a:t>
            </a:r>
            <a:r>
              <a:rPr lang="en-GB" dirty="0" smtClean="0"/>
              <a:t>pseudorandom bits that </a:t>
            </a:r>
            <a:r>
              <a:rPr lang="en-GB" b="1" dirty="0" smtClean="0">
                <a:solidFill>
                  <a:srgbClr val="002060"/>
                </a:solidFill>
              </a:rPr>
              <a:t>(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1/N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r>
              <a:rPr lang="en-GB" b="1" dirty="0" smtClean="0">
                <a:solidFill>
                  <a:srgbClr val="002060"/>
                </a:solidFill>
              </a:rPr>
              <a:t>-fools</a:t>
            </a:r>
            <a:r>
              <a:rPr lang="en-GB" dirty="0" smtClean="0"/>
              <a:t> circuits of size 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</a:t>
            </a:r>
            <a:r>
              <a:rPr lang="en-GB" dirty="0" smtClean="0"/>
              <a:t>.  The seed length is  </a:t>
            </a:r>
            <a:r>
              <a:rPr lang="en-GB" b="1" dirty="0" smtClean="0">
                <a:solidFill>
                  <a:srgbClr val="002060"/>
                </a:solidFill>
              </a:rPr>
              <a:t>b </a:t>
            </a:r>
            <a:r>
              <a:rPr lang="en-GB" b="1" dirty="0">
                <a:solidFill>
                  <a:srgbClr val="002060"/>
                </a:solidFill>
              </a:rPr>
              <a:t>log </a:t>
            </a:r>
            <a:r>
              <a:rPr lang="en-GB" b="1" dirty="0" smtClean="0">
                <a:solidFill>
                  <a:srgbClr val="002060"/>
                </a:solidFill>
              </a:rPr>
              <a:t>N</a:t>
            </a:r>
            <a:r>
              <a:rPr lang="en-GB" dirty="0" smtClean="0"/>
              <a:t>, for some constant </a:t>
            </a:r>
            <a:r>
              <a:rPr lang="en-GB" b="1" dirty="0" smtClean="0">
                <a:solidFill>
                  <a:srgbClr val="002060"/>
                </a:solidFill>
              </a:rPr>
              <a:t>b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US" dirty="0"/>
          </a:p>
          <a:p>
            <a:r>
              <a:rPr lang="en-US" b="1" dirty="0" smtClean="0">
                <a:latin typeface="Calibri" panose="020F0502020204030204" pitchFamily="34" charset="0"/>
              </a:rPr>
              <a:t>3.</a:t>
            </a:r>
            <a:r>
              <a:rPr lang="en-US" dirty="0" smtClean="0"/>
              <a:t> </a:t>
            </a:r>
            <a:r>
              <a:rPr lang="en-US" b="1" dirty="0" smtClean="0"/>
              <a:t>Unconditionally</a:t>
            </a:r>
            <a:r>
              <a:rPr lang="en-US" dirty="0" smtClean="0"/>
              <a:t>,  some prime </a:t>
            </a:r>
            <a:r>
              <a:rPr lang="en-US" b="1" dirty="0">
                <a:solidFill>
                  <a:srgbClr val="002060"/>
                </a:solidFill>
              </a:rPr>
              <a:t>p</a:t>
            </a:r>
            <a:r>
              <a:rPr lang="en-US" b="1" baseline="-25000" dirty="0">
                <a:solidFill>
                  <a:srgbClr val="002060"/>
                </a:solidFill>
              </a:rPr>
              <a:t>N</a:t>
            </a:r>
            <a:r>
              <a:rPr lang="en-US" dirty="0"/>
              <a:t> </a:t>
            </a:r>
            <a:r>
              <a:rPr lang="en-US" dirty="0" smtClean="0"/>
              <a:t>appears in the list of pseudorandom strings, and we output the first such prime.</a:t>
            </a:r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457199" y="1126026"/>
            <a:ext cx="2481944" cy="12569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276599" y="1352550"/>
            <a:ext cx="4267201" cy="802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lide Number Placeholder 8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209550"/>
            <a:ext cx="8229600" cy="857250"/>
          </a:xfrm>
        </p:spPr>
        <p:txBody>
          <a:bodyPr/>
          <a:lstStyle/>
          <a:p>
            <a:r>
              <a:rPr lang="en-US" b="1" i="1" dirty="0" smtClean="0"/>
              <a:t>Summary  of  the  argument</a:t>
            </a:r>
            <a:endParaRPr lang="en-US" b="1" i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200150"/>
            <a:ext cx="8153400" cy="3276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deterministic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sub-exponential time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Lemma.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If it does not succeed infinitely often,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BPP = ZPP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technique: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Easy witness method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[Kab01]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and 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[IW97]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A</a:t>
            </a:r>
            <a:r>
              <a:rPr kumimoji="0" lang="en-US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deterministic, sub-exponential time.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Lemma.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it does not succeed infinitely often,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PSPACE = BPP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technique: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PRGs for uniform polynomial time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[TV07]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zero-error randomized, polynomial time.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Lemma.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2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fail,  </a:t>
            </a:r>
            <a:r>
              <a:rPr kumimoji="0" lang="en-US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200" b="1" i="0" u="none" strike="noStrike" kern="1200" cap="none" spc="0" normalizeH="0" baseline="3000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succeeds on every input length.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	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 technique: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Complexity collapses  and  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[IW97]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PRG.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0" y="4400550"/>
            <a:ext cx="2286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153400" cy="100584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Comments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200150"/>
            <a:ext cx="8153400" cy="3276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of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unconditional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algorithm for a natural problem obtained from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conditional derandomization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results.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Essentially the same argument establishes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 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unconditional  hitting  sets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giving rise to the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PSEUDO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worlds).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prove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 3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explicit algorithm with bounded gaps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need a more careful control over the previous arguments, and 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apply the hardness vs. randomness paradigm in a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non-black-box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way.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153400" cy="1005840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Comments  (cont.)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352550"/>
            <a:ext cx="8153400" cy="3276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Unfolding the constructions, final algorithm requires ideas from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 theory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error-correcting codes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 = PSPACE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1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arithmetization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hardness vs. randomness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compression of truth-tables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etc.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mentioned before, argument works for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dense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property.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Perhaps by tailoring these techniques to the problem of prime generation, one can obtain stronger results. (We have used only the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Prime Number Theorem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and  the </a:t>
            </a:r>
            <a:r>
              <a:rPr kumimoji="0" lang="en-US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AKS Algorithm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.)</a:t>
            </a: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6705600" y="49196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2E0A0-C266-4798-8C8F-B9F91E9DA37E}" type="slidenum">
              <a:rPr kumimoji="0" lang="pt-BR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0055F5-116B-4FB8-8D61-C119EA1DB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A Simple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69B83D-B94F-4EE8-8B50-5A19F014C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6350"/>
            <a:ext cx="8153400" cy="3242310"/>
          </a:xfrm>
        </p:spPr>
        <p:txBody>
          <a:bodyPr>
            <a:noAutofit/>
          </a:bodyPr>
          <a:lstStyle/>
          <a:p>
            <a:r>
              <a:rPr lang="en-GB" sz="2200" dirty="0"/>
              <a:t>Enumerate </a:t>
            </a:r>
            <a:r>
              <a:rPr lang="en-GB" sz="2200" dirty="0">
                <a:solidFill>
                  <a:srgbClr val="002060"/>
                </a:solidFill>
              </a:rPr>
              <a:t>N</a:t>
            </a:r>
            <a:r>
              <a:rPr lang="en-GB" sz="2200" dirty="0"/>
              <a:t>-bit integers in sequence, testing each one </a:t>
            </a:r>
            <a:r>
              <a:rPr lang="en-GB" sz="2200" dirty="0" smtClean="0"/>
              <a:t>for </a:t>
            </a:r>
            <a:r>
              <a:rPr lang="en-GB" sz="2200" dirty="0"/>
              <a:t>primality using the </a:t>
            </a:r>
            <a:r>
              <a:rPr lang="en-GB" sz="2200" b="1" dirty="0"/>
              <a:t>AKS </a:t>
            </a:r>
            <a:r>
              <a:rPr lang="en-GB" sz="2200" b="1" dirty="0" smtClean="0"/>
              <a:t>Algorithm</a:t>
            </a:r>
            <a:r>
              <a:rPr lang="en-GB" sz="2200" dirty="0" smtClean="0"/>
              <a:t>.</a:t>
            </a:r>
            <a:endParaRPr lang="en-GB" sz="2200" b="1" dirty="0" smtClean="0"/>
          </a:p>
          <a:p>
            <a:pPr marL="0" indent="0">
              <a:buNone/>
            </a:pPr>
            <a:endParaRPr lang="en-GB" sz="2200" dirty="0"/>
          </a:p>
          <a:p>
            <a:r>
              <a:rPr lang="en-GB" sz="2200" dirty="0" smtClean="0"/>
              <a:t>Strong </a:t>
            </a:r>
            <a:r>
              <a:rPr lang="en-GB" sz="2200" dirty="0"/>
              <a:t>number-theoretic conjectures </a:t>
            </a:r>
            <a:r>
              <a:rPr lang="en-GB" sz="2200" dirty="0" smtClean="0"/>
              <a:t>imply </a:t>
            </a:r>
            <a:r>
              <a:rPr lang="en-GB" sz="2200" dirty="0"/>
              <a:t>this algorithm halts in </a:t>
            </a:r>
            <a:r>
              <a:rPr lang="en-GB" sz="2200" b="1" dirty="0">
                <a:solidFill>
                  <a:srgbClr val="002060"/>
                </a:solidFill>
              </a:rPr>
              <a:t>poly(N)</a:t>
            </a:r>
            <a:r>
              <a:rPr lang="en-GB" sz="2200" dirty="0"/>
              <a:t> time, but they </a:t>
            </a:r>
            <a:r>
              <a:rPr lang="en-GB" sz="2200" dirty="0" smtClean="0"/>
              <a:t>seem beyond </a:t>
            </a:r>
            <a:r>
              <a:rPr lang="en-GB" sz="2200" dirty="0"/>
              <a:t>the power of current </a:t>
            </a:r>
            <a:r>
              <a:rPr lang="en-GB" sz="2200" dirty="0" smtClean="0"/>
              <a:t>techniques.</a:t>
            </a:r>
          </a:p>
          <a:p>
            <a:endParaRPr lang="en-GB" sz="2200" dirty="0"/>
          </a:p>
          <a:p>
            <a:r>
              <a:rPr lang="en-GB" sz="2200" dirty="0"/>
              <a:t>Best </a:t>
            </a:r>
            <a:r>
              <a:rPr lang="en-GB" sz="2200" b="1" dirty="0"/>
              <a:t>provable</a:t>
            </a:r>
            <a:r>
              <a:rPr lang="en-GB" sz="2200" i="1" dirty="0"/>
              <a:t> </a:t>
            </a:r>
            <a:r>
              <a:rPr lang="en-GB" sz="2200" dirty="0"/>
              <a:t>guarantee on running time for this algorithm is </a:t>
            </a:r>
            <a:endParaRPr lang="en-GB" sz="2200" dirty="0" smtClean="0"/>
          </a:p>
          <a:p>
            <a:pPr>
              <a:buNone/>
            </a:pPr>
            <a:r>
              <a:rPr lang="en-GB" sz="2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	2</a:t>
            </a:r>
            <a:r>
              <a:rPr lang="en-GB" sz="22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0.525 </a:t>
            </a:r>
            <a:r>
              <a:rPr lang="en-GB" sz="2200" b="1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en-GB" sz="2200" dirty="0"/>
              <a:t>, </a:t>
            </a:r>
            <a:r>
              <a:rPr lang="en-GB" sz="2200" dirty="0" smtClean="0"/>
              <a:t> due to </a:t>
            </a:r>
            <a:r>
              <a:rPr lang="en-GB" sz="2200" b="1" dirty="0" smtClean="0">
                <a:latin typeface="Calibri" panose="020F0502020204030204" pitchFamily="34" charset="0"/>
              </a:rPr>
              <a:t>[BHP2001].</a:t>
            </a:r>
            <a:endParaRPr lang="en-GB" sz="22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939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EE6942-7E4F-443F-AC00-5A2E29284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7146"/>
            <a:ext cx="7924800" cy="1005840"/>
          </a:xfrm>
        </p:spPr>
        <p:txBody>
          <a:bodyPr>
            <a:normAutofit/>
          </a:bodyPr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Problems and Future </a:t>
            </a:r>
            <a:r>
              <a:rPr lang="en-GB" b="1" i="1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863F16-3BC4-4F0E-9537-98A98C544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3950"/>
            <a:ext cx="8153400" cy="3352800"/>
          </a:xfrm>
        </p:spPr>
        <p:txBody>
          <a:bodyPr>
            <a:noAutofit/>
          </a:bodyPr>
          <a:lstStyle/>
          <a:p>
            <a:r>
              <a:rPr lang="en-GB" sz="2000" dirty="0"/>
              <a:t>Give </a:t>
            </a:r>
            <a:r>
              <a:rPr lang="en-GB" sz="2000" dirty="0" smtClean="0"/>
              <a:t>a </a:t>
            </a:r>
            <a:r>
              <a:rPr lang="en-GB" sz="2000" b="1" dirty="0" smtClean="0"/>
              <a:t>more natural </a:t>
            </a:r>
            <a:r>
              <a:rPr lang="en-GB" sz="2000" dirty="0" smtClean="0"/>
              <a:t>construction </a:t>
            </a:r>
            <a:r>
              <a:rPr lang="en-GB" sz="2000" dirty="0"/>
              <a:t>for </a:t>
            </a:r>
            <a:r>
              <a:rPr lang="en-GB" sz="2000" dirty="0" smtClean="0"/>
              <a:t>Primes. 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b="1" dirty="0" smtClean="0"/>
              <a:t>Infinitely often deterministic generation</a:t>
            </a:r>
            <a:r>
              <a:rPr lang="en-GB" sz="2000" dirty="0" smtClean="0"/>
              <a:t> of an </a:t>
            </a:r>
            <a:r>
              <a:rPr lang="en-GB" sz="2000" b="1" dirty="0" smtClean="0"/>
              <a:t>n-bit prime</a:t>
            </a:r>
            <a:r>
              <a:rPr lang="en-GB" sz="2000" dirty="0" smtClean="0"/>
              <a:t> in time </a:t>
            </a:r>
            <a:r>
              <a:rPr lang="en-GB" sz="2000" b="1" dirty="0" smtClean="0">
                <a:solidFill>
                  <a:srgbClr val="002060"/>
                </a:solidFill>
              </a:rPr>
              <a:t>2</a:t>
            </a:r>
            <a:r>
              <a:rPr lang="en-GB" sz="2000" b="1" baseline="30000" dirty="0" smtClean="0">
                <a:solidFill>
                  <a:srgbClr val="002060"/>
                </a:solidFill>
              </a:rPr>
              <a:t>o(n)</a:t>
            </a:r>
            <a:r>
              <a:rPr lang="en-GB" sz="2000" dirty="0" smtClean="0"/>
              <a:t>?</a:t>
            </a:r>
          </a:p>
          <a:p>
            <a:pPr>
              <a:buNone/>
            </a:pPr>
            <a:endParaRPr lang="en-GB" sz="2000" dirty="0"/>
          </a:p>
          <a:p>
            <a:r>
              <a:rPr lang="en-GB" sz="2000" b="1" dirty="0" smtClean="0"/>
              <a:t>Improve our parameters  </a:t>
            </a:r>
            <a:r>
              <a:rPr lang="en-GB" sz="2000" dirty="0" smtClean="0"/>
              <a:t>(quasi-poly running time?, gaps between primes),  and investigate </a:t>
            </a:r>
            <a:r>
              <a:rPr lang="en-GB" sz="2000" b="1" dirty="0" smtClean="0"/>
              <a:t>limitations of our techniques</a:t>
            </a:r>
            <a:r>
              <a:rPr lang="en-GB" sz="2000" dirty="0" smtClean="0"/>
              <a:t>. </a:t>
            </a:r>
          </a:p>
          <a:p>
            <a:pPr>
              <a:buNone/>
            </a:pPr>
            <a:endParaRPr lang="en-GB" sz="2000" dirty="0" smtClean="0"/>
          </a:p>
          <a:p>
            <a:r>
              <a:rPr lang="en-GB" sz="2000" dirty="0" smtClean="0"/>
              <a:t>Understand pseudodeterminism </a:t>
            </a:r>
            <a:r>
              <a:rPr lang="en-GB" sz="2000" dirty="0"/>
              <a:t>in other settings such </a:t>
            </a:r>
            <a:r>
              <a:rPr lang="en-GB" sz="2000" dirty="0" smtClean="0"/>
              <a:t>as: </a:t>
            </a:r>
          </a:p>
          <a:p>
            <a:pPr>
              <a:buNone/>
            </a:pPr>
            <a:r>
              <a:rPr lang="en-GB" sz="2000" dirty="0" smtClean="0"/>
              <a:t>		</a:t>
            </a:r>
            <a:r>
              <a:rPr lang="en-GB" sz="2000" b="1" dirty="0" smtClean="0"/>
              <a:t>parallel computation</a:t>
            </a:r>
            <a:r>
              <a:rPr lang="en-GB" sz="2000" dirty="0" smtClean="0"/>
              <a:t>,  </a:t>
            </a:r>
            <a:r>
              <a:rPr lang="en-GB" sz="2000" b="1" dirty="0" smtClean="0"/>
              <a:t>learning algorithms</a:t>
            </a:r>
            <a:r>
              <a:rPr lang="en-GB" sz="2000" dirty="0" smtClean="0"/>
              <a:t>, 	</a:t>
            </a:r>
          </a:p>
          <a:p>
            <a:pPr>
              <a:buNone/>
            </a:pPr>
            <a:r>
              <a:rPr lang="en-GB" sz="2000" dirty="0" smtClean="0"/>
              <a:t>		</a:t>
            </a:r>
            <a:r>
              <a:rPr lang="en-GB" sz="2000" b="1" dirty="0" smtClean="0"/>
              <a:t>approximate counting problems.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0383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038613-A7D1-4CFC-A6CC-6E7D5125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Attempts at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BD0B3A-402B-49A0-8175-1B9AD502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81150"/>
            <a:ext cx="8153400" cy="3242310"/>
          </a:xfrm>
        </p:spPr>
        <p:txBody>
          <a:bodyPr>
            <a:normAutofit/>
          </a:bodyPr>
          <a:lstStyle/>
          <a:p>
            <a:r>
              <a:rPr lang="en-GB" sz="2200" dirty="0"/>
              <a:t>Best known algorithm is </a:t>
            </a:r>
            <a:r>
              <a:rPr lang="en-GB" sz="2200" dirty="0" smtClean="0"/>
              <a:t>due </a:t>
            </a:r>
            <a:r>
              <a:rPr lang="en-GB" sz="2200" dirty="0"/>
              <a:t>to </a:t>
            </a:r>
            <a:r>
              <a:rPr lang="en-GB" sz="2200" b="1" dirty="0">
                <a:latin typeface="Calibri" panose="020F0502020204030204" pitchFamily="34" charset="0"/>
              </a:rPr>
              <a:t>[</a:t>
            </a:r>
            <a:r>
              <a:rPr lang="en-GB" sz="2200" b="1" dirty="0" smtClean="0">
                <a:latin typeface="Calibri" panose="020F0502020204030204" pitchFamily="34" charset="0"/>
              </a:rPr>
              <a:t>LO87]</a:t>
            </a:r>
            <a:r>
              <a:rPr lang="en-GB" sz="2200" dirty="0" smtClean="0"/>
              <a:t>.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It </a:t>
            </a:r>
            <a:r>
              <a:rPr lang="en-GB" sz="2200" dirty="0"/>
              <a:t>proceeds via approximate computation of the zeta function, and has running time </a:t>
            </a:r>
            <a:r>
              <a:rPr lang="en-GB" sz="2200" dirty="0" smtClean="0"/>
              <a:t>guarantee </a:t>
            </a:r>
            <a:r>
              <a:rPr lang="en-GB" sz="2200" dirty="0" smtClean="0">
                <a:solidFill>
                  <a:srgbClr val="002060"/>
                </a:solidFill>
              </a:rPr>
              <a:t>2</a:t>
            </a:r>
            <a:r>
              <a:rPr lang="en-GB" sz="2200" baseline="30000" dirty="0" smtClean="0">
                <a:solidFill>
                  <a:srgbClr val="002060"/>
                </a:solidFill>
              </a:rPr>
              <a:t>N/2+o(N</a:t>
            </a:r>
            <a:r>
              <a:rPr lang="en-GB" sz="2200" baseline="30000" dirty="0" smtClean="0"/>
              <a:t>)</a:t>
            </a:r>
            <a:r>
              <a:rPr lang="en-GB" sz="2200" dirty="0" smtClean="0"/>
              <a:t>.</a:t>
            </a: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</a:endParaRPr>
          </a:p>
          <a:p>
            <a:r>
              <a:rPr lang="en-GB" sz="2200" dirty="0"/>
              <a:t>The </a:t>
            </a:r>
            <a:r>
              <a:rPr lang="en-GB" sz="2200" b="1" i="1" dirty="0"/>
              <a:t>Polymath 4 </a:t>
            </a:r>
            <a:r>
              <a:rPr lang="en-GB" sz="2200" b="1" i="1" dirty="0" smtClean="0"/>
              <a:t>Project</a:t>
            </a:r>
            <a:r>
              <a:rPr lang="en-GB" sz="2200" dirty="0" smtClean="0"/>
              <a:t> (</a:t>
            </a:r>
            <a:r>
              <a:rPr lang="en-GB" sz="2200" dirty="0" smtClean="0">
                <a:latin typeface="Calibri" panose="020F0502020204030204" pitchFamily="34" charset="0"/>
              </a:rPr>
              <a:t>2009</a:t>
            </a:r>
            <a:r>
              <a:rPr lang="en-GB" sz="2200" dirty="0" smtClean="0"/>
              <a:t>) </a:t>
            </a:r>
            <a:r>
              <a:rPr lang="en-GB" sz="2200" dirty="0"/>
              <a:t>attempted to improve the state of the art, but succeeded only in giving conditional </a:t>
            </a:r>
            <a:r>
              <a:rPr lang="en-GB" sz="2200" dirty="0" smtClean="0"/>
              <a:t>improvements </a:t>
            </a:r>
            <a:r>
              <a:rPr lang="en-GB" sz="2200" b="1" dirty="0" smtClean="0"/>
              <a:t>[</a:t>
            </a:r>
            <a:r>
              <a:rPr lang="en-GB" sz="2200" b="1" dirty="0" smtClean="0">
                <a:latin typeface="Calibri" panose="020F0502020204030204" pitchFamily="34" charset="0"/>
              </a:rPr>
              <a:t>TCH12</a:t>
            </a:r>
            <a:r>
              <a:rPr lang="en-GB" sz="2200" b="1" dirty="0" smtClean="0"/>
              <a:t>]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7113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7255A-3D6F-4E64-B97C-CB24E947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A Relaxed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856392-59D0-4786-9D1A-FFA08C0AB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28750"/>
            <a:ext cx="8153400" cy="3581400"/>
          </a:xfrm>
        </p:spPr>
        <p:txBody>
          <a:bodyPr>
            <a:normAutofit fontScale="62500" lnSpcReduction="20000"/>
          </a:bodyPr>
          <a:lstStyle/>
          <a:p>
            <a:r>
              <a:rPr lang="en-GB" sz="3500" dirty="0"/>
              <a:t>Fast deterministic algorithms seem to be hard to design and analyse, but perhaps </a:t>
            </a:r>
            <a:r>
              <a:rPr lang="en-GB" sz="3500" b="1" i="1" dirty="0"/>
              <a:t>randomness</a:t>
            </a:r>
            <a:r>
              <a:rPr lang="en-GB" sz="3500" dirty="0"/>
              <a:t> could help us</a:t>
            </a:r>
            <a:r>
              <a:rPr lang="en-GB" sz="3500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sz="3500" b="1" i="1" dirty="0"/>
              <a:t>Obvious randomized algorithm</a:t>
            </a:r>
            <a:r>
              <a:rPr lang="en-GB" sz="3500" b="1" dirty="0"/>
              <a:t>:</a:t>
            </a:r>
            <a:r>
              <a:rPr lang="en-GB" sz="3500" dirty="0"/>
              <a:t> </a:t>
            </a:r>
            <a:endParaRPr lang="en-GB" sz="3500" dirty="0" smtClean="0"/>
          </a:p>
          <a:p>
            <a:pPr marL="0" indent="0">
              <a:buNone/>
            </a:pPr>
            <a:r>
              <a:rPr lang="en-GB" sz="3500" dirty="0" smtClean="0"/>
              <a:t>	Generate </a:t>
            </a:r>
            <a:r>
              <a:rPr lang="en-GB" sz="3500" dirty="0">
                <a:solidFill>
                  <a:srgbClr val="002060"/>
                </a:solidFill>
              </a:rPr>
              <a:t>N</a:t>
            </a:r>
            <a:r>
              <a:rPr lang="en-GB" sz="3500" dirty="0"/>
              <a:t>-bit integer </a:t>
            </a:r>
            <a:r>
              <a:rPr lang="en-GB" sz="3500" dirty="0">
                <a:solidFill>
                  <a:srgbClr val="002060"/>
                </a:solidFill>
              </a:rPr>
              <a:t>X</a:t>
            </a:r>
            <a:r>
              <a:rPr lang="en-GB" sz="3500" dirty="0"/>
              <a:t> at </a:t>
            </a:r>
            <a:r>
              <a:rPr lang="en-GB" sz="3500" dirty="0" smtClean="0"/>
              <a:t>random. </a:t>
            </a:r>
          </a:p>
          <a:p>
            <a:pPr marL="0" indent="0">
              <a:buNone/>
            </a:pPr>
            <a:r>
              <a:rPr lang="en-GB" sz="3500" dirty="0" smtClean="0"/>
              <a:t>	Test </a:t>
            </a:r>
            <a:r>
              <a:rPr lang="en-GB" sz="3500" dirty="0"/>
              <a:t>for </a:t>
            </a:r>
            <a:r>
              <a:rPr lang="en-GB" sz="3500" dirty="0" smtClean="0"/>
              <a:t>primality</a:t>
            </a:r>
            <a:r>
              <a:rPr lang="en-GB" sz="3500" dirty="0"/>
              <a:t>, outputting </a:t>
            </a:r>
            <a:r>
              <a:rPr lang="en-GB" sz="3500" dirty="0">
                <a:solidFill>
                  <a:srgbClr val="002060"/>
                </a:solidFill>
              </a:rPr>
              <a:t>X</a:t>
            </a:r>
            <a:r>
              <a:rPr lang="en-GB" sz="3500" dirty="0"/>
              <a:t> if the </a:t>
            </a:r>
            <a:r>
              <a:rPr lang="en-GB" sz="3500" dirty="0" smtClean="0"/>
              <a:t>test </a:t>
            </a:r>
            <a:r>
              <a:rPr lang="en-GB" sz="3500" dirty="0"/>
              <a:t>succeeds. </a:t>
            </a:r>
            <a:endParaRPr lang="en-GB" sz="3500" dirty="0" smtClean="0"/>
          </a:p>
          <a:p>
            <a:pPr marL="0" indent="0">
              <a:buNone/>
            </a:pPr>
            <a:r>
              <a:rPr lang="en-GB" sz="3500" dirty="0"/>
              <a:t> </a:t>
            </a:r>
            <a:r>
              <a:rPr lang="en-GB" sz="3500" dirty="0" smtClean="0"/>
              <a:t>     (By the </a:t>
            </a:r>
            <a:r>
              <a:rPr lang="en-GB" sz="3500" dirty="0"/>
              <a:t>Prime Number Theorem, probability of success is </a:t>
            </a:r>
            <a:r>
              <a:rPr lang="el-GR" sz="3500" dirty="0">
                <a:solidFill>
                  <a:srgbClr val="002060"/>
                </a:solidFill>
                <a:latin typeface="Calibri" panose="020F0502020204030204" pitchFamily="34" charset="0"/>
              </a:rPr>
              <a:t>Ω</a:t>
            </a:r>
            <a:r>
              <a:rPr lang="en-GB" sz="35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(1/N)</a:t>
            </a:r>
            <a:r>
              <a:rPr lang="en-GB" sz="3500" dirty="0" smtClean="0">
                <a:solidFill>
                  <a:srgbClr val="002060"/>
                </a:solidFill>
              </a:rPr>
              <a:t>.)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r>
              <a:rPr lang="en-GB" sz="3500" b="1" i="1" dirty="0" smtClean="0"/>
              <a:t>Problem</a:t>
            </a:r>
            <a:r>
              <a:rPr lang="en-GB" sz="3500" b="1" dirty="0" smtClean="0"/>
              <a:t>:</a:t>
            </a:r>
            <a:r>
              <a:rPr lang="en-GB" sz="3500" dirty="0" smtClean="0"/>
              <a:t> This </a:t>
            </a:r>
            <a:r>
              <a:rPr lang="en-GB" sz="3500" dirty="0"/>
              <a:t>doesn’t generate a </a:t>
            </a:r>
            <a:r>
              <a:rPr lang="en-GB" sz="3500" b="1" i="1" dirty="0"/>
              <a:t>fixed</a:t>
            </a:r>
            <a:r>
              <a:rPr lang="en-GB" sz="3500" i="1" dirty="0"/>
              <a:t> </a:t>
            </a:r>
            <a:r>
              <a:rPr lang="en-GB" sz="3500" dirty="0"/>
              <a:t>prime! Output depends on the randomness of the </a:t>
            </a:r>
            <a:r>
              <a:rPr lang="en-GB" sz="3500" dirty="0" smtClean="0"/>
              <a:t>algorithm.</a:t>
            </a:r>
            <a:endParaRPr lang="en-GB" sz="3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576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71550"/>
            <a:ext cx="8425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It is not so clear how to obtain a </a:t>
            </a:r>
            <a:r>
              <a:rPr lang="en-GB" sz="2200" b="1" i="1" dirty="0" smtClean="0"/>
              <a:t>fast deterministic algorithm</a:t>
            </a:r>
            <a:r>
              <a:rPr lang="en-GB" sz="2200" dirty="0" smtClean="0"/>
              <a:t>.</a:t>
            </a:r>
          </a:p>
          <a:p>
            <a:endParaRPr lang="en-GB" sz="2200" dirty="0" smtClean="0"/>
          </a:p>
          <a:p>
            <a:r>
              <a:rPr lang="en-GB" sz="2200" dirty="0" smtClean="0"/>
              <a:t>On the other hand, </a:t>
            </a:r>
            <a:r>
              <a:rPr lang="en-GB" sz="2200" b="1" i="1" dirty="0" smtClean="0"/>
              <a:t>randomized generation</a:t>
            </a:r>
            <a:r>
              <a:rPr lang="en-GB" sz="2200" dirty="0" smtClean="0"/>
              <a:t> is easy, but does not produce a </a:t>
            </a:r>
            <a:r>
              <a:rPr lang="en-GB" sz="2200" b="1" i="1" dirty="0" smtClean="0"/>
              <a:t>fixed prime number</a:t>
            </a:r>
            <a:r>
              <a:rPr lang="en-GB" sz="2200" dirty="0" smtClean="0"/>
              <a:t>.</a:t>
            </a:r>
            <a:endParaRPr lang="en-GB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81350"/>
            <a:ext cx="7652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C00000"/>
                </a:solidFill>
              </a:rPr>
              <a:t>Is there an intermediate notion that could perhaps be useful? </a:t>
            </a:r>
            <a:endParaRPr lang="en-GB" sz="2400" b="1" i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016F-53F5-4BD2-830E-8102CE55A9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1740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250F12-ECC7-461A-AACC-1A899E76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i="1" dirty="0">
                <a:solidFill>
                  <a:srgbClr val="C00000"/>
                </a:solidFill>
              </a:rPr>
              <a:t>Deterministic, Randomized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9FD9AE-170C-431A-961D-B737839279DA}"/>
              </a:ext>
            </a:extLst>
          </p:cNvPr>
          <p:cNvSpPr txBox="1"/>
          <p:nvPr/>
        </p:nvSpPr>
        <p:spPr>
          <a:xfrm>
            <a:off x="457200" y="127635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Fix a property </a:t>
            </a:r>
            <a:r>
              <a:rPr lang="en-GB" sz="2000" dirty="0" smtClean="0">
                <a:solidFill>
                  <a:srgbClr val="002060"/>
                </a:solidFill>
              </a:rPr>
              <a:t>Q, </a:t>
            </a:r>
            <a:r>
              <a:rPr lang="en-GB" sz="2000" dirty="0" smtClean="0"/>
              <a:t>such as </a:t>
            </a:r>
            <a:r>
              <a:rPr lang="en-GB" sz="2000" b="1" dirty="0" smtClean="0">
                <a:solidFill>
                  <a:srgbClr val="002060"/>
                </a:solidFill>
              </a:rPr>
              <a:t>Primes</a:t>
            </a:r>
            <a:r>
              <a:rPr lang="en-GB" sz="2000" dirty="0" smtClean="0">
                <a:solidFill>
                  <a:srgbClr val="002060"/>
                </a:solidFill>
              </a:rPr>
              <a:t>. </a:t>
            </a:r>
          </a:p>
          <a:p>
            <a:r>
              <a:rPr lang="en-GB" sz="2000" dirty="0" smtClean="0"/>
              <a:t>	Given</a:t>
            </a:r>
            <a:r>
              <a:rPr lang="en-GB" sz="2000" dirty="0" smtClean="0">
                <a:solidFill>
                  <a:srgbClr val="002060"/>
                </a:solidFill>
              </a:rPr>
              <a:t> N</a:t>
            </a:r>
            <a:r>
              <a:rPr lang="en-GB" sz="2000" dirty="0" smtClean="0"/>
              <a:t> </a:t>
            </a:r>
            <a:r>
              <a:rPr lang="en-GB" sz="2000" dirty="0"/>
              <a:t>(in unary), </a:t>
            </a:r>
            <a:endParaRPr lang="en-GB" sz="2000" dirty="0" smtClean="0"/>
          </a:p>
          <a:p>
            <a:r>
              <a:rPr lang="en-GB" sz="2000" dirty="0" smtClean="0"/>
              <a:t>	Find an element/string </a:t>
            </a:r>
            <a:r>
              <a:rPr lang="en-GB" sz="2000" dirty="0">
                <a:solidFill>
                  <a:srgbClr val="002060"/>
                </a:solidFill>
              </a:rPr>
              <a:t>y</a:t>
            </a:r>
            <a:r>
              <a:rPr lang="en-GB" sz="2000" baseline="-25000" dirty="0">
                <a:solidFill>
                  <a:srgbClr val="002060"/>
                </a:solidFill>
              </a:rPr>
              <a:t>N</a:t>
            </a:r>
            <a:r>
              <a:rPr lang="en-GB" sz="2000" baseline="-25000" dirty="0"/>
              <a:t> </a:t>
            </a:r>
            <a:r>
              <a:rPr lang="en-GB" sz="2000" baseline="-25000" dirty="0" smtClean="0"/>
              <a:t> </a:t>
            </a:r>
            <a:r>
              <a:rPr lang="en-GB" sz="2000" dirty="0" smtClean="0"/>
              <a:t>in </a:t>
            </a:r>
            <a:r>
              <a:rPr lang="en-GB" sz="2000" dirty="0" smtClean="0">
                <a:solidFill>
                  <a:srgbClr val="002060"/>
                </a:solidFill>
              </a:rPr>
              <a:t>Q</a:t>
            </a:r>
            <a:r>
              <a:rPr lang="en-GB" sz="2000" dirty="0" smtClean="0"/>
              <a:t> such that </a:t>
            </a:r>
            <a:r>
              <a:rPr lang="en-GB" sz="2000" dirty="0">
                <a:solidFill>
                  <a:srgbClr val="002060"/>
                </a:solidFill>
              </a:rPr>
              <a:t>|y</a:t>
            </a:r>
            <a:r>
              <a:rPr lang="en-GB" sz="2000" baseline="-25000" dirty="0">
                <a:solidFill>
                  <a:srgbClr val="002060"/>
                </a:solidFill>
              </a:rPr>
              <a:t>N</a:t>
            </a:r>
            <a:r>
              <a:rPr lang="en-GB" sz="2000" dirty="0">
                <a:solidFill>
                  <a:srgbClr val="002060"/>
                </a:solidFill>
              </a:rPr>
              <a:t>| = </a:t>
            </a:r>
            <a:r>
              <a:rPr lang="en-GB" sz="2000" dirty="0" smtClean="0">
                <a:solidFill>
                  <a:srgbClr val="002060"/>
                </a:solidFill>
              </a:rPr>
              <a:t>N.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50D174A-3B91-46D3-9561-D4A28FBDCCB7}"/>
              </a:ext>
            </a:extLst>
          </p:cNvPr>
          <p:cNvSpPr txBox="1"/>
          <p:nvPr/>
        </p:nvSpPr>
        <p:spPr>
          <a:xfrm>
            <a:off x="2141503" y="2388781"/>
            <a:ext cx="45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r>
              <a:rPr lang="en-GB" sz="2000" b="1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AF5BB9-1372-4293-B2A8-912EADED8B9D}"/>
              </a:ext>
            </a:extLst>
          </p:cNvPr>
          <p:cNvSpPr txBox="1"/>
          <p:nvPr/>
        </p:nvSpPr>
        <p:spPr>
          <a:xfrm>
            <a:off x="6315173" y="2434476"/>
            <a:ext cx="61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6BD804FD-EE68-4CAF-BBC0-7825932E9B85}"/>
              </a:ext>
            </a:extLst>
          </p:cNvPr>
          <p:cNvSpPr txBox="1"/>
          <p:nvPr/>
        </p:nvSpPr>
        <p:spPr>
          <a:xfrm>
            <a:off x="1401452" y="4124013"/>
            <a:ext cx="2085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Deterministic</a:t>
            </a:r>
          </a:p>
          <a:p>
            <a:pPr algn="ctr"/>
            <a:r>
              <a:rPr lang="en-GB" dirty="0"/>
              <a:t>(output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/>
              <a:t>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9F72678-F648-4F74-B271-1B36351EA3AD}"/>
              </a:ext>
            </a:extLst>
          </p:cNvPr>
          <p:cNvSpPr txBox="1"/>
          <p:nvPr/>
        </p:nvSpPr>
        <p:spPr>
          <a:xfrm>
            <a:off x="5452523" y="4124012"/>
            <a:ext cx="2265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Randomized</a:t>
            </a:r>
          </a:p>
          <a:p>
            <a:pPr algn="ctr"/>
            <a:r>
              <a:rPr lang="en-GB" dirty="0"/>
              <a:t>(</a:t>
            </a:r>
            <a:r>
              <a:rPr lang="en-GB" dirty="0" smtClean="0"/>
              <a:t>w.h.p., </a:t>
            </a:r>
            <a:r>
              <a:rPr lang="en-GB" dirty="0"/>
              <a:t>output 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93181" y="2755208"/>
            <a:ext cx="1" cy="860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2"/>
          </p:cNvCxnSpPr>
          <p:nvPr/>
        </p:nvCxnSpPr>
        <p:spPr>
          <a:xfrm flipH="1">
            <a:off x="5326453" y="2834586"/>
            <a:ext cx="12982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</p:cNvCxnSpPr>
          <p:nvPr/>
        </p:nvCxnSpPr>
        <p:spPr>
          <a:xfrm flipH="1">
            <a:off x="5783653" y="2834586"/>
            <a:ext cx="841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</p:cNvCxnSpPr>
          <p:nvPr/>
        </p:nvCxnSpPr>
        <p:spPr>
          <a:xfrm flipH="1">
            <a:off x="6164653" y="2834586"/>
            <a:ext cx="460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2"/>
          </p:cNvCxnSpPr>
          <p:nvPr/>
        </p:nvCxnSpPr>
        <p:spPr>
          <a:xfrm flipH="1">
            <a:off x="6548487" y="2834586"/>
            <a:ext cx="76200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7" idx="2"/>
          </p:cNvCxnSpPr>
          <p:nvPr/>
        </p:nvCxnSpPr>
        <p:spPr>
          <a:xfrm>
            <a:off x="6624687" y="2834586"/>
            <a:ext cx="301965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7" idx="2"/>
          </p:cNvCxnSpPr>
          <p:nvPr/>
        </p:nvCxnSpPr>
        <p:spPr>
          <a:xfrm>
            <a:off x="6624687" y="2834586"/>
            <a:ext cx="6886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7" idx="2"/>
          </p:cNvCxnSpPr>
          <p:nvPr/>
        </p:nvCxnSpPr>
        <p:spPr>
          <a:xfrm>
            <a:off x="6624687" y="2834586"/>
            <a:ext cx="1098433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704788" y="3598118"/>
            <a:ext cx="117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-25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=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05596" y="3598118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46261" y="3598118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88605" y="3607395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120063" y="3607395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76769" y="3594116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4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51820" y="3643772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92159" y="3643325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9" name="Straight Arrow Connector 58"/>
          <p:cNvCxnSpPr>
            <a:stCxn id="7" idx="2"/>
          </p:cNvCxnSpPr>
          <p:nvPr/>
        </p:nvCxnSpPr>
        <p:spPr>
          <a:xfrm>
            <a:off x="6624687" y="2834586"/>
            <a:ext cx="1528713" cy="763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081807" y="3643325"/>
            <a:ext cx="47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3200400" y="2535257"/>
            <a:ext cx="1828800" cy="914400"/>
          </a:xfrm>
          <a:prstGeom prst="wedgeRoundRectCallout">
            <a:avLst>
              <a:gd name="adj1" fmla="val 68850"/>
              <a:gd name="adj2" fmla="val 19643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Computation paths  of  the Algorithm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6553200" y="4705350"/>
            <a:ext cx="2133600" cy="274637"/>
          </a:xfrm>
        </p:spPr>
        <p:txBody>
          <a:bodyPr/>
          <a:lstStyle/>
          <a:p>
            <a:fld id="{130C016F-53F5-4BD2-830E-8102CE55A9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982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572" y="2078817"/>
            <a:ext cx="3366721" cy="2667000"/>
          </a:xfrm>
          <a:prstGeom prst="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250F12-ECC7-461A-AACC-1A899E767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Pseudodeterministic</a:t>
            </a:r>
            <a:endParaRPr lang="en-GB" b="1" i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9FD9AE-170C-431A-961D-B737839279DA}"/>
              </a:ext>
            </a:extLst>
          </p:cNvPr>
          <p:cNvSpPr txBox="1"/>
          <p:nvPr/>
        </p:nvSpPr>
        <p:spPr>
          <a:xfrm>
            <a:off x="500743" y="127635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</a:rPr>
              <a:t>Pseudodeterministic Algorithm:</a:t>
            </a:r>
          </a:p>
          <a:p>
            <a:r>
              <a:rPr lang="en-GB" sz="2000" b="1" i="1" dirty="0">
                <a:solidFill>
                  <a:srgbClr val="002060"/>
                </a:solidFill>
              </a:rPr>
              <a:t>	</a:t>
            </a:r>
            <a:r>
              <a:rPr lang="en-GB" sz="2000" dirty="0" smtClean="0"/>
              <a:t>A </a:t>
            </a:r>
            <a:r>
              <a:rPr lang="en-GB" sz="2000" b="1" i="1" dirty="0" smtClean="0"/>
              <a:t>canonical solution</a:t>
            </a:r>
            <a:r>
              <a:rPr lang="en-GB" sz="2000" dirty="0" smtClean="0"/>
              <a:t> is output with high probability.</a:t>
            </a:r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50D174A-3B91-46D3-9561-D4A28FBDCCB7}"/>
              </a:ext>
            </a:extLst>
          </p:cNvPr>
          <p:cNvSpPr txBox="1"/>
          <p:nvPr/>
        </p:nvSpPr>
        <p:spPr>
          <a:xfrm>
            <a:off x="957943" y="2200914"/>
            <a:ext cx="455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r>
              <a:rPr lang="en-GB" sz="2000" b="1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2AF5BB9-1372-4293-B2A8-912EADED8B9D}"/>
              </a:ext>
            </a:extLst>
          </p:cNvPr>
          <p:cNvSpPr txBox="1"/>
          <p:nvPr/>
        </p:nvSpPr>
        <p:spPr>
          <a:xfrm>
            <a:off x="6902754" y="2248186"/>
            <a:ext cx="61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BD804FD-EE68-4CAF-BBC0-7825932E9B85}"/>
              </a:ext>
            </a:extLst>
          </p:cNvPr>
          <p:cNvSpPr txBox="1"/>
          <p:nvPr/>
        </p:nvSpPr>
        <p:spPr>
          <a:xfrm>
            <a:off x="217892" y="3936146"/>
            <a:ext cx="2085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Deterministic</a:t>
            </a:r>
          </a:p>
          <a:p>
            <a:pPr algn="ctr"/>
            <a:r>
              <a:rPr lang="en-GB" dirty="0"/>
              <a:t>(output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/>
              <a:t>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9F72678-F648-4F74-B271-1B36351EA3AD}"/>
              </a:ext>
            </a:extLst>
          </p:cNvPr>
          <p:cNvSpPr txBox="1"/>
          <p:nvPr/>
        </p:nvSpPr>
        <p:spPr>
          <a:xfrm>
            <a:off x="6040104" y="3937722"/>
            <a:ext cx="2265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/>
              <a:t>Randomized</a:t>
            </a:r>
          </a:p>
          <a:p>
            <a:pPr algn="ctr"/>
            <a:r>
              <a:rPr lang="en-GB" dirty="0"/>
              <a:t>(</a:t>
            </a:r>
            <a:r>
              <a:rPr lang="en-GB" dirty="0" smtClean="0"/>
              <a:t>w.h.p., </a:t>
            </a:r>
            <a:r>
              <a:rPr lang="en-GB" dirty="0"/>
              <a:t>output 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109621" y="2567341"/>
            <a:ext cx="1" cy="8603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2"/>
          </p:cNvCxnSpPr>
          <p:nvPr/>
        </p:nvCxnSpPr>
        <p:spPr>
          <a:xfrm flipH="1">
            <a:off x="5914034" y="2648296"/>
            <a:ext cx="12982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2"/>
          </p:cNvCxnSpPr>
          <p:nvPr/>
        </p:nvCxnSpPr>
        <p:spPr>
          <a:xfrm flipH="1">
            <a:off x="6371234" y="2648296"/>
            <a:ext cx="841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5" idx="2"/>
          </p:cNvCxnSpPr>
          <p:nvPr/>
        </p:nvCxnSpPr>
        <p:spPr>
          <a:xfrm flipH="1">
            <a:off x="6752234" y="2648296"/>
            <a:ext cx="460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2"/>
          </p:cNvCxnSpPr>
          <p:nvPr/>
        </p:nvCxnSpPr>
        <p:spPr>
          <a:xfrm flipH="1">
            <a:off x="7136068" y="2648296"/>
            <a:ext cx="76200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5" idx="2"/>
          </p:cNvCxnSpPr>
          <p:nvPr/>
        </p:nvCxnSpPr>
        <p:spPr>
          <a:xfrm>
            <a:off x="7212268" y="2648296"/>
            <a:ext cx="301965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2"/>
          </p:cNvCxnSpPr>
          <p:nvPr/>
        </p:nvCxnSpPr>
        <p:spPr>
          <a:xfrm>
            <a:off x="7212268" y="2648296"/>
            <a:ext cx="6886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5" idx="2"/>
          </p:cNvCxnSpPr>
          <p:nvPr/>
        </p:nvCxnSpPr>
        <p:spPr>
          <a:xfrm>
            <a:off x="7212268" y="2648296"/>
            <a:ext cx="1098433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21228" y="3410251"/>
            <a:ext cx="117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-25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= 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93177" y="3411828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233842" y="3411828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976186" y="3421105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07644" y="3421105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1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164350" y="3407826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4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39401" y="3457482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179740" y="3457035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58" name="Straight Arrow Connector 57"/>
          <p:cNvCxnSpPr>
            <a:stCxn id="25" idx="2"/>
          </p:cNvCxnSpPr>
          <p:nvPr/>
        </p:nvCxnSpPr>
        <p:spPr>
          <a:xfrm>
            <a:off x="7212268" y="2648296"/>
            <a:ext cx="1528713" cy="763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669388" y="3457035"/>
            <a:ext cx="47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D2AF5BB9-1372-4293-B2A8-912EADED8B9D}"/>
              </a:ext>
            </a:extLst>
          </p:cNvPr>
          <p:cNvSpPr txBox="1"/>
          <p:nvPr/>
        </p:nvSpPr>
        <p:spPr>
          <a:xfrm>
            <a:off x="3515145" y="2200914"/>
            <a:ext cx="619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1</a:t>
            </a:r>
            <a:r>
              <a:rPr lang="en-GB" sz="2000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N</a:t>
            </a:r>
            <a:endParaRPr lang="en-GB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9F72678-F648-4F74-B271-1B36351EA3AD}"/>
              </a:ext>
            </a:extLst>
          </p:cNvPr>
          <p:cNvSpPr txBox="1"/>
          <p:nvPr/>
        </p:nvSpPr>
        <p:spPr>
          <a:xfrm>
            <a:off x="2548208" y="3923867"/>
            <a:ext cx="28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C00000"/>
                </a:solidFill>
              </a:rPr>
              <a:t>Pseudodeterministic</a:t>
            </a:r>
            <a:endParaRPr lang="en-GB" b="1" i="1" dirty="0">
              <a:solidFill>
                <a:srgbClr val="C00000"/>
              </a:solidFill>
            </a:endParaRPr>
          </a:p>
          <a:p>
            <a:pPr algn="ctr"/>
            <a:r>
              <a:rPr lang="en-GB" dirty="0"/>
              <a:t>(</a:t>
            </a:r>
            <a:r>
              <a:rPr lang="en-GB" dirty="0" smtClean="0"/>
              <a:t>w.h.p., fixed output </a:t>
            </a:r>
            <a:r>
              <a:rPr lang="en-GB" dirty="0"/>
              <a:t>in </a:t>
            </a:r>
            <a:r>
              <a:rPr lang="en-GB" dirty="0">
                <a:solidFill>
                  <a:srgbClr val="002060"/>
                </a:solidFill>
              </a:rPr>
              <a:t>Q</a:t>
            </a:r>
            <a:r>
              <a:rPr lang="en-GB" dirty="0"/>
              <a:t>)</a:t>
            </a:r>
          </a:p>
        </p:txBody>
      </p:sp>
      <p:cxnSp>
        <p:nvCxnSpPr>
          <p:cNvPr id="62" name="Straight Arrow Connector 61"/>
          <p:cNvCxnSpPr>
            <a:stCxn id="60" idx="2"/>
          </p:cNvCxnSpPr>
          <p:nvPr/>
        </p:nvCxnSpPr>
        <p:spPr>
          <a:xfrm flipH="1">
            <a:off x="2526425" y="2601024"/>
            <a:ext cx="12982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0" idx="2"/>
          </p:cNvCxnSpPr>
          <p:nvPr/>
        </p:nvCxnSpPr>
        <p:spPr>
          <a:xfrm flipH="1">
            <a:off x="2983625" y="2601024"/>
            <a:ext cx="841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60" idx="2"/>
          </p:cNvCxnSpPr>
          <p:nvPr/>
        </p:nvCxnSpPr>
        <p:spPr>
          <a:xfrm flipH="1">
            <a:off x="3364625" y="2601024"/>
            <a:ext cx="4600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0" idx="2"/>
          </p:cNvCxnSpPr>
          <p:nvPr/>
        </p:nvCxnSpPr>
        <p:spPr>
          <a:xfrm flipH="1">
            <a:off x="3748459" y="2601024"/>
            <a:ext cx="76200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0" idx="2"/>
          </p:cNvCxnSpPr>
          <p:nvPr/>
        </p:nvCxnSpPr>
        <p:spPr>
          <a:xfrm>
            <a:off x="3824659" y="2601024"/>
            <a:ext cx="301965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0" idx="2"/>
          </p:cNvCxnSpPr>
          <p:nvPr/>
        </p:nvCxnSpPr>
        <p:spPr>
          <a:xfrm>
            <a:off x="3824659" y="2601024"/>
            <a:ext cx="688634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0" idx="2"/>
          </p:cNvCxnSpPr>
          <p:nvPr/>
        </p:nvCxnSpPr>
        <p:spPr>
          <a:xfrm>
            <a:off x="3824659" y="2601024"/>
            <a:ext cx="1098433" cy="767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73249" y="3395549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846233" y="3364556"/>
            <a:ext cx="414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y</a:t>
            </a:r>
            <a:r>
              <a:rPr lang="en-GB" b="1" baseline="30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</a:t>
            </a:r>
            <a:endParaRPr lang="en-GB" b="1" baseline="30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018487" y="3391610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24085" y="3391395"/>
            <a:ext cx="661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⊥</a:t>
            </a:r>
            <a:endParaRPr lang="en-GB" b="1" baseline="30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76" name="Straight Arrow Connector 75"/>
          <p:cNvCxnSpPr>
            <a:stCxn id="60" idx="2"/>
          </p:cNvCxnSpPr>
          <p:nvPr/>
        </p:nvCxnSpPr>
        <p:spPr>
          <a:xfrm>
            <a:off x="3824659" y="2601024"/>
            <a:ext cx="1528713" cy="763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92641" y="3387456"/>
            <a:ext cx="47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3448226" y="3395549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210700" y="3395334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723932" y="3391395"/>
            <a:ext cx="665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f(1</a:t>
            </a:r>
            <a:r>
              <a:rPr lang="en-GB" b="1" baseline="30000" dirty="0">
                <a:solidFill>
                  <a:srgbClr val="00B050"/>
                </a:solidFill>
                <a:latin typeface="Calibri" panose="020F0502020204030204" pitchFamily="34" charset="0"/>
              </a:rPr>
              <a:t>N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  <a:endParaRPr lang="en-GB" b="1" baseline="300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>
          <a:xfrm>
            <a:off x="6553200" y="4705350"/>
            <a:ext cx="2133600" cy="274637"/>
          </a:xfrm>
        </p:spPr>
        <p:txBody>
          <a:bodyPr/>
          <a:lstStyle/>
          <a:p>
            <a:fld id="{130C016F-53F5-4BD2-830E-8102CE55A9A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5224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2477</Words>
  <Application>Microsoft Office PowerPoint</Application>
  <PresentationFormat>On-screen Show (16:9)</PresentationFormat>
  <Paragraphs>449</Paragraphs>
  <Slides>40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Custom Design</vt:lpstr>
      <vt:lpstr>Slide 1</vt:lpstr>
      <vt:lpstr>Plan of the Talk</vt:lpstr>
      <vt:lpstr>Motivational Problem</vt:lpstr>
      <vt:lpstr>A Simple Algorithm</vt:lpstr>
      <vt:lpstr>Attempts at Improvements</vt:lpstr>
      <vt:lpstr>A Relaxed Requirement</vt:lpstr>
      <vt:lpstr>Slide 7</vt:lpstr>
      <vt:lpstr>Deterministic, Randomized</vt:lpstr>
      <vt:lpstr>Pseudodeterministic</vt:lpstr>
      <vt:lpstr>Pseudodeterministic Algorithms</vt:lpstr>
      <vt:lpstr>Bounded-error  vs.  Zero-error</vt:lpstr>
      <vt:lpstr>Slide 12</vt:lpstr>
      <vt:lpstr>Literature on pseudodeterminism</vt:lpstr>
      <vt:lpstr>Questions</vt:lpstr>
      <vt:lpstr>Main Results</vt:lpstr>
      <vt:lpstr>Caveats in Theorem 1</vt:lpstr>
      <vt:lpstr>Slide 17</vt:lpstr>
      <vt:lpstr>“SPARSE”  vs.  “PSEUDO”</vt:lpstr>
      <vt:lpstr>Example:   f-incompressible strings</vt:lpstr>
      <vt:lpstr>Analogy with the Axiom of Choice</vt:lpstr>
      <vt:lpstr>Explicitness  and  bounded gaps</vt:lpstr>
      <vt:lpstr>Slide 22</vt:lpstr>
      <vt:lpstr>Slide 23</vt:lpstr>
      <vt:lpstr>Pseudorandom Generators (PRG)</vt:lpstr>
      <vt:lpstr>A trivial example</vt:lpstr>
      <vt:lpstr>Finding primes using a PRG</vt:lpstr>
      <vt:lpstr>Slide 27</vt:lpstr>
      <vt:lpstr>Unconditional  PRGs</vt:lpstr>
      <vt:lpstr>The Impagliazzo-Wigderson PRG</vt:lpstr>
      <vt:lpstr>The Easy Witness Method [Kab01]</vt:lpstr>
      <vt:lpstr>Analysis of Aeasy</vt:lpstr>
      <vt:lpstr>Why is a BPP collapse not enough?</vt:lpstr>
      <vt:lpstr>The Trevisan-Vadhan PRG  [TV07] </vt:lpstr>
      <vt:lpstr>The Algorithm Ahard</vt:lpstr>
      <vt:lpstr>A useful complexity collapse</vt:lpstr>
      <vt:lpstr>Asuper:  More hardness vs. randomness</vt:lpstr>
      <vt:lpstr>Summary  of  the  argument</vt:lpstr>
      <vt:lpstr>Comments</vt:lpstr>
      <vt:lpstr>Comments  (cont.)</vt:lpstr>
      <vt:lpstr>Problems and Future Directions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2017-10-08T16:37:39Z</dcterms:created>
  <dcterms:modified xsi:type="dcterms:W3CDTF">2017-11-06T09:49:40Z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1046</vt:i4>
  </property>
  <property fmtid="{D5CDD505-2E9C-101B-9397-08002B2CF9AE}" pid="3" name="_Version">
    <vt:lpwstr>12.0.4518</vt:lpwstr>
  </property>
</Properties>
</file>