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0"/>
  </p:notesMasterIdLst>
  <p:sldIdLst>
    <p:sldId id="256" r:id="rId3"/>
    <p:sldId id="257" r:id="rId4"/>
    <p:sldId id="425" r:id="rId5"/>
    <p:sldId id="483" r:id="rId6"/>
    <p:sldId id="386" r:id="rId7"/>
    <p:sldId id="448" r:id="rId8"/>
    <p:sldId id="449" r:id="rId9"/>
    <p:sldId id="427" r:id="rId10"/>
    <p:sldId id="450" r:id="rId11"/>
    <p:sldId id="451" r:id="rId12"/>
    <p:sldId id="431" r:id="rId13"/>
    <p:sldId id="452" r:id="rId14"/>
    <p:sldId id="426" r:id="rId15"/>
    <p:sldId id="434" r:id="rId16"/>
    <p:sldId id="421" r:id="rId17"/>
    <p:sldId id="474" r:id="rId18"/>
    <p:sldId id="473" r:id="rId19"/>
    <p:sldId id="428" r:id="rId20"/>
    <p:sldId id="453" r:id="rId21"/>
    <p:sldId id="430" r:id="rId22"/>
    <p:sldId id="454" r:id="rId23"/>
    <p:sldId id="455" r:id="rId24"/>
    <p:sldId id="456" r:id="rId25"/>
    <p:sldId id="274" r:id="rId26"/>
    <p:sldId id="475" r:id="rId27"/>
    <p:sldId id="429" r:id="rId28"/>
    <p:sldId id="457" r:id="rId29"/>
    <p:sldId id="458" r:id="rId30"/>
    <p:sldId id="459" r:id="rId31"/>
    <p:sldId id="481" r:id="rId32"/>
    <p:sldId id="482" r:id="rId33"/>
    <p:sldId id="275" r:id="rId34"/>
    <p:sldId id="460" r:id="rId35"/>
    <p:sldId id="435" r:id="rId36"/>
    <p:sldId id="436" r:id="rId37"/>
    <p:sldId id="278" r:id="rId38"/>
    <p:sldId id="279" r:id="rId39"/>
    <p:sldId id="280" r:id="rId40"/>
    <p:sldId id="282" r:id="rId41"/>
    <p:sldId id="283" r:id="rId42"/>
    <p:sldId id="437" r:id="rId43"/>
    <p:sldId id="461" r:id="rId44"/>
    <p:sldId id="438" r:id="rId45"/>
    <p:sldId id="439" r:id="rId46"/>
    <p:sldId id="304" r:id="rId47"/>
    <p:sldId id="285" r:id="rId48"/>
    <p:sldId id="288" r:id="rId49"/>
    <p:sldId id="290" r:id="rId50"/>
    <p:sldId id="462" r:id="rId51"/>
    <p:sldId id="289" r:id="rId52"/>
    <p:sldId id="463" r:id="rId53"/>
    <p:sldId id="444" r:id="rId54"/>
    <p:sldId id="464" r:id="rId55"/>
    <p:sldId id="440" r:id="rId56"/>
    <p:sldId id="465" r:id="rId57"/>
    <p:sldId id="466" r:id="rId58"/>
    <p:sldId id="476" r:id="rId59"/>
    <p:sldId id="445" r:id="rId60"/>
    <p:sldId id="441" r:id="rId61"/>
    <p:sldId id="442" r:id="rId62"/>
    <p:sldId id="291" r:id="rId63"/>
    <p:sldId id="292" r:id="rId64"/>
    <p:sldId id="390" r:id="rId65"/>
    <p:sldId id="294" r:id="rId66"/>
    <p:sldId id="295" r:id="rId67"/>
    <p:sldId id="480" r:id="rId68"/>
    <p:sldId id="479" r:id="rId69"/>
    <p:sldId id="323" r:id="rId70"/>
    <p:sldId id="322" r:id="rId71"/>
    <p:sldId id="297" r:id="rId72"/>
    <p:sldId id="389" r:id="rId73"/>
    <p:sldId id="300" r:id="rId74"/>
    <p:sldId id="330" r:id="rId75"/>
    <p:sldId id="467" r:id="rId76"/>
    <p:sldId id="468" r:id="rId77"/>
    <p:sldId id="469" r:id="rId78"/>
    <p:sldId id="331" r:id="rId79"/>
    <p:sldId id="471" r:id="rId80"/>
    <p:sldId id="446" r:id="rId81"/>
    <p:sldId id="385" r:id="rId82"/>
    <p:sldId id="447" r:id="rId83"/>
    <p:sldId id="328" r:id="rId84"/>
    <p:sldId id="443" r:id="rId85"/>
    <p:sldId id="351" r:id="rId86"/>
    <p:sldId id="472" r:id="rId87"/>
    <p:sldId id="477" r:id="rId88"/>
    <p:sldId id="325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4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5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4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4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0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77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1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4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0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26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9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4A26-2F47-4A16-BEA2-1A45DD14500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6D6E-4CB4-42DC-9AC7-75F876AE06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8.xml"/><Relationship Id="rId7" Type="http://schemas.openxmlformats.org/officeDocument/2006/relationships/image" Target="../media/image2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25.jpeg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4.xml"/><Relationship Id="rId7" Type="http://schemas.openxmlformats.org/officeDocument/2006/relationships/image" Target="../media/image3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8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3.png"/><Relationship Id="rId5" Type="http://schemas.openxmlformats.org/officeDocument/2006/relationships/tags" Target="../tags/tag30.xml"/><Relationship Id="rId10" Type="http://schemas.openxmlformats.org/officeDocument/2006/relationships/image" Target="../media/image32.png"/><Relationship Id="rId4" Type="http://schemas.openxmlformats.org/officeDocument/2006/relationships/tags" Target="../tags/tag29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3.png"/><Relationship Id="rId5" Type="http://schemas.openxmlformats.org/officeDocument/2006/relationships/tags" Target="../tags/tag35.xml"/><Relationship Id="rId10" Type="http://schemas.openxmlformats.org/officeDocument/2006/relationships/image" Target="../media/image32.png"/><Relationship Id="rId4" Type="http://schemas.openxmlformats.org/officeDocument/2006/relationships/tags" Target="../tags/tag34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8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3.png"/><Relationship Id="rId5" Type="http://schemas.openxmlformats.org/officeDocument/2006/relationships/tags" Target="../tags/tag40.xml"/><Relationship Id="rId10" Type="http://schemas.openxmlformats.org/officeDocument/2006/relationships/image" Target="../media/image32.png"/><Relationship Id="rId4" Type="http://schemas.openxmlformats.org/officeDocument/2006/relationships/tags" Target="../tags/tag39.xml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6" Type="http://schemas.openxmlformats.org/officeDocument/2006/relationships/image" Target="../media/image40.png"/><Relationship Id="rId5" Type="http://schemas.openxmlformats.org/officeDocument/2006/relationships/image" Target="../media/image351.png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8.xml"/><Relationship Id="rId7" Type="http://schemas.openxmlformats.org/officeDocument/2006/relationships/image" Target="../media/image3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2.xml"/><Relationship Id="rId7" Type="http://schemas.openxmlformats.org/officeDocument/2006/relationships/image" Target="../media/image3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3.xml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6.xml"/><Relationship Id="rId7" Type="http://schemas.openxmlformats.org/officeDocument/2006/relationships/image" Target="../media/image3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43.png"/><Relationship Id="rId4" Type="http://schemas.openxmlformats.org/officeDocument/2006/relationships/tags" Target="../tags/tag57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0.xml"/><Relationship Id="rId6" Type="http://schemas.openxmlformats.org/officeDocument/2006/relationships/image" Target="../media/image190.png"/><Relationship Id="rId10" Type="http://schemas.openxmlformats.org/officeDocument/2006/relationships/image" Target="../media/image421.png"/><Relationship Id="rId9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421.png"/><Relationship Id="rId4" Type="http://schemas.openxmlformats.org/officeDocument/2006/relationships/image" Target="../media/image441.png"/><Relationship Id="rId9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4.xml"/><Relationship Id="rId7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5.png"/><Relationship Id="rId4" Type="http://schemas.openxmlformats.org/officeDocument/2006/relationships/tags" Target="../tags/tag65.xml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8.xml"/><Relationship Id="rId7" Type="http://schemas.openxmlformats.org/officeDocument/2006/relationships/image" Target="../media/image20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5.png"/><Relationship Id="rId4" Type="http://schemas.openxmlformats.org/officeDocument/2006/relationships/tags" Target="../tags/tag69.xml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10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250.png"/><Relationship Id="rId10" Type="http://schemas.openxmlformats.org/officeDocument/2006/relationships/image" Target="../media/image340.png"/><Relationship Id="rId4" Type="http://schemas.openxmlformats.org/officeDocument/2006/relationships/image" Target="../media/image320.png"/><Relationship Id="rId9" Type="http://schemas.openxmlformats.org/officeDocument/2006/relationships/image" Target="../media/image3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10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11" Type="http://schemas.openxmlformats.org/officeDocument/2006/relationships/image" Target="../media/image380.png"/><Relationship Id="rId5" Type="http://schemas.openxmlformats.org/officeDocument/2006/relationships/image" Target="../media/image350.png"/><Relationship Id="rId10" Type="http://schemas.openxmlformats.org/officeDocument/2006/relationships/image" Target="../media/image370.png"/><Relationship Id="rId4" Type="http://schemas.openxmlformats.org/officeDocument/2006/relationships/image" Target="../media/image240.png"/><Relationship Id="rId9" Type="http://schemas.openxmlformats.org/officeDocument/2006/relationships/image" Target="../media/image3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0" Type="http://schemas.openxmlformats.org/officeDocument/2006/relationships/image" Target="../media/image11.png"/><Relationship Id="rId4" Type="http://schemas.openxmlformats.org/officeDocument/2006/relationships/tags" Target="../tags/tag9.xml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0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72.xml"/><Relationship Id="rId7" Type="http://schemas.openxmlformats.org/officeDocument/2006/relationships/image" Target="../media/image4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3.png"/><Relationship Id="rId5" Type="http://schemas.openxmlformats.org/officeDocument/2006/relationships/tags" Target="../tags/tag74.xml"/><Relationship Id="rId10" Type="http://schemas.openxmlformats.org/officeDocument/2006/relationships/image" Target="../media/image52.png"/><Relationship Id="rId4" Type="http://schemas.openxmlformats.org/officeDocument/2006/relationships/tags" Target="../tags/tag73.xml"/><Relationship Id="rId9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77.xml"/><Relationship Id="rId7" Type="http://schemas.openxmlformats.org/officeDocument/2006/relationships/image" Target="../media/image49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3.png"/><Relationship Id="rId5" Type="http://schemas.openxmlformats.org/officeDocument/2006/relationships/tags" Target="../tags/tag79.xml"/><Relationship Id="rId10" Type="http://schemas.openxmlformats.org/officeDocument/2006/relationships/image" Target="../media/image52.png"/><Relationship Id="rId4" Type="http://schemas.openxmlformats.org/officeDocument/2006/relationships/tags" Target="../tags/tag78.xml"/><Relationship Id="rId9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2.xml"/><Relationship Id="rId7" Type="http://schemas.openxmlformats.org/officeDocument/2006/relationships/image" Target="../media/image20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5.png"/><Relationship Id="rId4" Type="http://schemas.openxmlformats.org/officeDocument/2006/relationships/tags" Target="../tags/tag83.xml"/><Relationship Id="rId9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6.xml"/><Relationship Id="rId7" Type="http://schemas.openxmlformats.org/officeDocument/2006/relationships/image" Target="../media/image2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5.png"/><Relationship Id="rId4" Type="http://schemas.openxmlformats.org/officeDocument/2006/relationships/tags" Target="../tags/tag87.xml"/><Relationship Id="rId9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4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480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0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550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1.png"/><Relationship Id="rId4" Type="http://schemas.openxmlformats.org/officeDocument/2006/relationships/image" Target="../media/image57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6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93.xml"/><Relationship Id="rId7" Type="http://schemas.openxmlformats.org/officeDocument/2006/relationships/image" Target="../media/image6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96.xml"/><Relationship Id="rId7" Type="http://schemas.openxmlformats.org/officeDocument/2006/relationships/image" Target="../media/image67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9.xml"/><Relationship Id="rId7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5.png"/><Relationship Id="rId4" Type="http://schemas.openxmlformats.org/officeDocument/2006/relationships/tags" Target="../tags/tag100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3.xml"/><Relationship Id="rId7" Type="http://schemas.openxmlformats.org/officeDocument/2006/relationships/image" Target="../media/image20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5.png"/><Relationship Id="rId4" Type="http://schemas.openxmlformats.org/officeDocument/2006/relationships/tags" Target="../tags/tag104.xml"/><Relationship Id="rId9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0.png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0.png"/><Relationship Id="rId4" Type="http://schemas.openxmlformats.org/officeDocument/2006/relationships/image" Target="../media/image6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31.png"/><Relationship Id="rId4" Type="http://schemas.openxmlformats.org/officeDocument/2006/relationships/image" Target="../media/image65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78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70.png"/><Relationship Id="rId4" Type="http://schemas.openxmlformats.org/officeDocument/2006/relationships/image" Target="../media/image79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00.png"/><Relationship Id="rId9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00.png"/><Relationship Id="rId4" Type="http://schemas.openxmlformats.org/officeDocument/2006/relationships/image" Target="../media/image83.png"/><Relationship Id="rId9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69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870.png"/><Relationship Id="rId4" Type="http://schemas.openxmlformats.org/officeDocument/2006/relationships/image" Target="../media/image89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7.xml"/><Relationship Id="rId7" Type="http://schemas.openxmlformats.org/officeDocument/2006/relationships/image" Target="../media/image20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108.xml"/><Relationship Id="rId9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43113" y="1080614"/>
            <a:ext cx="1070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4000" b="1" dirty="0">
                <a:solidFill>
                  <a:srgbClr val="FF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Probabilistic Kolmogorov Complexity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100996" y="4830668"/>
            <a:ext cx="56129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400" dirty="0">
                <a:latin typeface="Calisto MT" panose="02040603050505030304" pitchFamily="18" charset="0"/>
              </a:rPr>
              <a:t>Meta-Complexity</a:t>
            </a:r>
          </a:p>
          <a:p>
            <a:pPr algn="ctr"/>
            <a:r>
              <a:rPr lang="en-US" altLang="en-GB" sz="1800" dirty="0">
                <a:latin typeface="Calisto MT" panose="02040603050505030304" pitchFamily="18" charset="0"/>
              </a:rPr>
              <a:t>January/</a:t>
            </a:r>
            <a:r>
              <a:rPr lang="en-US" altLang="en-GB" sz="1700" dirty="0">
                <a:latin typeface="Calisto MT" panose="02040603050505030304" pitchFamily="18" charset="0"/>
              </a:rPr>
              <a:t>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12693" y="2976590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9CC3F39-3C39-31A6-C259-90F80DD43A81}"/>
              </a:ext>
            </a:extLst>
          </p:cNvPr>
          <p:cNvSpPr txBox="1"/>
          <p:nvPr/>
        </p:nvSpPr>
        <p:spPr>
          <a:xfrm>
            <a:off x="4687035" y="3696581"/>
            <a:ext cx="24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D35D9-1772-4E79-B655-55D92D3E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11" y="1133462"/>
            <a:ext cx="837830" cy="602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BAE51-DFDB-617A-3AD1-0B227A73D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350" y="4708066"/>
            <a:ext cx="2085018" cy="1252520"/>
          </a:xfrm>
          <a:prstGeom prst="rect">
            <a:avLst/>
          </a:prstGeom>
        </p:spPr>
      </p:pic>
      <p:pic>
        <p:nvPicPr>
          <p:cNvPr id="1032" name="Picture 8" descr="Simons Institute for the Theory of Computing | Berkeley CA">
            <a:extLst>
              <a:ext uri="{FF2B5EF4-FFF2-40B4-BE49-F238E27FC236}">
                <a16:creationId xmlns:a16="http://schemas.microsoft.com/office/drawing/2014/main" id="{A08BE2D7-FA48-C659-9ABC-DD47F307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83" y="4287327"/>
            <a:ext cx="1882252" cy="19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recent applications of K</a:t>
            </a:r>
            <a:r>
              <a:rPr lang="en-GB" baseline="30000" dirty="0"/>
              <a:t>t</a:t>
            </a:r>
            <a:r>
              <a:rPr lang="en-GB" dirty="0"/>
              <a:t> and Levin Kt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6731E-45C5-A382-111E-D040BEB49D04}"/>
              </a:ext>
            </a:extLst>
          </p:cNvPr>
          <p:cNvSpPr txBox="1"/>
          <p:nvPr/>
        </p:nvSpPr>
        <p:spPr>
          <a:xfrm>
            <a:off x="838200" y="24166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[Liu-Pass’20]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499E2-2996-D033-BE16-C96BB6FEC734}"/>
              </a:ext>
            </a:extLst>
          </p:cNvPr>
          <p:cNvSpPr txBox="1"/>
          <p:nvPr/>
        </p:nvSpPr>
        <p:spPr>
          <a:xfrm>
            <a:off x="2294165" y="2385851"/>
            <a:ext cx="875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One-way functions exist</a:t>
            </a:r>
            <a:r>
              <a:rPr lang="en-US" sz="2200" dirty="0"/>
              <a:t>   </a:t>
            </a:r>
            <a:r>
              <a:rPr lang="en-US" sz="2200" dirty="0" err="1"/>
              <a:t>iff</a:t>
            </a:r>
            <a:r>
              <a:rPr lang="en-US" sz="2200" dirty="0"/>
              <a:t>   </a:t>
            </a:r>
            <a:r>
              <a:rPr lang="en-US" sz="2200" dirty="0">
                <a:solidFill>
                  <a:srgbClr val="FF0000"/>
                </a:solidFill>
              </a:rPr>
              <a:t>K</a:t>
            </a:r>
            <a:r>
              <a:rPr lang="en-US" sz="2200" baseline="30000" dirty="0">
                <a:solidFill>
                  <a:srgbClr val="FF0000"/>
                </a:solidFill>
              </a:rPr>
              <a:t>t</a:t>
            </a:r>
            <a:r>
              <a:rPr lang="en-US" sz="2200" dirty="0">
                <a:solidFill>
                  <a:srgbClr val="FF0000"/>
                </a:solidFill>
              </a:rPr>
              <a:t> is mildly hard to compute on average  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228FB-54E0-869E-C319-B80DEC985CE4}"/>
              </a:ext>
            </a:extLst>
          </p:cNvPr>
          <p:cNvSpPr txBox="1"/>
          <p:nvPr/>
        </p:nvSpPr>
        <p:spPr>
          <a:xfrm>
            <a:off x="838200" y="39608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[Hirahara’21]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409B6-ECDA-18EB-BCA4-FDBC5138EA86}"/>
              </a:ext>
            </a:extLst>
          </p:cNvPr>
          <p:cNvSpPr txBox="1"/>
          <p:nvPr/>
        </p:nvSpPr>
        <p:spPr>
          <a:xfrm>
            <a:off x="2294165" y="3930119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</a:t>
            </a:r>
            <a:r>
              <a:rPr lang="en-US" sz="2200" dirty="0">
                <a:solidFill>
                  <a:schemeClr val="accent2"/>
                </a:solidFill>
              </a:rPr>
              <a:t>PH</a:t>
            </a:r>
            <a:r>
              <a:rPr lang="en-US" sz="2200" dirty="0"/>
              <a:t> is easy on average, then </a:t>
            </a:r>
            <a:r>
              <a:rPr lang="en-US" sz="2200" dirty="0">
                <a:solidFill>
                  <a:schemeClr val="accent2"/>
                </a:solidFill>
              </a:rPr>
              <a:t>PH</a:t>
            </a:r>
            <a:r>
              <a:rPr lang="en-US" sz="2200" dirty="0"/>
              <a:t> can be solved in worst-case time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200" baseline="30000" dirty="0">
                <a:solidFill>
                  <a:schemeClr val="accent5">
                    <a:lumMod val="75000"/>
                  </a:schemeClr>
                </a:solidFill>
              </a:rPr>
              <a:t>O(n/log n)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GB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2520A-BDC0-3EAA-6A77-81BBC579ACC1}"/>
              </a:ext>
            </a:extLst>
          </p:cNvPr>
          <p:cNvSpPr txBox="1"/>
          <p:nvPr/>
        </p:nvSpPr>
        <p:spPr>
          <a:xfrm>
            <a:off x="854527" y="54494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[Liu-Pass’22]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F1C95-CE1E-D7B3-E248-66DA4A6EC43B}"/>
              </a:ext>
            </a:extLst>
          </p:cNvPr>
          <p:cNvSpPr txBox="1"/>
          <p:nvPr/>
        </p:nvSpPr>
        <p:spPr>
          <a:xfrm>
            <a:off x="2310492" y="5387893"/>
            <a:ext cx="9059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</a:rPr>
              <a:t>prBPP</a:t>
            </a:r>
            <a:r>
              <a:rPr lang="en-US" sz="2200" dirty="0">
                <a:solidFill>
                  <a:srgbClr val="00B050"/>
                </a:solidFill>
              </a:rPr>
              <a:t> = </a:t>
            </a:r>
            <a:r>
              <a:rPr lang="en-US" sz="2200" dirty="0" err="1">
                <a:solidFill>
                  <a:srgbClr val="00B050"/>
                </a:solidFill>
              </a:rPr>
              <a:t>prP</a:t>
            </a:r>
            <a:r>
              <a:rPr lang="en-US" sz="2200" dirty="0">
                <a:solidFill>
                  <a:srgbClr val="00B050"/>
                </a:solidFill>
              </a:rPr>
              <a:t>   </a:t>
            </a:r>
            <a:r>
              <a:rPr lang="en-US" sz="2200" dirty="0" err="1"/>
              <a:t>iff</a:t>
            </a:r>
            <a:r>
              <a:rPr lang="en-US" sz="2200" dirty="0"/>
              <a:t>   a certain problem about </a:t>
            </a:r>
            <a:r>
              <a:rPr lang="en-US" sz="2200" dirty="0">
                <a:solidFill>
                  <a:srgbClr val="7030A0"/>
                </a:solidFill>
              </a:rPr>
              <a:t>weakly estimating Kt(x | z) is hard 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71F86-2A68-103C-7C73-2E82DE9EA4F1}"/>
              </a:ext>
            </a:extLst>
          </p:cNvPr>
          <p:cNvSpPr txBox="1"/>
          <p:nvPr/>
        </p:nvSpPr>
        <p:spPr>
          <a:xfrm>
            <a:off x="854528" y="3478072"/>
            <a:ext cx="30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AVERAGE-CASE COMPLEXITY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312D4-EB99-8703-465B-022978341BF9}"/>
              </a:ext>
            </a:extLst>
          </p:cNvPr>
          <p:cNvSpPr txBox="1"/>
          <p:nvPr/>
        </p:nvSpPr>
        <p:spPr>
          <a:xfrm>
            <a:off x="854527" y="1927276"/>
            <a:ext cx="20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CRYPTOGRAPHY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9CAD8-3432-CEF9-7174-84D4536154BD}"/>
              </a:ext>
            </a:extLst>
          </p:cNvPr>
          <p:cNvSpPr txBox="1"/>
          <p:nvPr/>
        </p:nvSpPr>
        <p:spPr>
          <a:xfrm>
            <a:off x="854527" y="5018561"/>
            <a:ext cx="30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DERANDOMIZATION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811D6-5691-C9F7-1E1B-1777246E2C06}"/>
              </a:ext>
            </a:extLst>
          </p:cNvPr>
          <p:cNvSpPr txBox="1"/>
          <p:nvPr/>
        </p:nvSpPr>
        <p:spPr>
          <a:xfrm>
            <a:off x="858981" y="742386"/>
            <a:ext cx="1030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Despite the usefulness of time-bounded Kolmogorov complexity, many basic questions remain open: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B54B-4936-E84E-6C6C-627F919E1998}"/>
              </a:ext>
            </a:extLst>
          </p:cNvPr>
          <p:cNvSpPr txBox="1"/>
          <p:nvPr/>
        </p:nvSpPr>
        <p:spPr>
          <a:xfrm>
            <a:off x="1543423" y="4207572"/>
            <a:ext cx="878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Do natural objects (e.g., prime numbers) have small K</a:t>
            </a:r>
            <a:r>
              <a:rPr lang="en-GB" sz="2200" baseline="30000" dirty="0"/>
              <a:t>t</a:t>
            </a:r>
            <a:r>
              <a:rPr lang="en-GB" sz="2200" dirty="0"/>
              <a:t> or Kt complexity?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54461-3FD6-5BC0-C2DD-B154C00BB73D}"/>
              </a:ext>
            </a:extLst>
          </p:cNvPr>
          <p:cNvSpPr txBox="1"/>
          <p:nvPr/>
        </p:nvSpPr>
        <p:spPr>
          <a:xfrm>
            <a:off x="1543423" y="2219542"/>
            <a:ext cx="7305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Is it computationally hard to compute Kt(x)?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89C7E-3D37-CD5C-AC51-FC52B0854CBE}"/>
              </a:ext>
            </a:extLst>
          </p:cNvPr>
          <p:cNvSpPr txBox="1"/>
          <p:nvPr/>
        </p:nvSpPr>
        <p:spPr>
          <a:xfrm>
            <a:off x="1543423" y="3167151"/>
            <a:ext cx="9908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Do classical results in Kolmogorov complexity survive in the time-bounded setting?</a:t>
            </a:r>
          </a:p>
        </p:txBody>
      </p:sp>
    </p:spTree>
    <p:extLst>
      <p:ext uri="{BB962C8B-B14F-4D97-AF65-F5344CB8AC3E}">
        <p14:creationId xmlns:p14="http://schemas.microsoft.com/office/powerpoint/2010/main" val="141250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811D6-5691-C9F7-1E1B-1777246E2C06}"/>
              </a:ext>
            </a:extLst>
          </p:cNvPr>
          <p:cNvSpPr txBox="1"/>
          <p:nvPr/>
        </p:nvSpPr>
        <p:spPr>
          <a:xfrm>
            <a:off x="858981" y="742386"/>
            <a:ext cx="1030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Despite the usefulness of time-bounded Kolmogorov complexity, many basic questions remain open: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3C78A-A24E-5930-FA13-04CBA600F449}"/>
              </a:ext>
            </a:extLst>
          </p:cNvPr>
          <p:cNvSpPr txBox="1"/>
          <p:nvPr/>
        </p:nvSpPr>
        <p:spPr>
          <a:xfrm>
            <a:off x="925945" y="5469283"/>
            <a:ext cx="10173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A more recent theory of </a:t>
            </a:r>
            <a:r>
              <a:rPr lang="en-GB" sz="2200" b="1" dirty="0">
                <a:solidFill>
                  <a:srgbClr val="FF0000"/>
                </a:solidFill>
              </a:rPr>
              <a:t>probabilistic Kolmogorov complexity </a:t>
            </a:r>
            <a:r>
              <a:rPr lang="en-GB" sz="2200" b="1" dirty="0"/>
              <a:t>provides new insights.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B54B-4936-E84E-6C6C-627F919E1998}"/>
              </a:ext>
            </a:extLst>
          </p:cNvPr>
          <p:cNvSpPr txBox="1"/>
          <p:nvPr/>
        </p:nvSpPr>
        <p:spPr>
          <a:xfrm>
            <a:off x="1543423" y="4207572"/>
            <a:ext cx="878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Do natural objects (e.g., prime numbers) have small K</a:t>
            </a:r>
            <a:r>
              <a:rPr lang="en-GB" sz="2200" baseline="30000" dirty="0"/>
              <a:t>t</a:t>
            </a:r>
            <a:r>
              <a:rPr lang="en-GB" sz="2200" dirty="0"/>
              <a:t> or Kt complexity?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54461-3FD6-5BC0-C2DD-B154C00BB73D}"/>
              </a:ext>
            </a:extLst>
          </p:cNvPr>
          <p:cNvSpPr txBox="1"/>
          <p:nvPr/>
        </p:nvSpPr>
        <p:spPr>
          <a:xfrm>
            <a:off x="1543423" y="2219542"/>
            <a:ext cx="7305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Is it computationally hard to compute Kt(x)?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89C7E-3D37-CD5C-AC51-FC52B0854CBE}"/>
              </a:ext>
            </a:extLst>
          </p:cNvPr>
          <p:cNvSpPr txBox="1"/>
          <p:nvPr/>
        </p:nvSpPr>
        <p:spPr>
          <a:xfrm>
            <a:off x="1543423" y="3167151"/>
            <a:ext cx="9908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Do classical results in Kolmogorov complexity survive in the time-bounded setting?</a:t>
            </a:r>
          </a:p>
        </p:txBody>
      </p:sp>
    </p:spTree>
    <p:extLst>
      <p:ext uri="{BB962C8B-B14F-4D97-AF65-F5344CB8AC3E}">
        <p14:creationId xmlns:p14="http://schemas.microsoft.com/office/powerpoint/2010/main" val="61154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60308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15" y="3592256"/>
            <a:ext cx="462642" cy="3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7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60799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15" y="3592256"/>
            <a:ext cx="462642" cy="3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4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ngeg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37" y="1858333"/>
            <a:ext cx="2156160" cy="1710678"/>
          </a:xfrm>
          <a:prstGeom prst="rect">
            <a:avLst/>
          </a:prstGeom>
        </p:spPr>
      </p:pic>
      <p:pic>
        <p:nvPicPr>
          <p:cNvPr id="14" name="Content Placeholder 13" descr="pngwing.com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89908" y="2194150"/>
            <a:ext cx="1130300" cy="11303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603F311-D09B-07B8-3BF5-9C1F22FF920B}"/>
              </a:ext>
            </a:extLst>
          </p:cNvPr>
          <p:cNvSpPr/>
          <p:nvPr/>
        </p:nvSpPr>
        <p:spPr>
          <a:xfrm>
            <a:off x="713642" y="810998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Notions of Kolmogorov Complexity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195F9-030E-4E85-CC5E-2BB793834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626" y="2256237"/>
            <a:ext cx="1272863" cy="9148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ngeg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37" y="1858333"/>
            <a:ext cx="2156160" cy="1710678"/>
          </a:xfrm>
          <a:prstGeom prst="rect">
            <a:avLst/>
          </a:prstGeom>
        </p:spPr>
      </p:pic>
      <p:pic>
        <p:nvPicPr>
          <p:cNvPr id="14" name="Content Placeholder 13" descr="pngwing.com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89908" y="2194150"/>
            <a:ext cx="1130300" cy="11303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603F311-D09B-07B8-3BF5-9C1F22FF920B}"/>
              </a:ext>
            </a:extLst>
          </p:cNvPr>
          <p:cNvSpPr/>
          <p:nvPr/>
        </p:nvSpPr>
        <p:spPr>
          <a:xfrm>
            <a:off x="713642" y="810998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Notions of Kolmogorov 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2151F-A1C3-6FB7-423F-EE5E44E785DC}"/>
              </a:ext>
            </a:extLst>
          </p:cNvPr>
          <p:cNvSpPr txBox="1"/>
          <p:nvPr/>
        </p:nvSpPr>
        <p:spPr>
          <a:xfrm>
            <a:off x="1034471" y="3919480"/>
            <a:ext cx="8996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Definitions inspired by the notion of </a:t>
            </a:r>
            <a:r>
              <a:rPr lang="en-GB" sz="2200" b="1" dirty="0">
                <a:solidFill>
                  <a:srgbClr val="7030A0"/>
                </a:solidFill>
              </a:rPr>
              <a:t>pseudodeterministic algorithm: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CCE9F-1781-FD1C-8E9D-DB17AC64627A}"/>
              </a:ext>
            </a:extLst>
          </p:cNvPr>
          <p:cNvSpPr txBox="1"/>
          <p:nvPr/>
        </p:nvSpPr>
        <p:spPr>
          <a:xfrm>
            <a:off x="2403396" y="4630924"/>
            <a:ext cx="8608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 </a:t>
            </a:r>
            <a:r>
              <a:rPr lang="en-GB" sz="2200" b="1" dirty="0"/>
              <a:t>randomized algorithm </a:t>
            </a:r>
            <a:r>
              <a:rPr lang="en-GB" sz="2200" dirty="0"/>
              <a:t>that produces the </a:t>
            </a:r>
            <a:r>
              <a:rPr lang="en-GB" sz="2200" b="1" dirty="0"/>
              <a:t>same output string </a:t>
            </a:r>
            <a:r>
              <a:rPr lang="en-GB" sz="2200" b="1" dirty="0" err="1"/>
              <a:t>w.h.p</a:t>
            </a:r>
            <a:r>
              <a:rPr lang="en-GB" sz="2200" b="1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195F9-030E-4E85-CC5E-2BB793834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626" y="2256237"/>
            <a:ext cx="1272863" cy="9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ngeg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37" y="1858333"/>
            <a:ext cx="2156160" cy="1710678"/>
          </a:xfrm>
          <a:prstGeom prst="rect">
            <a:avLst/>
          </a:prstGeom>
        </p:spPr>
      </p:pic>
      <p:pic>
        <p:nvPicPr>
          <p:cNvPr id="14" name="Content Placeholder 13" descr="pngwing.com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89908" y="2194150"/>
            <a:ext cx="1130300" cy="11303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603F311-D09B-07B8-3BF5-9C1F22FF920B}"/>
              </a:ext>
            </a:extLst>
          </p:cNvPr>
          <p:cNvSpPr/>
          <p:nvPr/>
        </p:nvSpPr>
        <p:spPr>
          <a:xfrm>
            <a:off x="713642" y="810998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Notions of Kolmogorov 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2151F-A1C3-6FB7-423F-EE5E44E785DC}"/>
              </a:ext>
            </a:extLst>
          </p:cNvPr>
          <p:cNvSpPr txBox="1"/>
          <p:nvPr/>
        </p:nvSpPr>
        <p:spPr>
          <a:xfrm>
            <a:off x="1034471" y="3919480"/>
            <a:ext cx="8996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Definitions inspired by the notion of </a:t>
            </a:r>
            <a:r>
              <a:rPr lang="en-GB" sz="2200" b="1" dirty="0">
                <a:solidFill>
                  <a:srgbClr val="7030A0"/>
                </a:solidFill>
              </a:rPr>
              <a:t>pseudodeterministic algorithm: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CCE9F-1781-FD1C-8E9D-DB17AC64627A}"/>
              </a:ext>
            </a:extLst>
          </p:cNvPr>
          <p:cNvSpPr txBox="1"/>
          <p:nvPr/>
        </p:nvSpPr>
        <p:spPr>
          <a:xfrm>
            <a:off x="2403396" y="4630924"/>
            <a:ext cx="8608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 </a:t>
            </a:r>
            <a:r>
              <a:rPr lang="en-GB" sz="2200" b="1" dirty="0"/>
              <a:t>randomized algorithm </a:t>
            </a:r>
            <a:r>
              <a:rPr lang="en-GB" sz="2200" dirty="0"/>
              <a:t>that produces the </a:t>
            </a:r>
            <a:r>
              <a:rPr lang="en-GB" sz="2200" b="1" dirty="0"/>
              <a:t>same output string </a:t>
            </a:r>
            <a:r>
              <a:rPr lang="en-GB" sz="2200" b="1" dirty="0" err="1"/>
              <a:t>w.h.p</a:t>
            </a:r>
            <a:r>
              <a:rPr lang="en-GB" sz="2200" b="1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17A5-FA13-68A3-A506-7DBB9CBF5175}"/>
              </a:ext>
            </a:extLst>
          </p:cNvPr>
          <p:cNvSpPr txBox="1"/>
          <p:nvPr/>
        </p:nvSpPr>
        <p:spPr>
          <a:xfrm>
            <a:off x="1052497" y="5439070"/>
            <a:ext cx="9356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In Kolmogorov complexity terminology:  </a:t>
            </a:r>
            <a:r>
              <a:rPr lang="en-GB" sz="2200" b="1" dirty="0">
                <a:solidFill>
                  <a:srgbClr val="FF0000"/>
                </a:solidFill>
              </a:rPr>
              <a:t>probabilistic decompression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195F9-030E-4E85-CC5E-2BB793834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626" y="2256237"/>
            <a:ext cx="1272863" cy="9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7AAD-D605-AF62-677E-18F9F521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rKt complexity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7045A3-2B9C-82B0-D68B-2A29CBF10886}"/>
              </a:ext>
            </a:extLst>
          </p:cNvPr>
          <p:cNvGrpSpPr/>
          <p:nvPr/>
        </p:nvGrpSpPr>
        <p:grpSpPr>
          <a:xfrm>
            <a:off x="838200" y="2011596"/>
            <a:ext cx="9423515" cy="1296035"/>
            <a:chOff x="2178" y="7426"/>
            <a:chExt cx="10300" cy="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7">
                  <a:extLst>
                    <a:ext uri="{FF2B5EF4-FFF2-40B4-BE49-F238E27FC236}">
                      <a16:creationId xmlns:a16="http://schemas.microsoft.com/office/drawing/2014/main" id="{C17D1FB8-D6AF-A037-15F8-0F4F40F4E4D7}"/>
                    </a:ext>
                  </a:extLst>
                </p:cNvPr>
                <p:cNvSpPr txBox="1"/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GB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t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GB" sz="22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 smtClean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6" name="TextBox 17">
                  <a:extLst>
                    <a:ext uri="{FF2B5EF4-FFF2-40B4-BE49-F238E27FC236}">
                      <a16:creationId xmlns:a16="http://schemas.microsoft.com/office/drawing/2014/main" id="{C17D1FB8-D6AF-A037-15F8-0F4F40F4E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77DE2B57-9B19-4710-B941-743A2D8FB903}"/>
                </a:ext>
              </a:extLst>
            </p:cNvPr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Recall Levin Kolmogorov complexity:</a:t>
              </a:r>
              <a:endParaRPr lang="en-GB" sz="2800" dirty="0"/>
            </a:p>
          </p:txBody>
        </p:sp>
      </p:grpSp>
      <p:pic>
        <p:nvPicPr>
          <p:cNvPr id="12" name="Picture 4 1">
            <a:extLst>
              <a:ext uri="{FF2B5EF4-FFF2-40B4-BE49-F238E27FC236}">
                <a16:creationId xmlns:a16="http://schemas.microsoft.com/office/drawing/2014/main" id="{D9640CCD-EA2D-E808-DF0B-811249A7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37" y="925911"/>
            <a:ext cx="639602" cy="9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278D92-B5C1-BAA7-AFBA-646B5B4E9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449" y="947362"/>
            <a:ext cx="975946" cy="797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BF69B5-7293-738F-64F4-D5C96EC16F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16" y="577689"/>
            <a:ext cx="1304726" cy="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7AAD-D605-AF62-677E-18F9F521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rKt complexity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7045A3-2B9C-82B0-D68B-2A29CBF10886}"/>
              </a:ext>
            </a:extLst>
          </p:cNvPr>
          <p:cNvGrpSpPr/>
          <p:nvPr/>
        </p:nvGrpSpPr>
        <p:grpSpPr>
          <a:xfrm>
            <a:off x="838200" y="2011596"/>
            <a:ext cx="9423515" cy="1296035"/>
            <a:chOff x="2178" y="7426"/>
            <a:chExt cx="10300" cy="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7">
                  <a:extLst>
                    <a:ext uri="{FF2B5EF4-FFF2-40B4-BE49-F238E27FC236}">
                      <a16:creationId xmlns:a16="http://schemas.microsoft.com/office/drawing/2014/main" id="{C17D1FB8-D6AF-A037-15F8-0F4F40F4E4D7}"/>
                    </a:ext>
                  </a:extLst>
                </p:cNvPr>
                <p:cNvSpPr txBox="1"/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GB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t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GB" sz="22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 smtClean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6" name="TextBox 17">
                  <a:extLst>
                    <a:ext uri="{FF2B5EF4-FFF2-40B4-BE49-F238E27FC236}">
                      <a16:creationId xmlns:a16="http://schemas.microsoft.com/office/drawing/2014/main" id="{C17D1FB8-D6AF-A037-15F8-0F4F40F4E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77DE2B57-9B19-4710-B941-743A2D8FB903}"/>
                </a:ext>
              </a:extLst>
            </p:cNvPr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Recall Levin Kolmogorov complexity:</a:t>
              </a:r>
              <a:endParaRPr lang="en-GB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F7E65-AD1E-220E-1D92-865DFA3BD34E}"/>
              </a:ext>
            </a:extLst>
          </p:cNvPr>
          <p:cNvGrpSpPr/>
          <p:nvPr/>
        </p:nvGrpSpPr>
        <p:grpSpPr>
          <a:xfrm>
            <a:off x="838200" y="4107731"/>
            <a:ext cx="10679481" cy="1249045"/>
            <a:chOff x="2178" y="7426"/>
            <a:chExt cx="15624" cy="1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7 2">
                  <a:extLst>
                    <a:ext uri="{FF2B5EF4-FFF2-40B4-BE49-F238E27FC236}">
                      <a16:creationId xmlns:a16="http://schemas.microsoft.com/office/drawing/2014/main" id="{EEA12A25-776A-4A40-8425-419DA0C67619}"/>
                    </a:ext>
                  </a:extLst>
                </p:cNvPr>
                <p:cNvSpPr txBox="1"/>
                <p:nvPr/>
              </p:nvSpPr>
              <p:spPr>
                <a:xfrm>
                  <a:off x="2178" y="8475"/>
                  <a:ext cx="15624" cy="91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GB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t</m:t>
                        </m:r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Randomized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GB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GB" sz="22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200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2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n-GB" sz="2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GB" sz="2200" b="0" i="0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box>
                                  <m:boxPr>
                                    <m:ctrlPr>
                                      <a:rPr lang="en-US" sz="2200" b="0" i="1" dirty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200" b="0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0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200" b="0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2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0" name="TextBox 17 2">
                  <a:extLst>
                    <a:ext uri="{FF2B5EF4-FFF2-40B4-BE49-F238E27FC236}">
                      <a16:creationId xmlns:a16="http://schemas.microsoft.com/office/drawing/2014/main" id="{EEA12A25-776A-4A40-8425-419DA0C67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8475"/>
                  <a:ext cx="15624" cy="9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5BD9EC-46EE-11D7-E5AC-651E56592649}"/>
                    </a:ext>
                  </a:extLst>
                </p:cNvPr>
                <p:cNvSpPr txBox="1"/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accent2"/>
                      </a:solidFill>
                    </a:rPr>
                    <a:t>Randomized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Levin</m:t>
                      </m:r>
                    </m:oMath>
                  </a14:m>
                  <a:r>
                    <a:rPr lang="en-US" sz="2800" dirty="0"/>
                    <a:t> 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5BD9EC-46EE-11D7-E5AC-651E56592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blipFill>
                  <a:blip r:embed="rId5"/>
                  <a:stretch>
                    <a:fillRect l="-1392" t="-11628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4 1">
            <a:extLst>
              <a:ext uri="{FF2B5EF4-FFF2-40B4-BE49-F238E27FC236}">
                <a16:creationId xmlns:a16="http://schemas.microsoft.com/office/drawing/2014/main" id="{5BCCB83C-43C8-730D-F987-F0B7FFB8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37" y="925911"/>
            <a:ext cx="639602" cy="9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A6DD34-2E0A-44D7-44B4-6FE4DA4D8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449" y="947362"/>
            <a:ext cx="975946" cy="797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6454D-7356-99BD-AC39-FCEED0E9A7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16" y="577689"/>
            <a:ext cx="1304726" cy="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0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7959" y="2281136"/>
            <a:ext cx="9058910" cy="2013669"/>
            <a:chOff x="4228" y="2975"/>
            <a:chExt cx="14266" cy="3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1001101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…0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1010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 descr="A picture containing green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" y="2975"/>
              <a:ext cx="3954" cy="358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3"/>
              <a:endCxn id="9" idx="1"/>
            </p:cNvCxnSpPr>
            <p:nvPr/>
          </p:nvCxnSpPr>
          <p:spPr>
            <a:xfrm>
              <a:off x="9095" y="4766"/>
              <a:ext cx="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6"/>
                <p:cNvSpPr txBox="1"/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01110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9" idx="3"/>
              <a:endCxn id="11" idx="1"/>
            </p:cNvCxnSpPr>
            <p:nvPr/>
          </p:nvCxnSpPr>
          <p:spPr>
            <a:xfrm>
              <a:off x="13816" y="4766"/>
              <a:ext cx="8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7" y="3437"/>
                  <a:ext cx="1885" cy="7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string </a:t>
                  </a:r>
                  <a14:m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" y="3437"/>
                  <a:ext cx="1885" cy="727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070" y="3471"/>
                  <a:ext cx="4425" cy="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short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Cambria Math" panose="02040503050406030204" pitchFamily="18" charset="0"/>
                          </a:rPr>
                          <m:t>encoding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0" y="3471"/>
                  <a:ext cx="4425" cy="727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8"/>
          <p:cNvSpPr/>
          <p:nvPr/>
        </p:nvSpPr>
        <p:spPr>
          <a:xfrm>
            <a:off x="698907" y="520436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7"/>
              <p:cNvSpPr txBox="1"/>
              <p:nvPr/>
            </p:nvSpPr>
            <p:spPr>
              <a:xfrm>
                <a:off x="2751163" y="5274093"/>
                <a:ext cx="6660203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latin typeface="Cambria Math" panose="02040503050406030204" pitchFamily="18" charset="0"/>
                        <a:cs typeface="Century Gothic" panose="020B0502020202020204" charset="0"/>
                        <a:sym typeface="+mn-ea"/>
                      </a:rPr>
                      <m:t>K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00" i="1" dirty="0"/>
                  <a:t> </a:t>
                </a:r>
                <a:r>
                  <a:rPr lang="en-GB" sz="2200" dirty="0"/>
                  <a:t>minimum </a:t>
                </a:r>
                <a:r>
                  <a:rPr lang="en-GB" sz="2200" b="1" dirty="0"/>
                  <a:t>length</a:t>
                </a:r>
                <a:r>
                  <a:rPr lang="en-GB" sz="2200" dirty="0"/>
                  <a:t> of a </a:t>
                </a:r>
                <a:r>
                  <a:rPr lang="en-GB" sz="2200" b="1" dirty="0">
                    <a:solidFill>
                      <a:srgbClr val="C00000"/>
                    </a:solidFill>
                  </a:rPr>
                  <a:t>program</a:t>
                </a:r>
                <a:r>
                  <a:rPr lang="en-GB" sz="2200" dirty="0">
                    <a:solidFill>
                      <a:srgbClr val="C00000"/>
                    </a:solidFill>
                  </a:rPr>
                  <a:t> </a:t>
                </a:r>
                <a:r>
                  <a:rPr lang="en-GB" sz="2200" dirty="0"/>
                  <a:t>M</a:t>
                </a:r>
                <a:r>
                  <a:rPr lang="en-GB" sz="2200" dirty="0">
                    <a:solidFill>
                      <a:srgbClr val="C00000"/>
                    </a:solidFill>
                  </a:rPr>
                  <a:t> </a:t>
                </a:r>
                <a:r>
                  <a:rPr lang="en-GB" sz="2200" dirty="0"/>
                  <a:t>that </a:t>
                </a:r>
                <a:r>
                  <a:rPr lang="en-US" altLang="en-GB" sz="2200" dirty="0"/>
                  <a:t>output</a:t>
                </a:r>
                <a:r>
                  <a:rPr lang="en-GB" sz="2200" dirty="0"/>
                  <a:t>s</a:t>
                </a:r>
                <a:r>
                  <a:rPr lang="en-GB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63" y="5274093"/>
                <a:ext cx="6660203" cy="430887"/>
              </a:xfrm>
              <a:prstGeom prst="rect">
                <a:avLst/>
              </a:prstGeom>
              <a:blipFill>
                <a:blip r:embed="rId8"/>
                <a:stretch>
                  <a:fillRect l="-91" t="-9859" b="-28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AFFF-9D28-2A29-964F-D3A14313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dirty="0"/>
              <a:t>An unconditional lower bound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1917F-F107-2DB3-8CC0-98B960BCC941}"/>
              </a:ext>
            </a:extLst>
          </p:cNvPr>
          <p:cNvSpPr/>
          <p:nvPr/>
        </p:nvSpPr>
        <p:spPr>
          <a:xfrm>
            <a:off x="713642" y="884679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Is it hard to detect patterns?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3E820-558E-8B60-6952-DF8F64FB9495}"/>
              </a:ext>
            </a:extLst>
          </p:cNvPr>
          <p:cNvCxnSpPr>
            <a:cxnSpLocks/>
          </p:cNvCxnSpPr>
          <p:nvPr/>
        </p:nvCxnSpPr>
        <p:spPr>
          <a:xfrm>
            <a:off x="2441396" y="2633038"/>
            <a:ext cx="7263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CBEF03-7740-D4F6-5EEA-2EC9D45C6087}"/>
              </a:ext>
            </a:extLst>
          </p:cNvPr>
          <p:cNvSpPr/>
          <p:nvPr/>
        </p:nvSpPr>
        <p:spPr>
          <a:xfrm>
            <a:off x="2458982" y="2448400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3DAF0-F409-5B8D-9CA9-833A454BF1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83" y="2025016"/>
            <a:ext cx="567007" cy="317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D8C0B-B811-C1AF-BE15-FEF545E888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99" y="2025016"/>
            <a:ext cx="748388" cy="317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D6F8C-12E4-7DF0-D4A8-0A93E5F538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4" y="2790578"/>
            <a:ext cx="1318444" cy="17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41FDE-B09C-3C26-2A32-F3EF5F85C3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2" y="2792930"/>
            <a:ext cx="1021223" cy="178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7C109-DB19-3970-3B20-32F11352510B}"/>
              </a:ext>
            </a:extLst>
          </p:cNvPr>
          <p:cNvSpPr/>
          <p:nvPr/>
        </p:nvSpPr>
        <p:spPr>
          <a:xfrm>
            <a:off x="7339090" y="2438765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AFFF-9D28-2A29-964F-D3A14313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dirty="0"/>
              <a:t>An unconditional lower bound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1917F-F107-2DB3-8CC0-98B960BCC941}"/>
              </a:ext>
            </a:extLst>
          </p:cNvPr>
          <p:cNvSpPr/>
          <p:nvPr/>
        </p:nvSpPr>
        <p:spPr>
          <a:xfrm>
            <a:off x="713642" y="884679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Is it hard to detect patterns?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3E820-558E-8B60-6952-DF8F64FB9495}"/>
              </a:ext>
            </a:extLst>
          </p:cNvPr>
          <p:cNvCxnSpPr>
            <a:cxnSpLocks/>
          </p:cNvCxnSpPr>
          <p:nvPr/>
        </p:nvCxnSpPr>
        <p:spPr>
          <a:xfrm>
            <a:off x="2441396" y="2633038"/>
            <a:ext cx="7263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CBEF03-7740-D4F6-5EEA-2EC9D45C6087}"/>
              </a:ext>
            </a:extLst>
          </p:cNvPr>
          <p:cNvSpPr/>
          <p:nvPr/>
        </p:nvSpPr>
        <p:spPr>
          <a:xfrm>
            <a:off x="2458982" y="2448400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3DAF0-F409-5B8D-9CA9-833A454BF1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83" y="2025016"/>
            <a:ext cx="567007" cy="317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D8C0B-B811-C1AF-BE15-FEF545E888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99" y="2025016"/>
            <a:ext cx="748388" cy="317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D6F8C-12E4-7DF0-D4A8-0A93E5F538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4" y="2790578"/>
            <a:ext cx="1318444" cy="17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41FDE-B09C-3C26-2A32-F3EF5F85C3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2" y="2792930"/>
            <a:ext cx="1021223" cy="178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7C109-DB19-3970-3B20-32F11352510B}"/>
              </a:ext>
            </a:extLst>
          </p:cNvPr>
          <p:cNvSpPr/>
          <p:nvPr/>
        </p:nvSpPr>
        <p:spPr>
          <a:xfrm>
            <a:off x="7339090" y="2438765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FE8E2-4367-1431-47FF-0D8B1BEDDC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3" y="3437342"/>
            <a:ext cx="9417819" cy="6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AFFF-9D28-2A29-964F-D3A14313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dirty="0"/>
              <a:t>An unconditional lower bound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D16C1B-29F7-8690-30A4-A849559C2881}"/>
              </a:ext>
            </a:extLst>
          </p:cNvPr>
          <p:cNvSpPr txBox="1">
            <a:spLocks/>
          </p:cNvSpPr>
          <p:nvPr/>
        </p:nvSpPr>
        <p:spPr>
          <a:xfrm>
            <a:off x="439891" y="4645670"/>
            <a:ext cx="5532037" cy="449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dirty="0"/>
              <a:t>Hirahara’s Recent Lower Bound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1917F-F107-2DB3-8CC0-98B960BCC941}"/>
              </a:ext>
            </a:extLst>
          </p:cNvPr>
          <p:cNvSpPr/>
          <p:nvPr/>
        </p:nvSpPr>
        <p:spPr>
          <a:xfrm>
            <a:off x="713642" y="884679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Is it hard to detect patterns?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3E820-558E-8B60-6952-DF8F64FB9495}"/>
              </a:ext>
            </a:extLst>
          </p:cNvPr>
          <p:cNvCxnSpPr>
            <a:cxnSpLocks/>
          </p:cNvCxnSpPr>
          <p:nvPr/>
        </p:nvCxnSpPr>
        <p:spPr>
          <a:xfrm>
            <a:off x="2441396" y="2633038"/>
            <a:ext cx="7263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CBEF03-7740-D4F6-5EEA-2EC9D45C6087}"/>
              </a:ext>
            </a:extLst>
          </p:cNvPr>
          <p:cNvSpPr/>
          <p:nvPr/>
        </p:nvSpPr>
        <p:spPr>
          <a:xfrm>
            <a:off x="2458982" y="2448400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3DAF0-F409-5B8D-9CA9-833A454BF1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83" y="2025016"/>
            <a:ext cx="567007" cy="317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D8C0B-B811-C1AF-BE15-FEF545E888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99" y="2025016"/>
            <a:ext cx="748388" cy="317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D6F8C-12E4-7DF0-D4A8-0A93E5F538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4" y="2790578"/>
            <a:ext cx="1318444" cy="17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41FDE-B09C-3C26-2A32-F3EF5F85C3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2" y="2792930"/>
            <a:ext cx="1021223" cy="178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7C109-DB19-3970-3B20-32F11352510B}"/>
              </a:ext>
            </a:extLst>
          </p:cNvPr>
          <p:cNvSpPr/>
          <p:nvPr/>
        </p:nvSpPr>
        <p:spPr>
          <a:xfrm>
            <a:off x="7339090" y="2438765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FE8E2-4367-1431-47FF-0D8B1BEDDC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3" y="3437342"/>
            <a:ext cx="9417819" cy="644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5F348E-134C-89EE-A4B8-012A0951B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673" y="5143898"/>
            <a:ext cx="9969074" cy="5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AFFF-9D28-2A29-964F-D3A14313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800" dirty="0"/>
              <a:t>An unconditional lower bound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D16C1B-29F7-8690-30A4-A849559C2881}"/>
              </a:ext>
            </a:extLst>
          </p:cNvPr>
          <p:cNvSpPr txBox="1">
            <a:spLocks/>
          </p:cNvSpPr>
          <p:nvPr/>
        </p:nvSpPr>
        <p:spPr>
          <a:xfrm>
            <a:off x="439891" y="4645670"/>
            <a:ext cx="5532037" cy="449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dirty="0"/>
              <a:t>Hirahara’s Recent Lower Bound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1917F-F107-2DB3-8CC0-98B960BCC941}"/>
              </a:ext>
            </a:extLst>
          </p:cNvPr>
          <p:cNvSpPr/>
          <p:nvPr/>
        </p:nvSpPr>
        <p:spPr>
          <a:xfrm>
            <a:off x="713642" y="884679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Is it hard to detect patterns?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3E820-558E-8B60-6952-DF8F64FB9495}"/>
              </a:ext>
            </a:extLst>
          </p:cNvPr>
          <p:cNvCxnSpPr>
            <a:cxnSpLocks/>
          </p:cNvCxnSpPr>
          <p:nvPr/>
        </p:nvCxnSpPr>
        <p:spPr>
          <a:xfrm>
            <a:off x="2441396" y="2633038"/>
            <a:ext cx="7263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CBEF03-7740-D4F6-5EEA-2EC9D45C6087}"/>
              </a:ext>
            </a:extLst>
          </p:cNvPr>
          <p:cNvSpPr/>
          <p:nvPr/>
        </p:nvSpPr>
        <p:spPr>
          <a:xfrm>
            <a:off x="2458982" y="2448400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3DAF0-F409-5B8D-9CA9-833A454BF1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83" y="2025016"/>
            <a:ext cx="567007" cy="317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D8C0B-B811-C1AF-BE15-FEF545E888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99" y="2025016"/>
            <a:ext cx="748388" cy="317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D6F8C-12E4-7DF0-D4A8-0A93E5F538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4" y="2790578"/>
            <a:ext cx="1318444" cy="17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41FDE-B09C-3C26-2A32-F3EF5F85C3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2" y="2792930"/>
            <a:ext cx="1021223" cy="178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7C109-DB19-3970-3B20-32F11352510B}"/>
              </a:ext>
            </a:extLst>
          </p:cNvPr>
          <p:cNvSpPr/>
          <p:nvPr/>
        </p:nvSpPr>
        <p:spPr>
          <a:xfrm>
            <a:off x="7339090" y="2438765"/>
            <a:ext cx="2366108" cy="1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FE8E2-4367-1431-47FF-0D8B1BEDDC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3" y="3437342"/>
            <a:ext cx="9417819" cy="644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5F348E-134C-89EE-A4B8-012A0951B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673" y="5143898"/>
            <a:ext cx="9969074" cy="559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5D8E45-EB86-17F3-8B5C-534B34735E1C}"/>
              </a:ext>
            </a:extLst>
          </p:cNvPr>
          <p:cNvSpPr txBox="1"/>
          <p:nvPr/>
        </p:nvSpPr>
        <p:spPr>
          <a:xfrm>
            <a:off x="3479660" y="5858712"/>
            <a:ext cx="498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OPEN PROBLEM:</a:t>
            </a:r>
            <a:r>
              <a:rPr lang="en-US" sz="2400" dirty="0"/>
              <a:t> Unify lower bounds!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7257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D93745-EF93-B888-786F-D8BA0F3D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634" y="259828"/>
            <a:ext cx="8259618" cy="1325563"/>
          </a:xfrm>
        </p:spPr>
        <p:txBody>
          <a:bodyPr/>
          <a:lstStyle/>
          <a:p>
            <a:pPr algn="ctr"/>
            <a:r>
              <a:rPr lang="en-GB" dirty="0"/>
              <a:t>Fixed time bounds:           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D2316-D961-4C4E-80F5-88AB2706D8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8" y="473442"/>
            <a:ext cx="808182" cy="585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D9993-8DC4-A603-848F-353662EDA7D1}"/>
                  </a:ext>
                </a:extLst>
              </p:cNvPr>
              <p:cNvSpPr txBox="1"/>
              <p:nvPr/>
            </p:nvSpPr>
            <p:spPr>
              <a:xfrm>
                <a:off x="614082" y="1972533"/>
                <a:ext cx="9820679" cy="52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Recall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-time-bounded</a:t>
                </a:r>
                <a:r>
                  <a:rPr lang="en-US" sz="2800" dirty="0"/>
                  <a:t> Kolmogorov complexity:</a:t>
                </a:r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D9993-8DC4-A603-848F-353662ED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2" y="1972533"/>
                <a:ext cx="9820679" cy="523240"/>
              </a:xfrm>
              <a:prstGeom prst="rect">
                <a:avLst/>
              </a:prstGeom>
              <a:blipFill>
                <a:blip r:embed="rId5"/>
                <a:stretch>
                  <a:fillRect l="-130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 1">
                <a:extLst>
                  <a:ext uri="{FF2B5EF4-FFF2-40B4-BE49-F238E27FC236}">
                    <a16:creationId xmlns:a16="http://schemas.microsoft.com/office/drawing/2014/main" id="{359EA86B-27EB-DDC3-085E-6611B781A0CD}"/>
                  </a:ext>
                </a:extLst>
              </p:cNvPr>
              <p:cNvSpPr txBox="1"/>
              <p:nvPr/>
            </p:nvSpPr>
            <p:spPr>
              <a:xfrm>
                <a:off x="1237063" y="2679288"/>
                <a:ext cx="6454928" cy="5340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0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within</m:t>
                              </m:r>
                              <m:r>
                                <a:rPr lang="en-US" sz="220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9" name="TextBox 17 1">
                <a:extLst>
                  <a:ext uri="{FF2B5EF4-FFF2-40B4-BE49-F238E27FC236}">
                    <a16:creationId xmlns:a16="http://schemas.microsoft.com/office/drawing/2014/main" id="{359EA86B-27EB-DDC3-085E-6611B781A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63" y="2679288"/>
                <a:ext cx="6454928" cy="534035"/>
              </a:xfrm>
              <a:prstGeom prst="rect">
                <a:avLst/>
              </a:prstGeom>
              <a:blipFill>
                <a:blip r:embed="rId6"/>
                <a:stretch>
                  <a:fillRect b="-33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4082" y="1972533"/>
            <a:ext cx="9820679" cy="1240790"/>
            <a:chOff x="2178" y="7426"/>
            <a:chExt cx="10688" cy="1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 1"/>
                <p:cNvSpPr txBox="1"/>
                <p:nvPr/>
              </p:nvSpPr>
              <p:spPr>
                <a:xfrm>
                  <a:off x="2856" y="8539"/>
                  <a:ext cx="7025" cy="8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within</m:t>
                                </m:r>
                                <m:r>
                                  <a:rPr lang="en-US" sz="220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6" name="TextBox 17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39"/>
                  <a:ext cx="7025" cy="841"/>
                </a:xfrm>
                <a:prstGeom prst="rect">
                  <a:avLst/>
                </a:prstGeom>
                <a:blipFill>
                  <a:blip r:embed="rId4"/>
                  <a:stretch>
                    <a:fillRect b="-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178" y="7426"/>
                  <a:ext cx="10688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Recall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rgbClr val="00B050"/>
                      </a:solidFill>
                    </a:rPr>
                    <a:t>-time-bounded</a:t>
                  </a:r>
                  <a:r>
                    <a:rPr lang="en-US" sz="2800" dirty="0"/>
                    <a:t> 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0688" cy="824"/>
                </a:xfrm>
                <a:prstGeom prst="rect">
                  <a:avLst/>
                </a:prstGeom>
                <a:blipFill>
                  <a:blip r:embed="rId5"/>
                  <a:stretch>
                    <a:fillRect l="-1304"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14082" y="3950048"/>
            <a:ext cx="10950389" cy="1223645"/>
            <a:chOff x="2178" y="7426"/>
            <a:chExt cx="16056" cy="1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7 2"/>
                <p:cNvSpPr txBox="1"/>
                <p:nvPr/>
              </p:nvSpPr>
              <p:spPr>
                <a:xfrm>
                  <a:off x="2856" y="8475"/>
                  <a:ext cx="15378" cy="8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rK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Randomized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uns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a:rPr lang="en-US" sz="220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  <m:r>
                                  <a:rPr lang="en-US" sz="2200" b="0" i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a:rPr lang="en-US" sz="2200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sz="2200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box>
                                  <m:boxPr>
                                    <m:ctrlPr>
                                      <a:rPr lang="en-US" sz="22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200" b="0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0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200" b="0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0" name="TextBox 17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475"/>
                  <a:ext cx="15378" cy="878"/>
                </a:xfrm>
                <a:prstGeom prst="rect">
                  <a:avLst/>
                </a:prstGeom>
                <a:blipFill>
                  <a:blip r:embed="rId6"/>
                  <a:stretch>
                    <a:fillRect b="-2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</a:rPr>
                    <a:t>Randomized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rgbClr val="00B050"/>
                      </a:solidFill>
                    </a:rPr>
                    <a:t>-time-bounded</a:t>
                  </a:r>
                  <a:r>
                    <a:rPr lang="en-US" sz="2800" dirty="0"/>
                    <a:t> 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7D93745-EF93-B888-786F-D8BA0F3D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634" y="259828"/>
            <a:ext cx="8259618" cy="1325563"/>
          </a:xfrm>
        </p:spPr>
        <p:txBody>
          <a:bodyPr/>
          <a:lstStyle/>
          <a:p>
            <a:pPr algn="ctr"/>
            <a:r>
              <a:rPr lang="en-GB" dirty="0"/>
              <a:t>Fixed time bounds:           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D2316-D961-4C4E-80F5-88AB2706D8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8" y="473442"/>
            <a:ext cx="808182" cy="5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1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518A-E279-4308-8616-BCCB7A48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09" y="180012"/>
            <a:ext cx="9190182" cy="1325563"/>
          </a:xfrm>
        </p:spPr>
        <p:txBody>
          <a:bodyPr/>
          <a:lstStyle/>
          <a:p>
            <a:r>
              <a:rPr lang="en-GB" dirty="0"/>
              <a:t>Succinct probabilistic representations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410C9-68DE-079E-40FC-082EDF880E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75" y="1990816"/>
            <a:ext cx="8137771" cy="275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7C49E-D47A-41CD-D53E-312A7A5CF4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" y="1990816"/>
            <a:ext cx="2328997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4983E-6C9D-5A4A-176B-8992B3CC2F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2611205"/>
            <a:ext cx="6578553" cy="2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2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518A-E279-4308-8616-BCCB7A48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09" y="180012"/>
            <a:ext cx="9190182" cy="1325563"/>
          </a:xfrm>
        </p:spPr>
        <p:txBody>
          <a:bodyPr/>
          <a:lstStyle/>
          <a:p>
            <a:r>
              <a:rPr lang="en-GB" dirty="0"/>
              <a:t>Succinct probabilistic representations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410C9-68DE-079E-40FC-082EDF880E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75" y="1990816"/>
            <a:ext cx="8137771" cy="275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7C49E-D47A-41CD-D53E-312A7A5CF4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" y="1990816"/>
            <a:ext cx="2328997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4983E-6C9D-5A4A-176B-8992B3CC2F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2611205"/>
            <a:ext cx="6578553" cy="2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E0B9B-6419-C2A0-1D38-C7336DE059C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3496902"/>
            <a:ext cx="9885354" cy="6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1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518A-E279-4308-8616-BCCB7A48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09" y="180012"/>
            <a:ext cx="9190182" cy="1325563"/>
          </a:xfrm>
        </p:spPr>
        <p:txBody>
          <a:bodyPr/>
          <a:lstStyle/>
          <a:p>
            <a:r>
              <a:rPr lang="en-GB" dirty="0"/>
              <a:t>Succinct probabilistic representations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410C9-68DE-079E-40FC-082EDF880E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75" y="1990816"/>
            <a:ext cx="8137771" cy="275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7C49E-D47A-41CD-D53E-312A7A5CF4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" y="1990816"/>
            <a:ext cx="2328997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4983E-6C9D-5A4A-176B-8992B3CC2F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2611205"/>
            <a:ext cx="6578553" cy="2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E0B9B-6419-C2A0-1D38-C7336DE059C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3496902"/>
            <a:ext cx="9885354" cy="631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A6DBED-0DFE-1CA0-9D65-B81385020FE2}"/>
              </a:ext>
            </a:extLst>
          </p:cNvPr>
          <p:cNvSpPr txBox="1"/>
          <p:nvPr/>
        </p:nvSpPr>
        <p:spPr>
          <a:xfrm>
            <a:off x="6915150" y="4199696"/>
            <a:ext cx="4122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running time can be exponential</a:t>
            </a:r>
            <a:endParaRPr lang="en-GB" sz="22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9A2D3A-3781-077D-8D06-3120E8C0F7B4}"/>
              </a:ext>
            </a:extLst>
          </p:cNvPr>
          <p:cNvCxnSpPr>
            <a:cxnSpLocks/>
          </p:cNvCxnSpPr>
          <p:nvPr/>
        </p:nvCxnSpPr>
        <p:spPr>
          <a:xfrm flipH="1" flipV="1">
            <a:off x="4555672" y="4452866"/>
            <a:ext cx="228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34091-05A4-E681-81E7-BE3256F7254E}"/>
              </a:ext>
            </a:extLst>
          </p:cNvPr>
          <p:cNvCxnSpPr>
            <a:cxnSpLocks/>
          </p:cNvCxnSpPr>
          <p:nvPr/>
        </p:nvCxnSpPr>
        <p:spPr>
          <a:xfrm flipV="1">
            <a:off x="4555672" y="4199696"/>
            <a:ext cx="0" cy="25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6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518A-E279-4308-8616-BCCB7A48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09" y="180012"/>
            <a:ext cx="9190182" cy="1325563"/>
          </a:xfrm>
        </p:spPr>
        <p:txBody>
          <a:bodyPr/>
          <a:lstStyle/>
          <a:p>
            <a:r>
              <a:rPr lang="en-GB" dirty="0"/>
              <a:t>Succinct probabilistic representations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410C9-68DE-079E-40FC-082EDF880E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75" y="1990816"/>
            <a:ext cx="8137771" cy="275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7C49E-D47A-41CD-D53E-312A7A5CF4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" y="1990816"/>
            <a:ext cx="2328997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4983E-6C9D-5A4A-176B-8992B3CC2F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2611205"/>
            <a:ext cx="6578553" cy="2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E0B9B-6419-C2A0-1D38-C7336DE059C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" y="3496902"/>
            <a:ext cx="9885354" cy="631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CBEA9-186D-35BE-DA4F-BD66A1FBA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137" y="5014390"/>
            <a:ext cx="10211192" cy="966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A6DBED-0DFE-1CA0-9D65-B81385020FE2}"/>
              </a:ext>
            </a:extLst>
          </p:cNvPr>
          <p:cNvSpPr txBox="1"/>
          <p:nvPr/>
        </p:nvSpPr>
        <p:spPr>
          <a:xfrm>
            <a:off x="6915150" y="4199696"/>
            <a:ext cx="4122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running time can be exponential</a:t>
            </a:r>
            <a:endParaRPr lang="en-GB" sz="22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9A2D3A-3781-077D-8D06-3120E8C0F7B4}"/>
              </a:ext>
            </a:extLst>
          </p:cNvPr>
          <p:cNvCxnSpPr>
            <a:cxnSpLocks/>
          </p:cNvCxnSpPr>
          <p:nvPr/>
        </p:nvCxnSpPr>
        <p:spPr>
          <a:xfrm flipH="1" flipV="1">
            <a:off x="4555672" y="4452866"/>
            <a:ext cx="228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34091-05A4-E681-81E7-BE3256F7254E}"/>
              </a:ext>
            </a:extLst>
          </p:cNvPr>
          <p:cNvCxnSpPr>
            <a:cxnSpLocks/>
          </p:cNvCxnSpPr>
          <p:nvPr/>
        </p:nvCxnSpPr>
        <p:spPr>
          <a:xfrm flipV="1">
            <a:off x="4555672" y="4199696"/>
            <a:ext cx="0" cy="25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77151E3-C3AE-A490-838F-CC9018F439C5}"/>
              </a:ext>
            </a:extLst>
          </p:cNvPr>
          <p:cNvSpPr txBox="1"/>
          <p:nvPr/>
        </p:nvSpPr>
        <p:spPr>
          <a:xfrm>
            <a:off x="6565735" y="5860787"/>
            <a:ext cx="4472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succinct and efficient representation</a:t>
            </a:r>
            <a:endParaRPr lang="en-GB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E8380-A08C-EC3B-E716-EC96E14B8C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98" y="3077465"/>
            <a:ext cx="4514721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FA06E-9A54-7B70-19D3-BC0649A6D2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65" y="2387616"/>
            <a:ext cx="3065192" cy="22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95CF4-244F-C56D-9BA8-1B95029EC3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54" y="3390600"/>
            <a:ext cx="871052" cy="17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D3AEC-C380-4D45-D448-4A0A8368B1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8" y="4243675"/>
            <a:ext cx="5529843" cy="253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9D423-3555-0FCE-B3E1-701424BE3F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8" y="1403209"/>
            <a:ext cx="2630210" cy="23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89A72-C18B-2384-F3E0-CEA864BC2BD3}"/>
              </a:ext>
            </a:extLst>
          </p:cNvPr>
          <p:cNvSpPr txBox="1"/>
          <p:nvPr/>
        </p:nvSpPr>
        <p:spPr>
          <a:xfrm>
            <a:off x="7120466" y="4152763"/>
            <a:ext cx="346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(time-efficient universal machine)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474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6EA7D-6A27-F63D-C3B4-38B03706BB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98" y="1745529"/>
            <a:ext cx="923636" cy="7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2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6EA7D-6A27-F63D-C3B4-38B03706BB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98" y="1745529"/>
            <a:ext cx="923636" cy="712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58E4A4-09A6-4D68-1A88-99344F8FD2AC}"/>
              </a:ext>
            </a:extLst>
          </p:cNvPr>
          <p:cNvSpPr txBox="1"/>
          <p:nvPr/>
        </p:nvSpPr>
        <p:spPr>
          <a:xfrm>
            <a:off x="609081" y="3429000"/>
            <a:ext cx="109738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“Additional results are obtained for yet another variant of K. complexity.”</a:t>
            </a: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5FC6E-5450-4609-74B9-29EAE39097C2}"/>
              </a:ext>
            </a:extLst>
          </p:cNvPr>
          <p:cNvSpPr txBox="1"/>
          <p:nvPr/>
        </p:nvSpPr>
        <p:spPr>
          <a:xfrm>
            <a:off x="8247529" y="4399837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Anonymous reviewer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0089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6"/>
              <p:cNvSpPr txBox="1"/>
              <p:nvPr/>
            </p:nvSpPr>
            <p:spPr>
              <a:xfrm>
                <a:off x="1941830" y="3244215"/>
                <a:ext cx="7852410" cy="368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:r>
                  <a:rPr lang="en-US" b="1" dirty="0">
                    <a:solidFill>
                      <a:srgbClr val="0070C0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 exists a small program, </a:t>
                </a:r>
                <a:r>
                  <a:rPr lang="en-US" b="1" dirty="0">
                    <a:solidFill>
                      <a:srgbClr val="0070C0"/>
                    </a:solidFill>
                  </a:rPr>
                  <a:t>which can depend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outputs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30" y="3244215"/>
                <a:ext cx="7852410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65" t="-1379" r="-57" b="-12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6416040" y="2996565"/>
            <a:ext cx="9525" cy="231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EA003-E4F2-E41C-ABF2-AE7D69E830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5" y="296107"/>
            <a:ext cx="923636" cy="7126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0C45D5-C388-3DAB-E4E9-88DA9A2B095A}"/>
              </a:ext>
            </a:extLst>
          </p:cNvPr>
          <p:cNvGrpSpPr/>
          <p:nvPr/>
        </p:nvGrpSpPr>
        <p:grpSpPr>
          <a:xfrm>
            <a:off x="925829" y="1475579"/>
            <a:ext cx="11097261" cy="1504476"/>
            <a:chOff x="1458" y="2324"/>
            <a:chExt cx="17476" cy="2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7">
                  <a:extLst>
                    <a:ext uri="{FF2B5EF4-FFF2-40B4-BE49-F238E27FC236}">
                      <a16:creationId xmlns:a16="http://schemas.microsoft.com/office/drawing/2014/main" id="{E59883D3-93E2-6E77-D41E-1BA59A5BEACB}"/>
                    </a:ext>
                  </a:extLst>
                </p:cNvPr>
                <p:cNvSpPr txBox="1"/>
                <p:nvPr/>
              </p:nvSpPr>
              <p:spPr>
                <a:xfrm>
                  <a:off x="1509" y="3524"/>
                  <a:ext cx="16963" cy="11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pK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200" b="1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𝐏𝐫</m:t>
                                        </m:r>
                                      </m:e>
                                      <m:lim>
                                        <m:r>
                                          <a:rPr lang="en-US" sz="2200" b="1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  <m:r>
                                          <a:rPr lang="en-US" sz="2200" b="1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200" b="1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sz="2200" b="1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200" b="1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∃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2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sz="2200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0,1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2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2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dirty="0">
                                            <a:latin typeface="Cambria Math" panose="02040503050406030204" pitchFamily="18" charset="0"/>
                                          </a:rPr>
                                          <m:t>outputs</m:t>
                                        </m:r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within</m:t>
                                        </m:r>
                                        <m:r>
                                          <a:rPr lang="en-US" sz="2200" i="0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2200" i="1" dirty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200" i="1" dirty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 dirty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sz="2200" b="0" i="0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steps</m:t>
                                        </m:r>
                                      </m:e>
                                    </m:d>
                                    <m:r>
                                      <a:rPr lang="en-US" sz="22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box>
                                      <m:box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func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44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" y="3524"/>
                  <a:ext cx="16963" cy="1169"/>
                </a:xfrm>
                <a:prstGeom prst="rect">
                  <a:avLst/>
                </a:prstGeom>
                <a:blipFill rotWithShape="1">
                  <a:blip r:embed="rId9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44">
                  <a:extLst>
                    <a:ext uri="{FF2B5EF4-FFF2-40B4-BE49-F238E27FC236}">
                      <a16:creationId xmlns:a16="http://schemas.microsoft.com/office/drawing/2014/main" id="{3ED59C88-AFCA-8F43-CA4D-C05E132E1799}"/>
                    </a:ext>
                  </a:extLst>
                </p:cNvPr>
                <p:cNvSpPr txBox="1"/>
                <p:nvPr/>
              </p:nvSpPr>
              <p:spPr>
                <a:xfrm>
                  <a:off x="1458" y="2324"/>
                  <a:ext cx="17476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Probabilistic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rgbClr val="00B050"/>
                      </a:solidFill>
                    </a:rPr>
                    <a:t>-time-bounded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/>
                    <a:t>Kolmogorov complexity </a:t>
                  </a:r>
                  <a:r>
                    <a:rPr lang="en-US" sz="1650" dirty="0">
                      <a:solidFill>
                        <a:srgbClr val="0070C0"/>
                      </a:solidFill>
                    </a:rPr>
                    <a:t>[Goldberg-Kabanets-Lu-O’22]</a:t>
                  </a:r>
                  <a:r>
                    <a:rPr lang="en-US" sz="2800" dirty="0"/>
                    <a:t>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16" name="TextBox 44">
                  <a:extLst>
                    <a:ext uri="{FF2B5EF4-FFF2-40B4-BE49-F238E27FC236}">
                      <a16:creationId xmlns:a16="http://schemas.microsoft.com/office/drawing/2014/main" id="{3ED59C88-AFCA-8F43-CA4D-C05E132E17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" y="2324"/>
                  <a:ext cx="17476" cy="822"/>
                </a:xfrm>
                <a:prstGeom prst="rect">
                  <a:avLst/>
                </a:prstGeom>
                <a:blipFill>
                  <a:blip r:embed="rId10"/>
                  <a:stretch>
                    <a:fillRect l="-1154"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7355" y="4007646"/>
            <a:ext cx="11377290" cy="1381760"/>
            <a:chOff x="2178" y="7426"/>
            <a:chExt cx="17449" cy="2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7"/>
                <p:cNvSpPr txBox="1"/>
                <p:nvPr/>
              </p:nvSpPr>
              <p:spPr>
                <a:xfrm>
                  <a:off x="2229" y="8629"/>
                  <a:ext cx="17398" cy="9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rK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:∃ 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time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program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</m:t>
                                </m:r>
                                <m:func>
                                  <m:func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200" b="1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𝐏𝐫</m:t>
                                        </m:r>
                                      </m:e>
                                      <m:lim>
                                        <m:r>
                                          <a:rPr lang="en-US" sz="2200" b="1" i="0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𝐫𝐚𝐧𝐝𝐨𝐦𝐧𝐞𝐬𝐬</m:t>
                                        </m:r>
                                        <m:r>
                                          <a:rPr lang="en-US" sz="2200" b="1" i="0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b="1" i="0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𝐨𝐟</m:t>
                                        </m:r>
                                        <m:r>
                                          <a:rPr lang="en-US" sz="2200" b="1" i="0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b="1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2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dirty="0">
                                            <a:latin typeface="Cambria Math" panose="02040503050406030204" pitchFamily="18" charset="0"/>
                                          </a:rPr>
                                          <m:t>outputs</m:t>
                                        </m:r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200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box>
                                  <m:boxPr>
                                    <m:ctrlPr>
                                      <a:rPr lang="en-US" sz="2200" b="1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200" b="1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1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200" b="1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9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" y="8629"/>
                  <a:ext cx="17398" cy="9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</a:rPr>
                    <a:t>Randomized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-time-bounded </a:t>
                  </a:r>
                  <a:r>
                    <a:rPr lang="en-US" sz="2800" dirty="0"/>
                    <a:t>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3465" cy="824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6"/>
              <p:cNvSpPr txBox="1"/>
              <p:nvPr/>
            </p:nvSpPr>
            <p:spPr>
              <a:xfrm>
                <a:off x="1941830" y="3244215"/>
                <a:ext cx="7852410" cy="368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:r>
                  <a:rPr lang="en-US" b="1" dirty="0">
                    <a:solidFill>
                      <a:srgbClr val="0070C0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 exists a small program, </a:t>
                </a:r>
                <a:r>
                  <a:rPr lang="en-US" b="1" dirty="0">
                    <a:solidFill>
                      <a:srgbClr val="0070C0"/>
                    </a:solidFill>
                  </a:rPr>
                  <a:t>which can depend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outputs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30" y="3244215"/>
                <a:ext cx="7852410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65" t="-1379" r="-57" b="-12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6416040" y="2996565"/>
            <a:ext cx="9525" cy="231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6"/>
              <p:cNvSpPr txBox="1"/>
              <p:nvPr/>
            </p:nvSpPr>
            <p:spPr>
              <a:xfrm>
                <a:off x="1720530" y="5702914"/>
                <a:ext cx="9370695" cy="368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There exists a </a:t>
                </a:r>
                <a:r>
                  <a:rPr lang="en-US" b="1" dirty="0">
                    <a:solidFill>
                      <a:srgbClr val="7030A0"/>
                    </a:solidFill>
                  </a:rPr>
                  <a:t>fixed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small (randomized) program that outputs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b="1" dirty="0" err="1">
                    <a:solidFill>
                      <a:srgbClr val="7030A0"/>
                    </a:solidFill>
                  </a:rPr>
                  <a:t>w.h.p</a:t>
                </a:r>
                <a:r>
                  <a:rPr lang="en-GB" b="1" dirty="0">
                    <a:solidFill>
                      <a:srgbClr val="7030A0"/>
                    </a:solidFill>
                  </a:rPr>
                  <a:t> over its internal randomness</a:t>
                </a:r>
              </a:p>
            </p:txBody>
          </p:sp>
        </mc:Choice>
        <mc:Fallback xmlns="">
          <p:sp>
            <p:nvSpPr>
              <p:cNvPr id="2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30" y="5702914"/>
                <a:ext cx="9370695" cy="368300"/>
              </a:xfrm>
              <a:prstGeom prst="rect">
                <a:avLst/>
              </a:prstGeom>
              <a:blipFill>
                <a:blip r:embed="rId7"/>
                <a:stretch>
                  <a:fillRect l="-455" t="-8065" r="-520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6194679" y="5389406"/>
            <a:ext cx="0" cy="313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EA003-E4F2-E41C-ABF2-AE7D69E830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5" y="296107"/>
            <a:ext cx="923636" cy="7126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0C45D5-C388-3DAB-E4E9-88DA9A2B095A}"/>
              </a:ext>
            </a:extLst>
          </p:cNvPr>
          <p:cNvGrpSpPr/>
          <p:nvPr/>
        </p:nvGrpSpPr>
        <p:grpSpPr>
          <a:xfrm>
            <a:off x="925829" y="1475579"/>
            <a:ext cx="11097261" cy="1504476"/>
            <a:chOff x="1458" y="2324"/>
            <a:chExt cx="17476" cy="2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7">
                  <a:extLst>
                    <a:ext uri="{FF2B5EF4-FFF2-40B4-BE49-F238E27FC236}">
                      <a16:creationId xmlns:a16="http://schemas.microsoft.com/office/drawing/2014/main" id="{E59883D3-93E2-6E77-D41E-1BA59A5BEACB}"/>
                    </a:ext>
                  </a:extLst>
                </p:cNvPr>
                <p:cNvSpPr txBox="1"/>
                <p:nvPr/>
              </p:nvSpPr>
              <p:spPr>
                <a:xfrm>
                  <a:off x="1509" y="3524"/>
                  <a:ext cx="16963" cy="11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pK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200" b="1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𝐏𝐫</m:t>
                                        </m:r>
                                      </m:e>
                                      <m:lim>
                                        <m:r>
                                          <a:rPr lang="en-US" sz="2200" b="1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  <m:r>
                                          <a:rPr lang="en-US" sz="2200" b="1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200" b="1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200" b="1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sz="2200" b="1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200" b="1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∃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2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sz="2200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0,1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20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a:rPr lang="en-US" sz="2200" i="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2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dirty="0">
                                            <a:latin typeface="Cambria Math" panose="02040503050406030204" pitchFamily="18" charset="0"/>
                                          </a:rPr>
                                          <m:t>outputs</m:t>
                                        </m:r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2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within</m:t>
                                        </m:r>
                                        <m:r>
                                          <a:rPr lang="en-US" sz="2200" i="0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2200" i="1" dirty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200" i="1" dirty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 dirty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sz="2200" b="0" i="0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i="0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steps</m:t>
                                        </m:r>
                                      </m:e>
                                    </m:d>
                                    <m:r>
                                      <a:rPr lang="en-US" sz="22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box>
                                      <m:boxPr>
                                        <m:ctrlPr>
                                          <a:rPr lang="en-US" sz="2200" b="1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200" b="1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func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44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" y="3524"/>
                  <a:ext cx="16963" cy="1169"/>
                </a:xfrm>
                <a:prstGeom prst="rect">
                  <a:avLst/>
                </a:prstGeom>
                <a:blipFill rotWithShape="1">
                  <a:blip r:embed="rId9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44">
                  <a:extLst>
                    <a:ext uri="{FF2B5EF4-FFF2-40B4-BE49-F238E27FC236}">
                      <a16:creationId xmlns:a16="http://schemas.microsoft.com/office/drawing/2014/main" id="{3ED59C88-AFCA-8F43-CA4D-C05E132E1799}"/>
                    </a:ext>
                  </a:extLst>
                </p:cNvPr>
                <p:cNvSpPr txBox="1"/>
                <p:nvPr/>
              </p:nvSpPr>
              <p:spPr>
                <a:xfrm>
                  <a:off x="1458" y="2324"/>
                  <a:ext cx="17476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Probabilistic</a:t>
                  </a:r>
                  <a:r>
                    <a:rPr lang="en-US" sz="28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rgbClr val="00B050"/>
                      </a:solidFill>
                    </a:rPr>
                    <a:t>-time-bounded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/>
                    <a:t>Kolmogorov complexity </a:t>
                  </a:r>
                  <a:r>
                    <a:rPr lang="en-US" sz="1650" dirty="0">
                      <a:solidFill>
                        <a:srgbClr val="0070C0"/>
                      </a:solidFill>
                    </a:rPr>
                    <a:t>[Goldberg-Kabanets-Lu-O’22]</a:t>
                  </a:r>
                  <a:r>
                    <a:rPr lang="en-US" sz="2800" dirty="0"/>
                    <a:t>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16" name="TextBox 44">
                  <a:extLst>
                    <a:ext uri="{FF2B5EF4-FFF2-40B4-BE49-F238E27FC236}">
                      <a16:creationId xmlns:a16="http://schemas.microsoft.com/office/drawing/2014/main" id="{3ED59C88-AFCA-8F43-CA4D-C05E132E17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" y="2324"/>
                  <a:ext cx="17476" cy="822"/>
                </a:xfrm>
                <a:prstGeom prst="rect">
                  <a:avLst/>
                </a:prstGeom>
                <a:blipFill>
                  <a:blip r:embed="rId10"/>
                  <a:stretch>
                    <a:fillRect l="-1154"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647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15" y="3592256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37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15" y="3592256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blipFill rotWithShape="1">
                <a:blip r:embed="rId3"/>
                <a:stretch>
                  <a:fillRect l="-309" t="-1210" r="-282" b="-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blipFill rotWithShape="1">
                <a:blip r:embed="rId4"/>
                <a:stretch>
                  <a:fillRect l="-309" t="-1198" r="-282" b="-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blipFill rotWithShape="1">
                <a:blip r:embed="rId5"/>
                <a:stretch>
                  <a:fillRect l="-309" t="-1274" r="-282" b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6"/>
          <p:cNvSpPr txBox="1"/>
          <p:nvPr/>
        </p:nvSpPr>
        <p:spPr>
          <a:xfrm>
            <a:off x="1383030" y="2121535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Resembles </a:t>
            </a:r>
            <a:r>
              <a:rPr lang="en-US" b="1" dirty="0"/>
              <a:t>NP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383030" y="3760470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Resembles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383030" y="5491480"/>
            <a:ext cx="164465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AM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4" y="1844658"/>
            <a:ext cx="1647825" cy="27813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3" y="2163746"/>
            <a:ext cx="2143125" cy="214312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709804" y="3206255"/>
            <a:ext cx="2188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blipFill rotWithShape="1">
                <a:blip r:embed="rId8"/>
                <a:stretch>
                  <a:fillRect l="-31" t="-45" r="28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6"/>
              <p:cNvSpPr txBox="1"/>
              <p:nvPr/>
            </p:nvSpPr>
            <p:spPr>
              <a:xfrm>
                <a:off x="8796020" y="4890135"/>
                <a:ext cx="3111500" cy="645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GB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GB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GB" dirty="0"/>
                  <a:t> steps </a:t>
                </a:r>
                <a:r>
                  <a:rPr lang="en-GB" dirty="0">
                    <a:solidFill>
                      <a:schemeClr val="tx1"/>
                    </a:solidFill>
                  </a:rPr>
                  <a:t>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0" y="4890135"/>
                <a:ext cx="3111500" cy="645160"/>
              </a:xfrm>
              <a:prstGeom prst="rect">
                <a:avLst/>
              </a:prstGeom>
              <a:blipFill rotWithShape="1">
                <a:blip r:embed="rId9"/>
                <a:stretch>
                  <a:fillRect l="-163" t="-787" r="-143" b="-6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6"/>
              <p:cNvSpPr txBox="1"/>
              <p:nvPr/>
            </p:nvSpPr>
            <p:spPr>
              <a:xfrm>
                <a:off x="4113472" y="4881241"/>
                <a:ext cx="2874047" cy="3746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Sends a program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472" y="4881241"/>
                <a:ext cx="2874047" cy="374650"/>
              </a:xfrm>
              <a:prstGeom prst="rect">
                <a:avLst/>
              </a:prstGeom>
              <a:blipFill rotWithShape="1">
                <a:blip r:embed="rId10"/>
                <a:stretch>
                  <a:fillRect l="-175" t="-1355" r="-155" b="-1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blipFill rotWithShape="1">
                <a:blip r:embed="rId3"/>
                <a:stretch>
                  <a:fillRect l="-309" t="-1210" r="-282" b="-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blipFill rotWithShape="1">
                <a:blip r:embed="rId4"/>
                <a:stretch>
                  <a:fillRect l="-309" t="-1198" r="-282" b="-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blipFill rotWithShape="1">
                <a:blip r:embed="rId5"/>
                <a:stretch>
                  <a:fillRect l="-309" t="-1274" r="-282" b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6"/>
          <p:cNvSpPr txBox="1"/>
          <p:nvPr/>
        </p:nvSpPr>
        <p:spPr>
          <a:xfrm>
            <a:off x="1383030" y="2121535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383030" y="3760470"/>
            <a:ext cx="16433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Resembles </a:t>
            </a:r>
            <a:r>
              <a:rPr lang="en-US" b="1" dirty="0"/>
              <a:t>MA</a:t>
            </a:r>
            <a:endParaRPr lang="en-GB" b="1" dirty="0"/>
          </a:p>
        </p:txBody>
      </p:sp>
      <p:sp>
        <p:nvSpPr>
          <p:cNvPr id="21" name="TextBox 16"/>
          <p:cNvSpPr txBox="1"/>
          <p:nvPr/>
        </p:nvSpPr>
        <p:spPr>
          <a:xfrm>
            <a:off x="1383030" y="5491480"/>
            <a:ext cx="16433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AM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4" y="1844658"/>
            <a:ext cx="1647825" cy="27813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3" y="2163746"/>
            <a:ext cx="2143125" cy="214312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709804" y="3206255"/>
            <a:ext cx="2188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blipFill rotWithShape="1">
                <a:blip r:embed="rId8"/>
                <a:stretch>
                  <a:fillRect l="-31" t="-45" r="28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6"/>
              <p:cNvSpPr txBox="1"/>
              <p:nvPr/>
            </p:nvSpPr>
            <p:spPr>
              <a:xfrm>
                <a:off x="8796020" y="4890135"/>
                <a:ext cx="3106420" cy="645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(|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|)</a:t>
                </a:r>
                <a:r>
                  <a:rPr lang="en-GB" dirty="0"/>
                  <a:t> steps to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>
                    <a:solidFill>
                      <a:srgbClr val="7030A0"/>
                    </a:solidFill>
                  </a:rPr>
                  <a:t>with high probability</a:t>
                </a:r>
              </a:p>
            </p:txBody>
          </p:sp>
        </mc:Choice>
        <mc:Fallback xmlns="">
          <p:sp>
            <p:nvSpPr>
              <p:cNvPr id="3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0" y="4890135"/>
                <a:ext cx="3106420" cy="645160"/>
              </a:xfrm>
              <a:prstGeom prst="rect">
                <a:avLst/>
              </a:prstGeom>
              <a:blipFill rotWithShape="1">
                <a:blip r:embed="rId9"/>
                <a:stretch>
                  <a:fillRect l="-164" t="-787" r="-143" b="-6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6"/>
              <p:cNvSpPr txBox="1"/>
              <p:nvPr/>
            </p:nvSpPr>
            <p:spPr>
              <a:xfrm>
                <a:off x="4353109" y="4864294"/>
                <a:ext cx="2154898" cy="651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Sends a </a:t>
                </a:r>
                <a:r>
                  <a:rPr lang="en-US" b="1" dirty="0">
                    <a:solidFill>
                      <a:srgbClr val="7030A0"/>
                    </a:solidFill>
                  </a:rPr>
                  <a:t>randomized</a:t>
                </a:r>
                <a:r>
                  <a:rPr lang="en-US" dirty="0"/>
                  <a:t> </a:t>
                </a:r>
                <a:r>
                  <a:rPr lang="en-US" dirty="0">
                    <a:sym typeface="+mn-ea"/>
                  </a:rPr>
                  <a:t>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09" y="4864294"/>
                <a:ext cx="2154898" cy="651510"/>
              </a:xfrm>
              <a:prstGeom prst="rect">
                <a:avLst/>
              </a:prstGeom>
              <a:blipFill rotWithShape="1">
                <a:blip r:embed="rId10"/>
                <a:stretch>
                  <a:fillRect l="-244" t="-810" r="-211" b="-6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Probabilistic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30" y="1413772"/>
                <a:ext cx="1643199" cy="441325"/>
              </a:xfrm>
              <a:prstGeom prst="rect">
                <a:avLst/>
              </a:prstGeom>
              <a:blipFill rotWithShape="1">
                <a:blip r:embed="rId3"/>
                <a:stretch>
                  <a:fillRect l="-309" t="-1210" r="-282" b="-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3114249"/>
                <a:ext cx="1643200" cy="441325"/>
              </a:xfrm>
              <a:prstGeom prst="rect">
                <a:avLst/>
              </a:prstGeom>
              <a:blipFill rotWithShape="1">
                <a:blip r:embed="rId4"/>
                <a:stretch>
                  <a:fillRect l="-309" t="-1198" r="-282" b="-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29" y="4814726"/>
                <a:ext cx="1643200" cy="410845"/>
              </a:xfrm>
              <a:prstGeom prst="rect">
                <a:avLst/>
              </a:prstGeom>
              <a:blipFill rotWithShape="1">
                <a:blip r:embed="rId5"/>
                <a:stretch>
                  <a:fillRect l="-309" t="-1274" r="-282" b="-10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6"/>
          <p:cNvSpPr txBox="1"/>
          <p:nvPr/>
        </p:nvSpPr>
        <p:spPr>
          <a:xfrm>
            <a:off x="1383030" y="2121535"/>
            <a:ext cx="16433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NP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383030" y="3760470"/>
            <a:ext cx="16440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+mn-ea"/>
              </a:rPr>
              <a:t>Resembles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383030" y="5491480"/>
            <a:ext cx="164465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Resembles </a:t>
            </a:r>
            <a:r>
              <a:rPr lang="en-US" b="1" dirty="0"/>
              <a:t>AM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4" y="1844658"/>
            <a:ext cx="1647825" cy="27813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3" y="2163746"/>
            <a:ext cx="2143125" cy="214312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709804" y="3206255"/>
            <a:ext cx="2188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18" y="2702727"/>
                <a:ext cx="1423626" cy="374270"/>
              </a:xfrm>
              <a:prstGeom prst="rect">
                <a:avLst/>
              </a:prstGeom>
              <a:blipFill rotWithShape="1">
                <a:blip r:embed="rId8"/>
                <a:stretch>
                  <a:fillRect l="-31" t="-45" r="28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6"/>
              <p:cNvSpPr txBox="1"/>
              <p:nvPr/>
            </p:nvSpPr>
            <p:spPr>
              <a:xfrm>
                <a:off x="8796020" y="4890135"/>
                <a:ext cx="3100705" cy="645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Runs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(|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GB" dirty="0">
                    <a:latin typeface="Cambria Math" panose="02040503050406030204" pitchFamily="18" charset="0"/>
                  </a:rPr>
                  <a:t>|)</a:t>
                </a:r>
                <a:r>
                  <a:rPr lang="en-GB" dirty="0"/>
                  <a:t> steps to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0" y="4890135"/>
                <a:ext cx="3100705" cy="645160"/>
              </a:xfrm>
              <a:prstGeom prst="rect">
                <a:avLst/>
              </a:prstGeom>
              <a:blipFill rotWithShape="1">
                <a:blip r:embed="rId9"/>
                <a:stretch>
                  <a:fillRect l="-164" t="-787" r="-143" b="-6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6"/>
              <p:cNvSpPr txBox="1"/>
              <p:nvPr/>
            </p:nvSpPr>
            <p:spPr>
              <a:xfrm>
                <a:off x="4113472" y="4881241"/>
                <a:ext cx="2978646" cy="651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Sends a </a:t>
                </a:r>
                <a:r>
                  <a:rPr lang="en-US" dirty="0">
                    <a:sym typeface="+mn-ea"/>
                  </a:rPr>
                  <a:t>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b="1" dirty="0">
                    <a:solidFill>
                      <a:schemeClr val="accent1">
                        <a:lumMod val="75000"/>
                      </a:schemeClr>
                    </a:solidFill>
                  </a:rPr>
                  <a:t>based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472" y="4881241"/>
                <a:ext cx="2978646" cy="651510"/>
              </a:xfrm>
              <a:prstGeom prst="rect">
                <a:avLst/>
              </a:prstGeom>
              <a:blipFill rotWithShape="1">
                <a:blip r:embed="rId10"/>
                <a:stretch>
                  <a:fillRect l="-169" t="-779" r="-156" b="-6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6"/>
              <p:cNvSpPr txBox="1"/>
              <p:nvPr/>
            </p:nvSpPr>
            <p:spPr>
              <a:xfrm>
                <a:off x="6233409" y="1363419"/>
                <a:ext cx="31313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Shared randomness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09" y="1363419"/>
                <a:ext cx="31313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70" t="-1395" r="-150" b="-12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Time-Bounded Kolmogorov Complexity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8104" y="1428673"/>
            <a:ext cx="7045325" cy="1220470"/>
            <a:chOff x="708104" y="1428673"/>
            <a:chExt cx="7045325" cy="1220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7"/>
                <p:cNvSpPr txBox="1"/>
                <p:nvPr/>
              </p:nvSpPr>
              <p:spPr>
                <a:xfrm>
                  <a:off x="3086814" y="2217978"/>
                  <a:ext cx="4666615" cy="431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  <a:cs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GB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814" y="2217978"/>
                  <a:ext cx="4666615" cy="431165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39"/>
                <p:cNvSpPr txBox="1"/>
                <p:nvPr/>
              </p:nvSpPr>
              <p:spPr>
                <a:xfrm>
                  <a:off x="708104" y="1428673"/>
                  <a:ext cx="6540500" cy="553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Proposition</a:t>
                  </a:r>
                  <a:r>
                    <a:rPr lang="en-US" sz="3000" dirty="0"/>
                    <a:t>: </a:t>
                  </a:r>
                  <a:r>
                    <a:rPr lang="en-US" sz="2200" dirty="0"/>
                    <a:t>For every </a:t>
                  </a:r>
                  <a14:m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2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200" dirty="0"/>
                    <a:t>, </a:t>
                  </a:r>
                  <a:endParaRPr lang="en-GB" sz="2200" dirty="0"/>
                </a:p>
              </p:txBody>
            </p:sp>
          </mc:Choice>
          <mc:Fallback xmlns="">
            <p:sp>
              <p:nvSpPr>
                <p:cNvPr id="15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04" y="1428673"/>
                  <a:ext cx="6540500" cy="55308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4591050" y="2783205"/>
                <a:ext cx="3162300" cy="368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>
                    <a:solidFill>
                      <a:schemeClr val="tx1"/>
                    </a:solidFill>
                    <a:cs typeface="Cambria Math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 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MA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⊇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NP</a:t>
                </a: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783205"/>
                <a:ext cx="3162300" cy="368300"/>
              </a:xfrm>
              <a:prstGeom prst="rect">
                <a:avLst/>
              </a:prstGeom>
              <a:blipFill rotWithShape="1">
                <a:blip r:embed="rId5"/>
                <a:stretch>
                  <a:fillRect l="-161" t="-1379" r="-141" b="-12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528949" y="2654858"/>
            <a:ext cx="0" cy="3126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" idx="1"/>
          </p:cNvCxnSpPr>
          <p:nvPr/>
        </p:nvCxnSpPr>
        <p:spPr>
          <a:xfrm>
            <a:off x="3528498" y="2967510"/>
            <a:ext cx="106252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E8380-A08C-EC3B-E716-EC96E14B8C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98" y="3077465"/>
            <a:ext cx="4514721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FA06E-9A54-7B70-19D3-BC0649A6D2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65" y="2387616"/>
            <a:ext cx="3065192" cy="22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95CF4-244F-C56D-9BA8-1B95029EC3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54" y="3390600"/>
            <a:ext cx="871052" cy="17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D3AEC-C380-4D45-D448-4A0A8368B1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8" y="4243675"/>
            <a:ext cx="5529843" cy="253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11F73-FE05-077B-36D2-3D3E4197FA5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8" y="5368205"/>
            <a:ext cx="6348346" cy="230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9D423-3555-0FCE-B3E1-701424BE3F4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8" y="1403209"/>
            <a:ext cx="2630210" cy="23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89A72-C18B-2384-F3E0-CEA864BC2BD3}"/>
              </a:ext>
            </a:extLst>
          </p:cNvPr>
          <p:cNvSpPr txBox="1"/>
          <p:nvPr/>
        </p:nvSpPr>
        <p:spPr>
          <a:xfrm>
            <a:off x="7120466" y="4152763"/>
            <a:ext cx="346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(time-efficient universal machine)</a:t>
            </a:r>
            <a:endParaRPr lang="en-GB" dirty="0"/>
          </a:p>
        </p:txBody>
      </p:sp>
      <p:pic>
        <p:nvPicPr>
          <p:cNvPr id="1026" name="Picture 2" descr="Home Page for Eric Allender">
            <a:extLst>
              <a:ext uri="{FF2B5EF4-FFF2-40B4-BE49-F238E27FC236}">
                <a16:creationId xmlns:a16="http://schemas.microsoft.com/office/drawing/2014/main" id="{83BD8048-9795-1920-225F-0D56D83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28" y="4801279"/>
            <a:ext cx="1569808" cy="15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9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Time-Bounded Kolmogorov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9"/>
              <p:cNvSpPr txBox="1"/>
              <p:nvPr/>
            </p:nvSpPr>
            <p:spPr>
              <a:xfrm>
                <a:off x="708025" y="1428750"/>
                <a:ext cx="6540500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Proposition</a:t>
                </a:r>
                <a:r>
                  <a:rPr lang="en-US" sz="3000" dirty="0"/>
                  <a:t>: </a:t>
                </a:r>
                <a:r>
                  <a:rPr lang="en-US" sz="2200" dirty="0"/>
                  <a:t>For every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:endParaRPr lang="en-GB" sz="2200" dirty="0"/>
              </a:p>
            </p:txBody>
          </p:sp>
        </mc:Choice>
        <mc:Fallback xmlns="">
          <p:sp>
            <p:nvSpPr>
              <p:cNvPr id="15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" y="1428750"/>
                <a:ext cx="6540500" cy="5530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08104" y="3335730"/>
            <a:ext cx="7354570" cy="2641600"/>
            <a:chOff x="1383030" y="3388146"/>
            <a:chExt cx="7354570" cy="264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7"/>
                <p:cNvSpPr txBox="1"/>
                <p:nvPr/>
              </p:nvSpPr>
              <p:spPr>
                <a:xfrm>
                  <a:off x="1551305" y="4162846"/>
                  <a:ext cx="7186295" cy="4997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poly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 if </a:t>
                  </a:r>
                  <a:r>
                    <a:rPr lang="en-US" sz="2200" b="1" dirty="0">
                      <a:solidFill>
                        <a:srgbClr val="C00000"/>
                      </a:solidFill>
                    </a:rPr>
                    <a:t>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305" y="4162846"/>
                  <a:ext cx="7186295" cy="499745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39"/>
                <p:cNvSpPr txBox="1"/>
                <p:nvPr/>
              </p:nvSpPr>
              <p:spPr>
                <a:xfrm>
                  <a:off x="1383030" y="3388146"/>
                  <a:ext cx="6540500" cy="553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Proposition</a:t>
                  </a:r>
                  <a:r>
                    <a:rPr lang="en-US" sz="3000" dirty="0"/>
                    <a:t>: </a:t>
                  </a:r>
                  <a:r>
                    <a:rPr lang="en-US" sz="2200" dirty="0"/>
                    <a:t>For every </a:t>
                  </a:r>
                  <a14:m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2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200" dirty="0"/>
                    <a:t>, </a:t>
                  </a:r>
                  <a:endParaRPr lang="en-GB" sz="2200" dirty="0"/>
                </a:p>
              </p:txBody>
            </p:sp>
          </mc:Choice>
          <mc:Fallback xmlns="">
            <p:sp>
              <p:nvSpPr>
                <p:cNvPr id="17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030" y="3388146"/>
                  <a:ext cx="6540500" cy="553085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51305" y="4834041"/>
                  <a:ext cx="7186295" cy="4997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poly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if </a:t>
                  </a:r>
                  <a:r>
                    <a:rPr lang="en-US" sz="2200" b="1" dirty="0">
                      <a:solidFill>
                        <a:srgbClr val="C00000"/>
                      </a:solidFill>
                    </a:rPr>
                    <a:t>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305" y="4834041"/>
                  <a:ext cx="7186295" cy="499745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7"/>
                <p:cNvSpPr txBox="1"/>
                <p:nvPr/>
              </p:nvSpPr>
              <p:spPr>
                <a:xfrm>
                  <a:off x="1551305" y="5530001"/>
                  <a:ext cx="7186295" cy="4997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rK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poly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 if </a:t>
                  </a:r>
                  <a:r>
                    <a:rPr lang="en-US" sz="2200" b="1" dirty="0">
                      <a:solidFill>
                        <a:srgbClr val="C00000"/>
                      </a:solidFill>
                    </a:rPr>
                    <a:t>BPE</a:t>
                  </a:r>
                  <a:r>
                    <a:rPr lang="en-US" sz="22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305" y="5530001"/>
                  <a:ext cx="7186295" cy="499745"/>
                </a:xfrm>
                <a:prstGeom prst="rect">
                  <a:avLst/>
                </a:prstGeom>
                <a:blipFill rotWithShape="1">
                  <a:blip r:embed="rId6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17"/>
          <p:cNvSpPr txBox="1"/>
          <p:nvPr/>
        </p:nvSpPr>
        <p:spPr>
          <a:xfrm>
            <a:off x="8313420" y="4177030"/>
            <a:ext cx="272161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C00000"/>
                </a:solidFill>
              </a:rPr>
              <a:t>Derandomizing </a:t>
            </a:r>
            <a:r>
              <a:rPr lang="en-US" b="1" dirty="0">
                <a:solidFill>
                  <a:srgbClr val="C00000"/>
                </a:solidFill>
              </a:rPr>
              <a:t>MA</a:t>
            </a:r>
            <a:r>
              <a:rPr lang="en-US" dirty="0">
                <a:solidFill>
                  <a:srgbClr val="C00000"/>
                </a:solidFill>
              </a:rPr>
              <a:t> (to </a:t>
            </a:r>
            <a:r>
              <a:rPr lang="en-US" b="1" dirty="0">
                <a:solidFill>
                  <a:srgbClr val="C00000"/>
                </a:solidFill>
              </a:rPr>
              <a:t>NP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8313420" y="4846320"/>
            <a:ext cx="272161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C00000"/>
                </a:solidFill>
              </a:rPr>
              <a:t>Derandomizing </a:t>
            </a:r>
            <a:r>
              <a:rPr lang="en-US" b="1" dirty="0">
                <a:solidFill>
                  <a:srgbClr val="C00000"/>
                </a:solidFill>
              </a:rPr>
              <a:t>AM</a:t>
            </a:r>
            <a:r>
              <a:rPr lang="en-US" dirty="0">
                <a:solidFill>
                  <a:srgbClr val="C00000"/>
                </a:solidFill>
              </a:rPr>
              <a:t> (to </a:t>
            </a:r>
            <a:r>
              <a:rPr lang="en-US" b="1" dirty="0">
                <a:solidFill>
                  <a:srgbClr val="C00000"/>
                </a:solidFill>
              </a:rPr>
              <a:t>NP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8313420" y="5530215"/>
            <a:ext cx="272161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C00000"/>
                </a:solidFill>
              </a:rPr>
              <a:t>Converting </a:t>
            </a:r>
            <a:r>
              <a:rPr lang="en-US" b="1" dirty="0">
                <a:solidFill>
                  <a:srgbClr val="C00000"/>
                </a:solidFill>
              </a:rPr>
              <a:t>AM</a:t>
            </a:r>
            <a:r>
              <a:rPr lang="en-US" dirty="0">
                <a:solidFill>
                  <a:srgbClr val="C00000"/>
                </a:solidFill>
              </a:rPr>
              <a:t> to </a:t>
            </a:r>
            <a:r>
              <a:rPr lang="en-US" b="1" dirty="0">
                <a:solidFill>
                  <a:srgbClr val="C00000"/>
                </a:solidFill>
              </a:rPr>
              <a:t>MA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28949" y="2648508"/>
            <a:ext cx="0" cy="3126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1"/>
          </p:cNvCxnSpPr>
          <p:nvPr/>
        </p:nvCxnSpPr>
        <p:spPr>
          <a:xfrm>
            <a:off x="3528498" y="2961160"/>
            <a:ext cx="106252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3086814" y="2217978"/>
                <a:ext cx="4666615" cy="431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latin typeface="Cambria Math" panose="02040503050406030204" pitchFamily="18" charset="0"/>
                        <a:cs typeface="Century Gothic" panose="020B0502020202020204" charset="0"/>
                        <a:sym typeface="+mn-ea"/>
                      </a:rPr>
                      <m:t>K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pK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rK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814" y="2217978"/>
                <a:ext cx="4666615" cy="431165"/>
              </a:xfrm>
              <a:prstGeom prst="rect">
                <a:avLst/>
              </a:prstGeom>
              <a:blipFill rotWithShape="1">
                <a:blip r:embed="rId7"/>
                <a:stretch>
                  <a:fillRect l="-111" t="-1160" r="-94" b="-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/>
              <p:cNvSpPr txBox="1"/>
              <p:nvPr/>
            </p:nvSpPr>
            <p:spPr>
              <a:xfrm>
                <a:off x="4591050" y="2783205"/>
                <a:ext cx="3162300" cy="368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>
                    <a:solidFill>
                      <a:schemeClr val="tx1"/>
                    </a:solidFill>
                    <a:cs typeface="Cambria Math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 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MA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⊇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NP</a:t>
                </a:r>
              </a:p>
            </p:txBody>
          </p:sp>
        </mc:Choice>
        <mc:Fallback xmlns="">
          <p:sp>
            <p:nvSpPr>
              <p:cNvPr id="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783205"/>
                <a:ext cx="3162300" cy="368300"/>
              </a:xfrm>
              <a:prstGeom prst="rect">
                <a:avLst/>
              </a:prstGeom>
              <a:blipFill rotWithShape="1">
                <a:blip r:embed="rId8"/>
                <a:stretch>
                  <a:fillRect l="-161" t="-1379" r="-141" b="-12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0CC16-978D-B081-A6C5-00F0175576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47" y="2375563"/>
            <a:ext cx="4764965" cy="41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72D7F-9120-2A30-1D1F-9F44CEFA89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5" y="2456871"/>
            <a:ext cx="3417285" cy="253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A8B1C-3D81-6769-04E0-FF05C1ABF96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0" y="1376219"/>
            <a:ext cx="5167081" cy="2271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259D92-DDF8-139F-1B9F-3344FC4755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0" y="3577637"/>
            <a:ext cx="397163" cy="2271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151ABA-686A-7F78-7F31-95D3F18FE35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60" y="3589820"/>
            <a:ext cx="8718497" cy="2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6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0CC16-978D-B081-A6C5-00F0175576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47" y="2375563"/>
            <a:ext cx="4764965" cy="41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72D7F-9120-2A30-1D1F-9F44CEFA89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5" y="2456871"/>
            <a:ext cx="3417285" cy="253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A8B1C-3D81-6769-04E0-FF05C1ABF96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0" y="1376219"/>
            <a:ext cx="5167081" cy="2271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259D92-DDF8-139F-1B9F-3344FC4755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0" y="3577637"/>
            <a:ext cx="397163" cy="2271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151ABA-686A-7F78-7F31-95D3F18FE35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60" y="3589820"/>
            <a:ext cx="8718497" cy="227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F50A9-201D-2730-9E40-1419E59D8BD4}"/>
              </a:ext>
            </a:extLst>
          </p:cNvPr>
          <p:cNvSpPr txBox="1"/>
          <p:nvPr/>
        </p:nvSpPr>
        <p:spPr>
          <a:xfrm>
            <a:off x="1030830" y="4696383"/>
            <a:ext cx="10518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But theory can be independently developed (unconditional results, simpler proofs, new applications, etc.)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47879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15" y="3592256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A9A2034-D045-6406-1DDC-D61F75219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963" y="2658415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3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9" y="3590067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A9A2034-D045-6406-1DDC-D61F75219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963" y="2658415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8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Average-case Complexity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BD4F32-1ED8-B1DE-2565-6A94E70E149C}"/>
              </a:ext>
            </a:extLst>
          </p:cNvPr>
          <p:cNvGrpSpPr/>
          <p:nvPr/>
        </p:nvGrpSpPr>
        <p:grpSpPr>
          <a:xfrm>
            <a:off x="1298525" y="2395747"/>
            <a:ext cx="9798560" cy="1135380"/>
            <a:chOff x="1797174" y="2499628"/>
            <a:chExt cx="9798560" cy="1135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7">
                  <a:extLst>
                    <a:ext uri="{FF2B5EF4-FFF2-40B4-BE49-F238E27FC236}">
                      <a16:creationId xmlns:a16="http://schemas.microsoft.com/office/drawing/2014/main" id="{2C9C624D-14E0-A236-0EF1-10E8DA959076}"/>
                    </a:ext>
                  </a:extLst>
                </p:cNvPr>
                <p:cNvSpPr txBox="1"/>
                <p:nvPr/>
              </p:nvSpPr>
              <p:spPr>
                <a:xfrm>
                  <a:off x="1797174" y="2499628"/>
                  <a:ext cx="7018945" cy="11353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≤1/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a14:m>
                  <a:r>
                    <a:rPr lang="en-US" sz="2200" b="0" dirty="0"/>
                    <a:t>,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sz="1000" b="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),⊥} </m:t>
                      </m:r>
                    </m:oMath>
                  </a14:m>
                  <a:r>
                    <a:rPr lang="en-GB" sz="2200" dirty="0"/>
                    <a:t>for every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 b="0" i="0" smtClean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GB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2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000" b="0" dirty="0"/>
                </a:p>
              </p:txBody>
            </p:sp>
          </mc:Choice>
          <mc:Fallback xmlns="">
            <p:sp>
              <p:nvSpPr>
                <p:cNvPr id="16" name="TextBox 17">
                  <a:extLst>
                    <a:ext uri="{FF2B5EF4-FFF2-40B4-BE49-F238E27FC236}">
                      <a16:creationId xmlns:a16="http://schemas.microsoft.com/office/drawing/2014/main" id="{2C9C624D-14E0-A236-0EF1-10E8DA959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174" y="2499628"/>
                  <a:ext cx="7018945" cy="1135380"/>
                </a:xfrm>
                <a:prstGeom prst="rect">
                  <a:avLst/>
                </a:prstGeom>
                <a:blipFill>
                  <a:blip r:embed="rId3"/>
                  <a:stretch>
                    <a:fillRect l="-867" t="-1064" b="-85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7">
                  <a:extLst>
                    <a:ext uri="{FF2B5EF4-FFF2-40B4-BE49-F238E27FC236}">
                      <a16:creationId xmlns:a16="http://schemas.microsoft.com/office/drawing/2014/main" id="{AC8AC6ED-17C9-0C1D-D2C4-14FC94402217}"/>
                    </a:ext>
                  </a:extLst>
                </p:cNvPr>
                <p:cNvSpPr txBox="1"/>
                <p:nvPr/>
              </p:nvSpPr>
              <p:spPr>
                <a:xfrm>
                  <a:off x="9607549" y="3203843"/>
                  <a:ext cx="1988185" cy="4298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200" dirty="0">
                      <a:solidFill>
                        <a:schemeClr val="tx1"/>
                      </a:solidFill>
                      <a:cs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  <a:cs typeface="Cambria Math" panose="02040503050406030204" pitchFamily="18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sz="2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2200" b="1" dirty="0">
                      <a:solidFill>
                        <a:srgbClr val="C00000"/>
                      </a:solidFill>
                    </a:rPr>
                    <a:t>AvgP</a:t>
                  </a:r>
                </a:p>
              </p:txBody>
            </p:sp>
          </mc:Choice>
          <mc:Fallback xmlns="">
            <p:sp>
              <p:nvSpPr>
                <p:cNvPr id="1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549" y="3203843"/>
                  <a:ext cx="1988185" cy="429895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E9A4F4-5BBA-FBE7-86C3-9F70799F0B78}"/>
                </a:ext>
              </a:extLst>
            </p:cNvPr>
            <p:cNvCxnSpPr/>
            <p:nvPr/>
          </p:nvCxnSpPr>
          <p:spPr>
            <a:xfrm>
              <a:off x="8816119" y="3431395"/>
              <a:ext cx="7440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9">
                <a:extLst>
                  <a:ext uri="{FF2B5EF4-FFF2-40B4-BE49-F238E27FC236}">
                    <a16:creationId xmlns:a16="http://schemas.microsoft.com/office/drawing/2014/main" id="{26BE2AF6-5C3A-C5A8-0783-AC896DBD00BA}"/>
                  </a:ext>
                </a:extLst>
              </p:cNvPr>
              <p:cNvSpPr txBox="1"/>
              <p:nvPr/>
            </p:nvSpPr>
            <p:spPr>
              <a:xfrm>
                <a:off x="884380" y="1370857"/>
                <a:ext cx="98465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 problem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200" dirty="0"/>
                  <a:t> is solvable in </a:t>
                </a:r>
                <a:r>
                  <a:rPr lang="en-US" sz="2200" i="1" dirty="0">
                    <a:solidFill>
                      <a:srgbClr val="C00000"/>
                    </a:solidFill>
                  </a:rPr>
                  <a:t>average-case polynomial time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/>
                  <a:t>w.r.t  a distribution family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200" b="0" i="0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0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if</m:t>
                    </m:r>
                    <m:r>
                      <a:rPr lang="en-GB" sz="2200" b="0" i="0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there is a poly-time algorithm A such that:</a:t>
                </a:r>
                <a:endParaRPr lang="en-GB" sz="2200" dirty="0"/>
              </a:p>
            </p:txBody>
          </p:sp>
        </mc:Choice>
        <mc:Fallback xmlns="">
          <p:sp>
            <p:nvSpPr>
              <p:cNvPr id="13" name="TextBox 39">
                <a:extLst>
                  <a:ext uri="{FF2B5EF4-FFF2-40B4-BE49-F238E27FC236}">
                    <a16:creationId xmlns:a16="http://schemas.microsoft.com/office/drawing/2014/main" id="{26BE2AF6-5C3A-C5A8-0783-AC896DBD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80" y="1370857"/>
                <a:ext cx="9846500" cy="768350"/>
              </a:xfrm>
              <a:prstGeom prst="rect">
                <a:avLst/>
              </a:prstGeom>
              <a:blipFill>
                <a:blip r:embed="rId6"/>
                <a:stretch>
                  <a:fillRect l="-805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Average-case Complexity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4380" y="1370857"/>
            <a:ext cx="10212705" cy="2160270"/>
            <a:chOff x="1383029" y="1474738"/>
            <a:chExt cx="10212705" cy="2160270"/>
          </a:xfrm>
        </p:grpSpPr>
        <p:grpSp>
          <p:nvGrpSpPr>
            <p:cNvPr id="13" name="Group 12"/>
            <p:cNvGrpSpPr/>
            <p:nvPr/>
          </p:nvGrpSpPr>
          <p:grpSpPr>
            <a:xfrm>
              <a:off x="1383029" y="1474738"/>
              <a:ext cx="9846500" cy="2160270"/>
              <a:chOff x="2178" y="7426"/>
              <a:chExt cx="12815" cy="34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7"/>
                  <p:cNvSpPr txBox="1"/>
                  <p:nvPr/>
                </p:nvSpPr>
                <p:spPr>
                  <a:xfrm>
                    <a:off x="2717" y="9040"/>
                    <a:ext cx="9135" cy="17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≤1/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oMath>
                    </a14:m>
                    <a:r>
                      <a:rPr lang="en-US" sz="2200" b="0" dirty="0"/>
                      <a:t>,</a:t>
                    </a: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endParaRPr lang="en-US" sz="1000" b="0" dirty="0"/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),⊥} </m:t>
                        </m:r>
                      </m:oMath>
                    </a14:m>
                    <a:r>
                      <a:rPr lang="en-GB" sz="2200" dirty="0"/>
                      <a:t>for every 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Support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1000" b="0" dirty="0"/>
                  </a:p>
                </p:txBody>
              </p:sp>
            </mc:Choice>
            <mc:Fallback xmlns="">
              <p:sp>
                <p:nvSpPr>
                  <p:cNvPr id="1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7" y="9040"/>
                    <a:ext cx="9135" cy="17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67" t="-1064" b="-851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39"/>
                  <p:cNvSpPr txBox="1"/>
                  <p:nvPr/>
                </p:nvSpPr>
                <p:spPr>
                  <a:xfrm>
                    <a:off x="2178" y="7426"/>
                    <a:ext cx="12815" cy="12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/>
                      <a:t>A problem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US" sz="2200" dirty="0"/>
                      <a:t> is solvable in </a:t>
                    </a:r>
                    <a:r>
                      <a:rPr lang="en-US" sz="2200" i="1" dirty="0">
                        <a:solidFill>
                          <a:srgbClr val="C00000"/>
                        </a:solidFill>
                      </a:rPr>
                      <a:t>average-case polynomial time</a:t>
                    </a:r>
                    <a:r>
                      <a:rPr lang="en-US" sz="22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2200" dirty="0"/>
                      <a:t>w.r.t  a distribution family </a:t>
                    </a:r>
                    <a14:m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2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2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if</m:t>
                        </m:r>
                        <m:r>
                          <a:rPr lang="en-GB" sz="22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200" dirty="0"/>
                      <a:t>there is a poly-time algorithm A such that:</a:t>
                    </a:r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15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" y="7426"/>
                    <a:ext cx="12815" cy="12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05" t="-5556" b="-150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7"/>
                <p:cNvSpPr txBox="1"/>
                <p:nvPr/>
              </p:nvSpPr>
              <p:spPr>
                <a:xfrm>
                  <a:off x="9607549" y="3203843"/>
                  <a:ext cx="1988185" cy="4298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200" dirty="0">
                      <a:solidFill>
                        <a:schemeClr val="tx1"/>
                      </a:solidFill>
                      <a:cs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  <a:cs typeface="Cambria Math" panose="02040503050406030204" pitchFamily="18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sz="2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2200" b="1" dirty="0">
                      <a:solidFill>
                        <a:srgbClr val="C00000"/>
                      </a:solidFill>
                    </a:rPr>
                    <a:t>AvgP</a:t>
                  </a:r>
                </a:p>
              </p:txBody>
            </p:sp>
          </mc:Choice>
          <mc:Fallback xmlns="">
            <p:sp>
              <p:nvSpPr>
                <p:cNvPr id="1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549" y="3203843"/>
                  <a:ext cx="1988185" cy="429895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8816119" y="3431395"/>
              <a:ext cx="7440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45372" y="3930075"/>
            <a:ext cx="10632986" cy="2160270"/>
            <a:chOff x="1383029" y="1474738"/>
            <a:chExt cx="10213340" cy="2160270"/>
          </a:xfrm>
        </p:grpSpPr>
        <p:grpSp>
          <p:nvGrpSpPr>
            <p:cNvPr id="21" name="Group 20"/>
            <p:cNvGrpSpPr/>
            <p:nvPr/>
          </p:nvGrpSpPr>
          <p:grpSpPr>
            <a:xfrm>
              <a:off x="1383029" y="1474738"/>
              <a:ext cx="9934093" cy="2160270"/>
              <a:chOff x="2178" y="7426"/>
              <a:chExt cx="12929" cy="34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17"/>
                  <p:cNvSpPr txBox="1"/>
                  <p:nvPr/>
                </p:nvSpPr>
                <p:spPr>
                  <a:xfrm>
                    <a:off x="2775" y="9040"/>
                    <a:ext cx="9542" cy="17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2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≤1/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oMath>
                    </a14:m>
                    <a:r>
                      <a:rPr lang="en-US" sz="2200" b="0" dirty="0"/>
                      <a:t>,</a:t>
                    </a:r>
                  </a:p>
                  <a:p>
                    <a:endParaRPr lang="en-US" sz="1000" b="0" dirty="0"/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),⊥}</m:t>
                        </m:r>
                      </m:oMath>
                    </a14:m>
                    <a:r>
                      <a:rPr lang="en-GB" sz="2200" dirty="0"/>
                      <a:t> </a:t>
                    </a:r>
                    <a:r>
                      <a:rPr lang="en-GB" sz="2200" dirty="0" err="1">
                        <a:solidFill>
                          <a:srgbClr val="0070C0"/>
                        </a:solidFill>
                      </a:rPr>
                      <a:t>w.h.p</a:t>
                    </a:r>
                    <a:r>
                      <a:rPr lang="en-GB" sz="2200" dirty="0">
                        <a:solidFill>
                          <a:srgbClr val="0070C0"/>
                        </a:solidFill>
                      </a:rPr>
                      <a:t> over A</a:t>
                    </a:r>
                    <a:r>
                      <a:rPr lang="en-GB" sz="2200" dirty="0"/>
                      <a:t>, for every 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Support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5" y="9040"/>
                    <a:ext cx="9542" cy="17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97" t="-1064" b="-797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39"/>
                  <p:cNvSpPr txBox="1"/>
                  <p:nvPr/>
                </p:nvSpPr>
                <p:spPr>
                  <a:xfrm>
                    <a:off x="2178" y="7426"/>
                    <a:ext cx="12929" cy="1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/>
                      <a:t>A language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US" sz="2200" dirty="0"/>
                      <a:t> is solvable in </a:t>
                    </a:r>
                    <a:r>
                      <a:rPr lang="en-US" sz="2200" i="1" dirty="0">
                        <a:solidFill>
                          <a:srgbClr val="0070C0"/>
                        </a:solidFill>
                      </a:rPr>
                      <a:t>randomized average-case polynomial time</a:t>
                    </a:r>
                    <a:r>
                      <a:rPr lang="en-US" sz="2200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en-US" sz="2200" dirty="0"/>
                      <a:t>w.r.t  a distribution family </a:t>
                    </a:r>
                    <a14:m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2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200" b="0" i="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if</m:t>
                        </m:r>
                      </m:oMath>
                    </a14:m>
                    <a:r>
                      <a:rPr lang="en-US" sz="2200" dirty="0"/>
                      <a:t> there is a poly-time </a:t>
                    </a:r>
                    <a:r>
                      <a:rPr lang="en-US" sz="2200" dirty="0">
                        <a:solidFill>
                          <a:srgbClr val="0070C0"/>
                        </a:solidFill>
                        <a:sym typeface="+mn-ea"/>
                      </a:rPr>
                      <a:t>randomized</a:t>
                    </a:r>
                    <a:r>
                      <a:rPr lang="en-US" sz="2200" dirty="0">
                        <a:solidFill>
                          <a:srgbClr val="C00000"/>
                        </a:solidFill>
                        <a:sym typeface="+mn-ea"/>
                      </a:rPr>
                      <a:t> </a:t>
                    </a:r>
                    <a:r>
                      <a:rPr lang="en-US" sz="2200" dirty="0"/>
                      <a:t>algorithm </a:t>
                    </a:r>
                    <a:r>
                      <a:rPr lang="en-US" sz="2200" dirty="0">
                        <a:solidFill>
                          <a:schemeClr val="accent1"/>
                        </a:solidFill>
                      </a:rPr>
                      <a:t>A</a:t>
                    </a:r>
                    <a:r>
                      <a:rPr lang="en-US" sz="2200" dirty="0"/>
                      <a:t> such that: </a:t>
                    </a:r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5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" y="7426"/>
                    <a:ext cx="12929" cy="12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67" t="-5556" b="-150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7"/>
                <p:cNvSpPr txBox="1"/>
                <p:nvPr/>
              </p:nvSpPr>
              <p:spPr>
                <a:xfrm>
                  <a:off x="9607549" y="3203843"/>
                  <a:ext cx="1988820" cy="4298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200" dirty="0">
                      <a:cs typeface="Cambria Math" panose="02040503050406030204" pitchFamily="18" charset="0"/>
                      <a:sym typeface="+mn-ea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𝐿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2200" dirty="0">
                      <a:cs typeface="Cambria Math" panose="02040503050406030204" pitchFamily="18" charset="0"/>
                      <a:sym typeface="+mn-ea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sz="2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2200" b="1" dirty="0">
                      <a:solidFill>
                        <a:srgbClr val="0070C0"/>
                      </a:solidFill>
                    </a:rPr>
                    <a:t>AvgBPP</a:t>
                  </a:r>
                </a:p>
              </p:txBody>
            </p:sp>
          </mc:Choice>
          <mc:Fallback xmlns="">
            <p:sp>
              <p:nvSpPr>
                <p:cNvPr id="22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549" y="3203843"/>
                  <a:ext cx="1988820" cy="429895"/>
                </a:xfrm>
                <a:prstGeom prst="rect">
                  <a:avLst/>
                </a:prstGeom>
                <a:blipFill>
                  <a:blip r:embed="rId8"/>
                  <a:stretch>
                    <a:fillRect l="-3509" t="-6849" b="-2602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9173405" y="3431395"/>
              <a:ext cx="3868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Worst-case Running Times for Average-case Problems</a:t>
            </a:r>
          </a:p>
        </p:txBody>
      </p:sp>
      <p:pic>
        <p:nvPicPr>
          <p:cNvPr id="6" name="Content Placeholder 4" descr="A sculpture of a person&#10;&#10;Description automatically generated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71" y="2837153"/>
            <a:ext cx="2685781" cy="3230866"/>
          </a:xfrm>
          <a:prstGeom prst="rect">
            <a:avLst/>
          </a:prstGeom>
        </p:spPr>
      </p:pic>
      <p:sp>
        <p:nvSpPr>
          <p:cNvPr id="7" name="Rounded Rectangular Callout 34"/>
          <p:cNvSpPr/>
          <p:nvPr/>
        </p:nvSpPr>
        <p:spPr>
          <a:xfrm>
            <a:off x="5563997" y="1546725"/>
            <a:ext cx="5604295" cy="1555058"/>
          </a:xfrm>
          <a:prstGeom prst="wedgeRoundRectCallout">
            <a:avLst>
              <a:gd name="adj1" fmla="val -58195"/>
              <a:gd name="adj2" fmla="val 762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effectLst/>
                <a:latin typeface="Calibri (Body)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 (Body)"/>
              </a:rPr>
              <a:t>L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</a:rPr>
              <a:t>is solvable in </a:t>
            </a:r>
            <a:r>
              <a:rPr lang="en-US" sz="2400" dirty="0">
                <a:solidFill>
                  <a:srgbClr val="C00000"/>
                </a:solidFill>
                <a:effectLst/>
                <a:latin typeface="Calibri (Body)"/>
              </a:rPr>
              <a:t>average-case polynomial time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</a:rPr>
              <a:t>w.r.t to 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 (Body)"/>
              </a:rPr>
              <a:t>all poly-time </a:t>
            </a:r>
            <a:r>
              <a:rPr lang="en-US" sz="2400" i="1" dirty="0" err="1">
                <a:solidFill>
                  <a:srgbClr val="C00000"/>
                </a:solidFill>
                <a:effectLst/>
                <a:latin typeface="Calibri (Body)"/>
              </a:rPr>
              <a:t>samplable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 (Body)"/>
              </a:rPr>
              <a:t> distributions</a:t>
            </a:r>
            <a:r>
              <a:rPr lang="en-US" sz="2400" dirty="0">
                <a:solidFill>
                  <a:srgbClr val="000000"/>
                </a:solidFill>
                <a:latin typeface="Calibri (Body)"/>
              </a:rPr>
              <a:t>, w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</a:rPr>
              <a:t>hat can we say about the time needed to solve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 (Body)"/>
              </a:rPr>
              <a:t>L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</a:rPr>
              <a:t>in the 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 (Body)"/>
              </a:rPr>
              <a:t>worst case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</a:rPr>
              <a:t>?</a:t>
            </a:r>
            <a:endParaRPr lang="en-GB" sz="2400" dirty="0">
              <a:latin typeface="Calibri (Body)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Running Times for Average-case Problems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641" y="2001172"/>
            <a:ext cx="11091579" cy="3435747"/>
            <a:chOff x="713641" y="1428673"/>
            <a:chExt cx="11091579" cy="3435747"/>
          </a:xfrm>
        </p:grpSpPr>
        <p:grpSp>
          <p:nvGrpSpPr>
            <p:cNvPr id="5" name="Group 4"/>
            <p:cNvGrpSpPr/>
            <p:nvPr/>
          </p:nvGrpSpPr>
          <p:grpSpPr>
            <a:xfrm>
              <a:off x="713641" y="1428673"/>
              <a:ext cx="11091579" cy="2720265"/>
              <a:chOff x="713641" y="1428673"/>
              <a:chExt cx="11091579" cy="2720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17"/>
                  <p:cNvSpPr txBox="1"/>
                  <p:nvPr/>
                </p:nvSpPr>
                <p:spPr>
                  <a:xfrm>
                    <a:off x="1314770" y="2496498"/>
                    <a:ext cx="10490450" cy="165244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GB" sz="2200" dirty="0">
                        <a:solidFill>
                          <a:schemeClr val="tx1"/>
                        </a:solidFill>
                      </a:rPr>
                      <a:t>For every P-</a:t>
                    </a:r>
                    <a:r>
                      <a:rPr lang="en-GB" sz="2200" dirty="0" err="1">
                        <a:solidFill>
                          <a:schemeClr val="tx1"/>
                        </a:solidFill>
                      </a:rPr>
                      <a:t>samplable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 distribution </a:t>
                    </a:r>
                    <a:r>
                      <a:rPr lang="en-GB" sz="2200" i="1" dirty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, L can be solved in polynomial-time </a:t>
                    </a:r>
                    <a:r>
                      <a:rPr lang="en-US" sz="2200" dirty="0">
                        <a:sym typeface="+mn-ea"/>
                      </a:rPr>
                      <a:t>on average with respect to </a:t>
                    </a:r>
                    <a:r>
                      <a:rPr lang="en-US" sz="2200" i="1" dirty="0">
                        <a:sym typeface="+mn-ea"/>
                      </a:rPr>
                      <a:t>D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endParaRPr lang="en-GB" sz="1000" dirty="0">
                      <a:solidFill>
                        <a:schemeClr val="tx1"/>
                      </a:solidFill>
                    </a:endParaRP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GB" sz="2200" dirty="0">
                        <a:solidFill>
                          <a:schemeClr val="tx1"/>
                        </a:solidFill>
                      </a:rPr>
                      <a:t>For every polynomial </a:t>
                    </a:r>
                    <a:r>
                      <a:rPr lang="en-US" altLang="en-GB" sz="2200" i="1" dirty="0">
                        <a:solidFill>
                          <a:schemeClr val="tx1"/>
                        </a:solidFill>
                      </a:rPr>
                      <a:t>t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GB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GB" sz="2200" dirty="0">
                        <a:solidFill>
                          <a:schemeClr val="tx1"/>
                        </a:solidFill>
                      </a:rPr>
                      <a:t> is solvable by some algorithm that runs in time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dirty="0" smtClean="0">
                                        <a:latin typeface="Cambria Math" panose="02040503050406030204" pitchFamily="18" charset="0"/>
                                        <a:cs typeface="Century Gothic" panose="020B0502020202020204" charset="0"/>
                                        <a:sym typeface="+mn-ea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latin typeface="Cambria Math" panose="02040503050406030204" pitchFamily="18" charset="0"/>
                                        <a:cs typeface="Century Gothic" panose="020B0502020202020204" charset="0"/>
                                        <a:sym typeface="+mn-ea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oMath>
                    </a14:m>
                    <a:r>
                      <a:rPr lang="en-GB" sz="2200" dirty="0">
                        <a:solidFill>
                          <a:schemeClr val="tx1"/>
                        </a:solidFill>
                      </a:rPr>
                      <a:t> on every input 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GB" sz="2200" dirty="0">
                        <a:solidFill>
                          <a:schemeClr val="tx1"/>
                        </a:solidFill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770" y="2496498"/>
                    <a:ext cx="10490450" cy="16524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38" t="-2198" b="-622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39"/>
                  <p:cNvSpPr txBox="1"/>
                  <p:nvPr/>
                </p:nvSpPr>
                <p:spPr>
                  <a:xfrm>
                    <a:off x="713641" y="1428673"/>
                    <a:ext cx="10490450" cy="891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/>
                      <a:t>Theorem (Antunes-Fortnow’09)</a:t>
                    </a:r>
                    <a:r>
                      <a:rPr lang="en-US" sz="3000" dirty="0"/>
                      <a:t>:</a:t>
                    </a:r>
                    <a:r>
                      <a:rPr lang="en-US" sz="2200" dirty="0"/>
                      <a:t> </a:t>
                    </a:r>
                    <a:r>
                      <a:rPr lang="en-US" sz="2200" dirty="0">
                        <a:solidFill>
                          <a:srgbClr val="FF0000"/>
                        </a:solidFill>
                      </a:rPr>
                      <a:t>Under a strong </a:t>
                    </a:r>
                    <a:r>
                      <a:rPr lang="en-US" sz="2200" dirty="0" err="1">
                        <a:solidFill>
                          <a:srgbClr val="FF0000"/>
                        </a:solidFill>
                      </a:rPr>
                      <a:t>derandomization</a:t>
                    </a:r>
                    <a:r>
                      <a:rPr lang="en-US" sz="2200" dirty="0">
                        <a:solidFill>
                          <a:srgbClr val="FF0000"/>
                        </a:solidFill>
                      </a:rPr>
                      <a:t> assumption</a:t>
                    </a:r>
                    <a:r>
                      <a:rPr lang="en-US" sz="2200" dirty="0"/>
                      <a:t>,</a:t>
                    </a:r>
                  </a:p>
                  <a:p>
                    <a:r>
                      <a:rPr lang="en-US" sz="2200" dirty="0"/>
                      <a:t>The following statements are equivalent for every language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US" sz="2200" dirty="0"/>
                      <a:t>:</a:t>
                    </a:r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9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641" y="1428673"/>
                    <a:ext cx="10490450" cy="89154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72" t="-8163" b="-1292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58521" y="4495088"/>
                  <a:ext cx="5305697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GB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GB" dirty="0"/>
                    <a:t>is called the</a:t>
                  </a:r>
                  <a:r>
                    <a:rPr lang="en-GB" i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GB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altLang="en-GB" i="1" dirty="0">
                      <a:solidFill>
                        <a:srgbClr val="0070C0"/>
                      </a:solidFill>
                    </a:rPr>
                    <a:t>-</a:t>
                  </a:r>
                  <a:r>
                    <a:rPr lang="en-GB" i="1" dirty="0">
                      <a:solidFill>
                        <a:srgbClr val="0070C0"/>
                      </a:solidFill>
                    </a:rPr>
                    <a:t>computational depth</a:t>
                  </a:r>
                  <a:r>
                    <a:rPr lang="en-GB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521" y="4495088"/>
                  <a:ext cx="530569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065" b="-241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cxnSpLocks/>
              <a:stCxn id="10" idx="0"/>
            </p:cNvCxnSpPr>
            <p:nvPr/>
          </p:nvCxnSpPr>
          <p:spPr>
            <a:xfrm flipH="1" flipV="1">
              <a:off x="2791460" y="3957145"/>
              <a:ext cx="1519910" cy="5379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3E87C5-4D04-364B-A503-CF2CA176211B}"/>
              </a:ext>
            </a:extLst>
          </p:cNvPr>
          <p:cNvSpPr/>
          <p:nvPr/>
        </p:nvSpPr>
        <p:spPr>
          <a:xfrm>
            <a:off x="4222376" y="1144212"/>
            <a:ext cx="7823293" cy="7154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Running Times for Average-case Problems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641" y="2001172"/>
            <a:ext cx="11091579" cy="3435747"/>
            <a:chOff x="713641" y="1428673"/>
            <a:chExt cx="11091579" cy="3435747"/>
          </a:xfrm>
        </p:grpSpPr>
        <p:grpSp>
          <p:nvGrpSpPr>
            <p:cNvPr id="5" name="Group 4"/>
            <p:cNvGrpSpPr/>
            <p:nvPr/>
          </p:nvGrpSpPr>
          <p:grpSpPr>
            <a:xfrm>
              <a:off x="713641" y="1428673"/>
              <a:ext cx="11091579" cy="2720265"/>
              <a:chOff x="713641" y="1428673"/>
              <a:chExt cx="11091579" cy="2720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17"/>
                  <p:cNvSpPr txBox="1"/>
                  <p:nvPr/>
                </p:nvSpPr>
                <p:spPr>
                  <a:xfrm>
                    <a:off x="1314770" y="2496498"/>
                    <a:ext cx="10490450" cy="165244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GB" sz="2200" dirty="0">
                        <a:solidFill>
                          <a:schemeClr val="tx1"/>
                        </a:solidFill>
                      </a:rPr>
                      <a:t>For every P-</a:t>
                    </a:r>
                    <a:r>
                      <a:rPr lang="en-GB" sz="2200" dirty="0" err="1">
                        <a:solidFill>
                          <a:schemeClr val="tx1"/>
                        </a:solidFill>
                      </a:rPr>
                      <a:t>samplable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 distribution </a:t>
                    </a:r>
                    <a:r>
                      <a:rPr lang="en-GB" sz="2200" i="1" dirty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, L can be solved in polynomial-time </a:t>
                    </a:r>
                    <a:r>
                      <a:rPr lang="en-US" sz="2200" dirty="0">
                        <a:sym typeface="+mn-ea"/>
                      </a:rPr>
                      <a:t>on average with respect to </a:t>
                    </a:r>
                    <a:r>
                      <a:rPr lang="en-US" sz="2200" i="1" dirty="0">
                        <a:sym typeface="+mn-ea"/>
                      </a:rPr>
                      <a:t>D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endParaRPr lang="en-GB" sz="1000" dirty="0">
                      <a:solidFill>
                        <a:schemeClr val="tx1"/>
                      </a:solidFill>
                    </a:endParaRP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GB" sz="2200" dirty="0">
                        <a:solidFill>
                          <a:schemeClr val="tx1"/>
                        </a:solidFill>
                      </a:rPr>
                      <a:t>For every polynomial </a:t>
                    </a:r>
                    <a:r>
                      <a:rPr lang="en-US" altLang="en-GB" sz="2200" i="1" dirty="0">
                        <a:solidFill>
                          <a:schemeClr val="tx1"/>
                        </a:solidFill>
                      </a:rPr>
                      <a:t>t</a:t>
                    </a:r>
                    <a:r>
                      <a:rPr lang="en-GB" sz="2200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GB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GB" sz="2200" dirty="0">
                        <a:solidFill>
                          <a:schemeClr val="tx1"/>
                        </a:solidFill>
                      </a:rPr>
                      <a:t> is solvable by some algorithm that runs in time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dirty="0" smtClean="0">
                                        <a:latin typeface="Cambria Math" panose="02040503050406030204" pitchFamily="18" charset="0"/>
                                        <a:cs typeface="Century Gothic" panose="020B0502020202020204" charset="0"/>
                                        <a:sym typeface="+mn-ea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latin typeface="Cambria Math" panose="02040503050406030204" pitchFamily="18" charset="0"/>
                                        <a:cs typeface="Century Gothic" panose="020B0502020202020204" charset="0"/>
                                        <a:sym typeface="+mn-ea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oMath>
                    </a14:m>
                    <a:r>
                      <a:rPr lang="en-GB" sz="2200" dirty="0">
                        <a:solidFill>
                          <a:schemeClr val="tx1"/>
                        </a:solidFill>
                      </a:rPr>
                      <a:t> on every input 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GB" sz="2200" dirty="0">
                        <a:solidFill>
                          <a:schemeClr val="tx1"/>
                        </a:solidFill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770" y="2496498"/>
                    <a:ext cx="10490450" cy="165244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38" t="-2198" b="-622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39"/>
                  <p:cNvSpPr txBox="1"/>
                  <p:nvPr/>
                </p:nvSpPr>
                <p:spPr>
                  <a:xfrm>
                    <a:off x="713641" y="1428673"/>
                    <a:ext cx="10490450" cy="891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/>
                      <a:t>Theorem (Antunes-Fortnow’09)</a:t>
                    </a:r>
                    <a:r>
                      <a:rPr lang="en-US" sz="3000" dirty="0"/>
                      <a:t>:</a:t>
                    </a:r>
                    <a:r>
                      <a:rPr lang="en-US" sz="2200" dirty="0"/>
                      <a:t> </a:t>
                    </a:r>
                    <a:r>
                      <a:rPr lang="en-US" sz="2200" dirty="0">
                        <a:solidFill>
                          <a:srgbClr val="FF0000"/>
                        </a:solidFill>
                      </a:rPr>
                      <a:t>Under a strong </a:t>
                    </a:r>
                    <a:r>
                      <a:rPr lang="en-US" sz="2200" dirty="0" err="1">
                        <a:solidFill>
                          <a:srgbClr val="FF0000"/>
                        </a:solidFill>
                      </a:rPr>
                      <a:t>derandomization</a:t>
                    </a:r>
                    <a:r>
                      <a:rPr lang="en-US" sz="2200" dirty="0">
                        <a:solidFill>
                          <a:srgbClr val="FF0000"/>
                        </a:solidFill>
                      </a:rPr>
                      <a:t> assumption</a:t>
                    </a:r>
                    <a:r>
                      <a:rPr lang="en-US" sz="2200" dirty="0"/>
                      <a:t>,</a:t>
                    </a:r>
                  </a:p>
                  <a:p>
                    <a:r>
                      <a:rPr lang="en-US" sz="2200" dirty="0"/>
                      <a:t>The following statements are equivalent for every language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US" sz="2200" dirty="0"/>
                      <a:t>:</a:t>
                    </a:r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9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641" y="1428673"/>
                    <a:ext cx="10490450" cy="89154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72" t="-8163" b="-1292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58521" y="4495088"/>
                  <a:ext cx="5305697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GB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GB" dirty="0"/>
                    <a:t>is called the</a:t>
                  </a:r>
                  <a:r>
                    <a:rPr lang="en-GB" i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GB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altLang="en-GB" i="1" dirty="0">
                      <a:solidFill>
                        <a:srgbClr val="0070C0"/>
                      </a:solidFill>
                    </a:rPr>
                    <a:t>-</a:t>
                  </a:r>
                  <a:r>
                    <a:rPr lang="en-GB" i="1" dirty="0">
                      <a:solidFill>
                        <a:srgbClr val="0070C0"/>
                      </a:solidFill>
                    </a:rPr>
                    <a:t>computational depth</a:t>
                  </a:r>
                  <a:r>
                    <a:rPr lang="en-GB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521" y="4495088"/>
                  <a:ext cx="530569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065" b="-241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cxnSpLocks/>
              <a:stCxn id="10" idx="0"/>
            </p:cNvCxnSpPr>
            <p:nvPr/>
          </p:nvCxnSpPr>
          <p:spPr>
            <a:xfrm flipH="1" flipV="1">
              <a:off x="2791460" y="3957145"/>
              <a:ext cx="1519910" cy="5379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6D65A0-FDA8-D4F0-219C-CA773CA2C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872" y="1180025"/>
            <a:ext cx="7734300" cy="6000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69CB37-2322-5652-DC5B-88EA6D7E2DD1}"/>
              </a:ext>
            </a:extLst>
          </p:cNvPr>
          <p:cNvCxnSpPr>
            <a:cxnSpLocks/>
          </p:cNvCxnSpPr>
          <p:nvPr/>
        </p:nvCxnSpPr>
        <p:spPr>
          <a:xfrm flipV="1">
            <a:off x="7584141" y="1859658"/>
            <a:ext cx="0" cy="273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6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68156" y="367653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Time-Bounded Kolmogorov Complexity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56920" y="1501767"/>
            <a:ext cx="9423515" cy="1287145"/>
            <a:chOff x="2178" y="7426"/>
            <a:chExt cx="10300" cy="2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7"/>
                <p:cNvSpPr txBox="1"/>
                <p:nvPr/>
              </p:nvSpPr>
              <p:spPr>
                <a:xfrm>
                  <a:off x="2856" y="8587"/>
                  <a:ext cx="6216" cy="8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4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6216" cy="8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39"/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Kolmogorov complexity:</a:t>
              </a:r>
              <a:endParaRPr lang="en-GB" sz="2800" dirty="0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Running Times for Average-case Problems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641" y="2002888"/>
            <a:ext cx="10490450" cy="3466227"/>
            <a:chOff x="713641" y="1428673"/>
            <a:chExt cx="10490450" cy="3466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39"/>
                <p:cNvSpPr txBox="1"/>
                <p:nvPr/>
              </p:nvSpPr>
              <p:spPr>
                <a:xfrm>
                  <a:off x="713641" y="1428673"/>
                  <a:ext cx="1049045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6"/>
                      </a:solidFill>
                    </a:rPr>
                    <a:t>Theorem (Lu-O-Zimand’22)</a:t>
                  </a:r>
                  <a:r>
                    <a:rPr lang="en-US" sz="3000" b="1" dirty="0">
                      <a:solidFill>
                        <a:schemeClr val="accent6"/>
                      </a:solidFill>
                    </a:rPr>
                    <a:t>: </a:t>
                  </a:r>
                </a:p>
                <a:p>
                  <a:r>
                    <a:rPr lang="en-US" sz="2200" dirty="0"/>
                    <a:t>The following statements are equivalent for every language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sz="2200" dirty="0"/>
                    <a:t>:</a:t>
                  </a:r>
                  <a:endParaRPr lang="en-GB" sz="2200" dirty="0"/>
                </a:p>
              </p:txBody>
            </p:sp>
          </mc:Choice>
          <mc:Fallback xmlns="">
            <p:sp>
              <p:nvSpPr>
                <p:cNvPr id="9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41" y="1428673"/>
                  <a:ext cx="10490450" cy="892552"/>
                </a:xfrm>
                <a:prstGeom prst="rect">
                  <a:avLst/>
                </a:prstGeom>
                <a:blipFill>
                  <a:blip r:embed="rId3"/>
                  <a:stretch>
                    <a:fillRect l="-872" t="-8219" b="-130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72491" y="4525568"/>
                  <a:ext cx="6049109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GB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GB" dirty="0"/>
                    <a:t>is the</a:t>
                  </a:r>
                  <a:r>
                    <a:rPr lang="en-US" altLang="en-GB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GB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altLang="en-GB" dirty="0">
                      <a:solidFill>
                        <a:srgbClr val="0070C0"/>
                      </a:solidFill>
                    </a:rPr>
                    <a:t>-</a:t>
                  </a:r>
                  <a:r>
                    <a:rPr lang="en-GB" i="1" dirty="0">
                      <a:solidFill>
                        <a:srgbClr val="0070C0"/>
                      </a:solidFill>
                    </a:rPr>
                    <a:t>probabilistic computational depth</a:t>
                  </a:r>
                  <a:r>
                    <a:rPr lang="en-GB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491" y="4525568"/>
                  <a:ext cx="604910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1" t="-8065" b="-241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1314770" y="3070713"/>
                <a:ext cx="10490450" cy="1652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P-</a:t>
                </a:r>
                <a:r>
                  <a:rPr lang="en-GB" sz="2200" dirty="0" err="1"/>
                  <a:t>samplable</a:t>
                </a:r>
                <a:r>
                  <a:rPr lang="en-GB" sz="2200" dirty="0"/>
                  <a:t> distribution </a:t>
                </a:r>
                <a:r>
                  <a:rPr lang="en-GB" sz="2200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on every 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0" y="3070713"/>
                <a:ext cx="10490450" cy="1652440"/>
              </a:xfrm>
              <a:prstGeom prst="rect">
                <a:avLst/>
              </a:prstGeom>
              <a:blipFill>
                <a:blip r:embed="rId5"/>
                <a:stretch>
                  <a:fillRect l="-638" t="-2198" b="-6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2751455" y="4531360"/>
            <a:ext cx="561340" cy="537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A273-DDEF-C46F-9D52-640B9573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2" y="161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 useful ingredient of the proof</a:t>
            </a:r>
            <a:endParaRPr lang="en-GB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/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</a:t>
                </a:r>
                <a:r>
                  <a:rPr lang="en-GB" sz="2200" b="1" dirty="0"/>
                  <a:t>P-</a:t>
                </a:r>
                <a:r>
                  <a:rPr lang="en-GB" sz="2200" b="1" dirty="0" err="1"/>
                  <a:t>samplable</a:t>
                </a:r>
                <a:r>
                  <a:rPr lang="en-GB" sz="2200" b="1" dirty="0"/>
                  <a:t> distribution </a:t>
                </a:r>
                <a:r>
                  <a:rPr lang="en-GB" sz="2200" b="1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endParaRPr lang="en-GB" sz="1000" dirty="0"/>
              </a:p>
              <a:p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on every 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blipFill>
                <a:blip r:embed="rId2"/>
                <a:stretch>
                  <a:fillRect l="-580" t="-913" b="-19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101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A273-DDEF-C46F-9D52-640B9573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2" y="161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 useful ingredient of the proof</a:t>
            </a:r>
            <a:endParaRPr lang="en-GB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/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</a:t>
                </a:r>
                <a:r>
                  <a:rPr lang="en-GB" sz="2200" b="1" dirty="0"/>
                  <a:t>P-</a:t>
                </a:r>
                <a:r>
                  <a:rPr lang="en-GB" sz="2200" b="1" dirty="0" err="1"/>
                  <a:t>samplable</a:t>
                </a:r>
                <a:r>
                  <a:rPr lang="en-GB" sz="2200" b="1" dirty="0"/>
                  <a:t> distribution </a:t>
                </a:r>
                <a:r>
                  <a:rPr lang="en-GB" sz="2200" b="1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endParaRPr lang="en-GB" sz="1000" dirty="0"/>
              </a:p>
              <a:p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on every 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blipFill>
                <a:blip r:embed="rId2"/>
                <a:stretch>
                  <a:fillRect l="-580" t="-913" b="-19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9E61E31-63DA-DD39-FBAE-1B130D00E181}"/>
              </a:ext>
            </a:extLst>
          </p:cNvPr>
          <p:cNvSpPr txBox="1"/>
          <p:nvPr/>
        </p:nvSpPr>
        <p:spPr>
          <a:xfrm>
            <a:off x="764722" y="3000440"/>
            <a:ext cx="10151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(Informal)  </a:t>
            </a:r>
            <a:r>
              <a:rPr lang="en-US" sz="2200" dirty="0"/>
              <a:t>For every polynomial t, L can be solved in polynomial-time on average with respect to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D8E1A-FFBA-4D85-FB1E-86BE6EF1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11" y="3346415"/>
            <a:ext cx="2267939" cy="521438"/>
          </a:xfrm>
          <a:prstGeom prst="rect">
            <a:avLst/>
          </a:prstGeom>
        </p:spPr>
      </p:pic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A686304A-C12B-7B41-F16D-612EDA7E7E23}"/>
              </a:ext>
            </a:extLst>
          </p:cNvPr>
          <p:cNvSpPr/>
          <p:nvPr/>
        </p:nvSpPr>
        <p:spPr>
          <a:xfrm>
            <a:off x="5226177" y="2253205"/>
            <a:ext cx="285750" cy="585889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1E047052-4ED3-722F-ED8F-A3D3DE6B5660}"/>
              </a:ext>
            </a:extLst>
          </p:cNvPr>
          <p:cNvSpPr/>
          <p:nvPr/>
        </p:nvSpPr>
        <p:spPr>
          <a:xfrm>
            <a:off x="5226177" y="3867853"/>
            <a:ext cx="285750" cy="585889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72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A273-DDEF-C46F-9D52-640B9573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2" y="161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 useful ingredient of the proof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CEBFA-7E2D-9B77-60E9-B8F1AB92452B}"/>
              </a:ext>
            </a:extLst>
          </p:cNvPr>
          <p:cNvSpPr txBox="1"/>
          <p:nvPr/>
        </p:nvSpPr>
        <p:spPr>
          <a:xfrm>
            <a:off x="1024698" y="5639468"/>
            <a:ext cx="1051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link between </a:t>
            </a:r>
            <a:r>
              <a:rPr lang="en-US" sz="2400" b="1" dirty="0" err="1">
                <a:solidFill>
                  <a:srgbClr val="FF0000"/>
                </a:solidFill>
              </a:rPr>
              <a:t>samplable</a:t>
            </a:r>
            <a:r>
              <a:rPr lang="en-US" sz="2400" b="1" dirty="0">
                <a:solidFill>
                  <a:srgbClr val="FF0000"/>
                </a:solidFill>
              </a:rPr>
              <a:t> distributions </a:t>
            </a:r>
            <a:r>
              <a:rPr lang="en-US" sz="2400" dirty="0">
                <a:solidFill>
                  <a:srgbClr val="FF0000"/>
                </a:solidFill>
              </a:rPr>
              <a:t>and the </a:t>
            </a:r>
            <a:r>
              <a:rPr lang="en-US" sz="2400" b="1" dirty="0">
                <a:solidFill>
                  <a:srgbClr val="FF0000"/>
                </a:solidFill>
              </a:rPr>
              <a:t>“universal” distribution</a:t>
            </a:r>
            <a:r>
              <a:rPr lang="en-US" sz="2400" dirty="0">
                <a:solidFill>
                  <a:srgbClr val="FF0000"/>
                </a:solidFill>
              </a:rPr>
              <a:t> is obtained by a </a:t>
            </a:r>
            <a:r>
              <a:rPr lang="en-US" sz="2400" b="1" dirty="0"/>
              <a:t>“Coding Theorem”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/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</a:t>
                </a:r>
                <a:r>
                  <a:rPr lang="en-GB" sz="2200" b="1" dirty="0"/>
                  <a:t>P-</a:t>
                </a:r>
                <a:r>
                  <a:rPr lang="en-GB" sz="2200" b="1" dirty="0" err="1"/>
                  <a:t>samplable</a:t>
                </a:r>
                <a:r>
                  <a:rPr lang="en-GB" sz="2200" b="1" dirty="0"/>
                  <a:t> distribution </a:t>
                </a:r>
                <a:r>
                  <a:rPr lang="en-GB" sz="2200" b="1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endParaRPr lang="en-GB" sz="1000" dirty="0"/>
              </a:p>
              <a:p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on every 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blipFill>
                <a:blip r:embed="rId2"/>
                <a:stretch>
                  <a:fillRect l="-580" t="-913" b="-19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9E61E31-63DA-DD39-FBAE-1B130D00E181}"/>
              </a:ext>
            </a:extLst>
          </p:cNvPr>
          <p:cNvSpPr txBox="1"/>
          <p:nvPr/>
        </p:nvSpPr>
        <p:spPr>
          <a:xfrm>
            <a:off x="764722" y="3000440"/>
            <a:ext cx="10151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(Informal)  </a:t>
            </a:r>
            <a:r>
              <a:rPr lang="en-US" sz="2200" dirty="0"/>
              <a:t>For every polynomial t, L can be solved in polynomial-time on average with respect to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D8E1A-FFBA-4D85-FB1E-86BE6EF1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11" y="3346415"/>
            <a:ext cx="2267939" cy="521438"/>
          </a:xfrm>
          <a:prstGeom prst="rect">
            <a:avLst/>
          </a:prstGeom>
        </p:spPr>
      </p:pic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A686304A-C12B-7B41-F16D-612EDA7E7E23}"/>
              </a:ext>
            </a:extLst>
          </p:cNvPr>
          <p:cNvSpPr/>
          <p:nvPr/>
        </p:nvSpPr>
        <p:spPr>
          <a:xfrm>
            <a:off x="5226177" y="2253205"/>
            <a:ext cx="285750" cy="585889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1E047052-4ED3-722F-ED8F-A3D3DE6B5660}"/>
              </a:ext>
            </a:extLst>
          </p:cNvPr>
          <p:cNvSpPr/>
          <p:nvPr/>
        </p:nvSpPr>
        <p:spPr>
          <a:xfrm>
            <a:off x="5226177" y="3867853"/>
            <a:ext cx="285750" cy="585889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77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DDAA-3C54-577E-D77F-E8B60244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1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alisto MT" panose="02040603050505030304" pitchFamily="18" charset="0"/>
              </a:rPr>
              <a:t>Optimal coding theorem for pK</a:t>
            </a:r>
            <a:r>
              <a:rPr lang="en-GB" b="1" baseline="30000" dirty="0">
                <a:latin typeface="Calisto MT" panose="02040603050505030304" pitchFamily="18" charset="0"/>
              </a:rPr>
              <a:t>t</a:t>
            </a:r>
            <a:r>
              <a:rPr lang="en-GB" b="1" dirty="0"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26A76-A862-7C81-C742-BF89E5E8DDCF}"/>
              </a:ext>
            </a:extLst>
          </p:cNvPr>
          <p:cNvSpPr txBox="1"/>
          <p:nvPr/>
        </p:nvSpPr>
        <p:spPr>
          <a:xfrm>
            <a:off x="4788043" y="1523113"/>
            <a:ext cx="24545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Coding Theorem in Kolmogorov Complexity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46C56-EB34-E283-5A1E-8CF5DCAC1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49" y="2512872"/>
            <a:ext cx="3743946" cy="646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7D5D9-D787-62BF-F6CC-C4E7B51744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37" y="2530665"/>
            <a:ext cx="3442570" cy="657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B8202E-7C96-B918-4238-D7A10F8CB7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3" y="2728698"/>
            <a:ext cx="866312" cy="315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C26B4-E413-F7F5-4AF7-4E00E8769683}"/>
              </a:ext>
            </a:extLst>
          </p:cNvPr>
          <p:cNvSpPr txBox="1"/>
          <p:nvPr/>
        </p:nvSpPr>
        <p:spPr>
          <a:xfrm>
            <a:off x="3537001" y="3340091"/>
            <a:ext cx="74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sto MT" panose="02040603050505030304" pitchFamily="18" charset="0"/>
              </a:rPr>
              <a:t>We want an efficient version of the coding lemma.</a:t>
            </a:r>
            <a:endParaRPr lang="en-GB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86E08-E474-FA1E-AB50-AE82172F1B5B}"/>
              </a:ext>
            </a:extLst>
          </p:cNvPr>
          <p:cNvSpPr txBox="1"/>
          <p:nvPr/>
        </p:nvSpPr>
        <p:spPr>
          <a:xfrm>
            <a:off x="8053485" y="962673"/>
            <a:ext cx="1957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[Lu-O-Zimand’22]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026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DDAA-3C54-577E-D77F-E8B60244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1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alisto MT" panose="02040603050505030304" pitchFamily="18" charset="0"/>
              </a:rPr>
              <a:t>Optimal coding theorem for pK</a:t>
            </a:r>
            <a:r>
              <a:rPr lang="en-GB" b="1" baseline="30000" dirty="0">
                <a:latin typeface="Calisto MT" panose="02040603050505030304" pitchFamily="18" charset="0"/>
              </a:rPr>
              <a:t>t</a:t>
            </a:r>
            <a:r>
              <a:rPr lang="en-GB" b="1" dirty="0"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26A76-A862-7C81-C742-BF89E5E8DDCF}"/>
              </a:ext>
            </a:extLst>
          </p:cNvPr>
          <p:cNvSpPr txBox="1"/>
          <p:nvPr/>
        </p:nvSpPr>
        <p:spPr>
          <a:xfrm>
            <a:off x="4788043" y="1523113"/>
            <a:ext cx="24545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Coding Theorem in Kolmogorov Complexity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46C56-EB34-E283-5A1E-8CF5DCAC1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49" y="2512872"/>
            <a:ext cx="3743946" cy="646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7D5D9-D787-62BF-F6CC-C4E7B51744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37" y="2530665"/>
            <a:ext cx="3442570" cy="657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B8202E-7C96-B918-4238-D7A10F8CB7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3" y="2728698"/>
            <a:ext cx="866312" cy="315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C26B4-E413-F7F5-4AF7-4E00E8769683}"/>
              </a:ext>
            </a:extLst>
          </p:cNvPr>
          <p:cNvSpPr txBox="1"/>
          <p:nvPr/>
        </p:nvSpPr>
        <p:spPr>
          <a:xfrm>
            <a:off x="3537001" y="3340091"/>
            <a:ext cx="74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sto MT" panose="02040603050505030304" pitchFamily="18" charset="0"/>
              </a:rPr>
              <a:t>We want an efficient version of the coding lemma.</a:t>
            </a:r>
            <a:endParaRPr lang="en-GB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14A4C-F014-90C1-BB18-D149ED3B1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265" y="3931300"/>
            <a:ext cx="9576708" cy="1964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D86E08-E474-FA1E-AB50-AE82172F1B5B}"/>
              </a:ext>
            </a:extLst>
          </p:cNvPr>
          <p:cNvSpPr txBox="1"/>
          <p:nvPr/>
        </p:nvSpPr>
        <p:spPr>
          <a:xfrm>
            <a:off x="8053485" y="962673"/>
            <a:ext cx="1957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[Lu-O-Zimand’22]</a:t>
            </a:r>
            <a:r>
              <a:rPr lang="en-US" sz="2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5946E4-030F-FC2B-9FE9-BEF2EA8F1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265" y="3979033"/>
            <a:ext cx="1304244" cy="2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8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DDAA-3C54-577E-D77F-E8B60244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1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alisto MT" panose="02040603050505030304" pitchFamily="18" charset="0"/>
              </a:rPr>
              <a:t>Optimal coding theorem for pK</a:t>
            </a:r>
            <a:r>
              <a:rPr lang="en-GB" b="1" baseline="30000" dirty="0">
                <a:latin typeface="Calisto MT" panose="02040603050505030304" pitchFamily="18" charset="0"/>
              </a:rPr>
              <a:t>t</a:t>
            </a:r>
            <a:r>
              <a:rPr lang="en-GB" b="1" dirty="0"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26A76-A862-7C81-C742-BF89E5E8DDCF}"/>
              </a:ext>
            </a:extLst>
          </p:cNvPr>
          <p:cNvSpPr txBox="1"/>
          <p:nvPr/>
        </p:nvSpPr>
        <p:spPr>
          <a:xfrm>
            <a:off x="4788043" y="1523113"/>
            <a:ext cx="24545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Coding Theorem in Kolmogorov Complexity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46C56-EB34-E283-5A1E-8CF5DCAC1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49" y="2512872"/>
            <a:ext cx="3743946" cy="646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7D5D9-D787-62BF-F6CC-C4E7B51744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37" y="2530665"/>
            <a:ext cx="3442570" cy="657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B8202E-7C96-B918-4238-D7A10F8CB7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3" y="2728698"/>
            <a:ext cx="866312" cy="315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C26B4-E413-F7F5-4AF7-4E00E8769683}"/>
              </a:ext>
            </a:extLst>
          </p:cNvPr>
          <p:cNvSpPr txBox="1"/>
          <p:nvPr/>
        </p:nvSpPr>
        <p:spPr>
          <a:xfrm>
            <a:off x="3537001" y="3340091"/>
            <a:ext cx="74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sto MT" panose="02040603050505030304" pitchFamily="18" charset="0"/>
              </a:rPr>
              <a:t>We want an efficient version of the coding lemma.</a:t>
            </a:r>
            <a:endParaRPr lang="en-GB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14A4C-F014-90C1-BB18-D149ED3B1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265" y="3931300"/>
            <a:ext cx="9576708" cy="1964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D86E08-E474-FA1E-AB50-AE82172F1B5B}"/>
              </a:ext>
            </a:extLst>
          </p:cNvPr>
          <p:cNvSpPr txBox="1"/>
          <p:nvPr/>
        </p:nvSpPr>
        <p:spPr>
          <a:xfrm>
            <a:off x="8053485" y="962673"/>
            <a:ext cx="1957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[Lu-O-Zimand’22]</a:t>
            </a:r>
            <a:r>
              <a:rPr lang="en-US" sz="2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5946E4-030F-FC2B-9FE9-BEF2EA8F1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265" y="3979033"/>
            <a:ext cx="1304244" cy="293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02F463-FB3B-18A2-16D6-5845F8F3CBE5}"/>
              </a:ext>
            </a:extLst>
          </p:cNvPr>
          <p:cNvSpPr txBox="1"/>
          <p:nvPr/>
        </p:nvSpPr>
        <p:spPr>
          <a:xfrm>
            <a:off x="5232900" y="5901480"/>
            <a:ext cx="583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OPEN PROBLEMS: </a:t>
            </a:r>
            <a:r>
              <a:rPr lang="en-US" dirty="0"/>
              <a:t>Optimal coding theorems for rKt and rK</a:t>
            </a:r>
            <a:r>
              <a:rPr lang="en-US" baseline="30000" dirty="0"/>
              <a:t>t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009017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C73E50-D49C-0EA4-74F5-898C791AFE26}"/>
              </a:ext>
            </a:extLst>
          </p:cNvPr>
          <p:cNvSpPr/>
          <p:nvPr/>
        </p:nvSpPr>
        <p:spPr>
          <a:xfrm>
            <a:off x="759043" y="3018136"/>
            <a:ext cx="3380013" cy="2128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A7821-CDA4-3EB9-82D2-356CBAA3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71" y="207239"/>
            <a:ext cx="7374296" cy="65302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Proof sketch: </a:t>
            </a:r>
            <a:r>
              <a:rPr lang="en-US" sz="3600" b="1" dirty="0">
                <a:solidFill>
                  <a:schemeClr val="tx2"/>
                </a:solidFill>
              </a:rPr>
              <a:t>Coding Theorem for pK</a:t>
            </a:r>
            <a:r>
              <a:rPr lang="en-US" sz="3600" b="1" baseline="30000" dirty="0">
                <a:solidFill>
                  <a:schemeClr val="tx2"/>
                </a:solidFill>
              </a:rPr>
              <a:t>t</a:t>
            </a:r>
            <a:endParaRPr lang="en-GB" sz="3600" b="1" baseline="300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BAEC6-7D97-2656-8270-40EF0974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61" y="2283293"/>
            <a:ext cx="7917801" cy="561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5C144-ED80-FE3A-F88F-0875CCC7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0" y="1033326"/>
            <a:ext cx="8863207" cy="1058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67FB96-4488-05A9-F86E-295B6CC5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125" y="3110924"/>
            <a:ext cx="2707482" cy="30466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05317C-7650-CF3E-0DCB-A15AE504E8F0}"/>
              </a:ext>
            </a:extLst>
          </p:cNvPr>
          <p:cNvSpPr/>
          <p:nvPr/>
        </p:nvSpPr>
        <p:spPr>
          <a:xfrm>
            <a:off x="1092320" y="3813525"/>
            <a:ext cx="1747157" cy="1114567"/>
          </a:xfrm>
          <a:custGeom>
            <a:avLst/>
            <a:gdLst>
              <a:gd name="connsiteX0" fmla="*/ 440872 w 1747157"/>
              <a:gd name="connsiteY0" fmla="*/ 4224 h 1114567"/>
              <a:gd name="connsiteX1" fmla="*/ 440872 w 1747157"/>
              <a:gd name="connsiteY1" fmla="*/ 4224 h 1114567"/>
              <a:gd name="connsiteX2" fmla="*/ 351064 w 1747157"/>
              <a:gd name="connsiteY2" fmla="*/ 61374 h 1114567"/>
              <a:gd name="connsiteX3" fmla="*/ 261257 w 1747157"/>
              <a:gd name="connsiteY3" fmla="*/ 159345 h 1114567"/>
              <a:gd name="connsiteX4" fmla="*/ 195943 w 1747157"/>
              <a:gd name="connsiteY4" fmla="*/ 273645 h 1114567"/>
              <a:gd name="connsiteX5" fmla="*/ 122464 w 1747157"/>
              <a:gd name="connsiteY5" fmla="*/ 387945 h 1114567"/>
              <a:gd name="connsiteX6" fmla="*/ 0 w 1747157"/>
              <a:gd name="connsiteY6" fmla="*/ 706352 h 1114567"/>
              <a:gd name="connsiteX7" fmla="*/ 48986 w 1747157"/>
              <a:gd name="connsiteY7" fmla="*/ 877802 h 1114567"/>
              <a:gd name="connsiteX8" fmla="*/ 97972 w 1747157"/>
              <a:gd name="connsiteY8" fmla="*/ 934952 h 1114567"/>
              <a:gd name="connsiteX9" fmla="*/ 253093 w 1747157"/>
              <a:gd name="connsiteY9" fmla="*/ 992102 h 1114567"/>
              <a:gd name="connsiteX10" fmla="*/ 547007 w 1747157"/>
              <a:gd name="connsiteY10" fmla="*/ 1081910 h 1114567"/>
              <a:gd name="connsiteX11" fmla="*/ 1110343 w 1747157"/>
              <a:gd name="connsiteY11" fmla="*/ 1114567 h 1114567"/>
              <a:gd name="connsiteX12" fmla="*/ 1330779 w 1747157"/>
              <a:gd name="connsiteY12" fmla="*/ 1057417 h 1114567"/>
              <a:gd name="connsiteX13" fmla="*/ 1624693 w 1747157"/>
              <a:gd name="connsiteY13" fmla="*/ 926788 h 1114567"/>
              <a:gd name="connsiteX14" fmla="*/ 1690007 w 1747157"/>
              <a:gd name="connsiteY14" fmla="*/ 861474 h 1114567"/>
              <a:gd name="connsiteX15" fmla="*/ 1747157 w 1747157"/>
              <a:gd name="connsiteY15" fmla="*/ 763502 h 1114567"/>
              <a:gd name="connsiteX16" fmla="*/ 1616529 w 1747157"/>
              <a:gd name="connsiteY16" fmla="*/ 608381 h 1114567"/>
              <a:gd name="connsiteX17" fmla="*/ 1559379 w 1747157"/>
              <a:gd name="connsiteY17" fmla="*/ 559395 h 1114567"/>
              <a:gd name="connsiteX18" fmla="*/ 1330779 w 1747157"/>
              <a:gd name="connsiteY18" fmla="*/ 469588 h 1114567"/>
              <a:gd name="connsiteX19" fmla="*/ 1273629 w 1747157"/>
              <a:gd name="connsiteY19" fmla="*/ 445095 h 1114567"/>
              <a:gd name="connsiteX20" fmla="*/ 1208314 w 1747157"/>
              <a:gd name="connsiteY20" fmla="*/ 404274 h 1114567"/>
              <a:gd name="connsiteX21" fmla="*/ 1110343 w 1747157"/>
              <a:gd name="connsiteY21" fmla="*/ 322631 h 1114567"/>
              <a:gd name="connsiteX22" fmla="*/ 1061357 w 1747157"/>
              <a:gd name="connsiteY22" fmla="*/ 232824 h 1114567"/>
              <a:gd name="connsiteX23" fmla="*/ 1028700 w 1747157"/>
              <a:gd name="connsiteY23" fmla="*/ 183838 h 1114567"/>
              <a:gd name="connsiteX24" fmla="*/ 914400 w 1747157"/>
              <a:gd name="connsiteY24" fmla="*/ 85867 h 1114567"/>
              <a:gd name="connsiteX25" fmla="*/ 832757 w 1747157"/>
              <a:gd name="connsiteY25" fmla="*/ 28717 h 1114567"/>
              <a:gd name="connsiteX26" fmla="*/ 800100 w 1747157"/>
              <a:gd name="connsiteY26" fmla="*/ 20552 h 1114567"/>
              <a:gd name="connsiteX27" fmla="*/ 522514 w 1747157"/>
              <a:gd name="connsiteY27" fmla="*/ 4224 h 1114567"/>
              <a:gd name="connsiteX28" fmla="*/ 440872 w 1747157"/>
              <a:gd name="connsiteY28" fmla="*/ 4224 h 11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7157" h="1114567">
                <a:moveTo>
                  <a:pt x="440872" y="4224"/>
                </a:moveTo>
                <a:lnTo>
                  <a:pt x="440872" y="4224"/>
                </a:lnTo>
                <a:cubicBezTo>
                  <a:pt x="410936" y="23274"/>
                  <a:pt x="379250" y="39820"/>
                  <a:pt x="351064" y="61374"/>
                </a:cubicBezTo>
                <a:cubicBezTo>
                  <a:pt x="332946" y="75229"/>
                  <a:pt x="274618" y="138791"/>
                  <a:pt x="261257" y="159345"/>
                </a:cubicBezTo>
                <a:cubicBezTo>
                  <a:pt x="237342" y="196137"/>
                  <a:pt x="218717" y="236136"/>
                  <a:pt x="195943" y="273645"/>
                </a:cubicBezTo>
                <a:cubicBezTo>
                  <a:pt x="172437" y="312361"/>
                  <a:pt x="143112" y="347632"/>
                  <a:pt x="122464" y="387945"/>
                </a:cubicBezTo>
                <a:cubicBezTo>
                  <a:pt x="27050" y="574230"/>
                  <a:pt x="37202" y="557547"/>
                  <a:pt x="0" y="706352"/>
                </a:cubicBezTo>
                <a:cubicBezTo>
                  <a:pt x="8341" y="798111"/>
                  <a:pt x="-2671" y="797970"/>
                  <a:pt x="48986" y="877802"/>
                </a:cubicBezTo>
                <a:cubicBezTo>
                  <a:pt x="62617" y="898867"/>
                  <a:pt x="76080" y="922693"/>
                  <a:pt x="97972" y="934952"/>
                </a:cubicBezTo>
                <a:cubicBezTo>
                  <a:pt x="146051" y="961876"/>
                  <a:pt x="200722" y="974962"/>
                  <a:pt x="253093" y="992102"/>
                </a:cubicBezTo>
                <a:cubicBezTo>
                  <a:pt x="350454" y="1023966"/>
                  <a:pt x="444680" y="1077037"/>
                  <a:pt x="547007" y="1081910"/>
                </a:cubicBezTo>
                <a:cubicBezTo>
                  <a:pt x="963504" y="1101742"/>
                  <a:pt x="775790" y="1089785"/>
                  <a:pt x="1110343" y="1114567"/>
                </a:cubicBezTo>
                <a:cubicBezTo>
                  <a:pt x="1183822" y="1095517"/>
                  <a:pt x="1258444" y="1080433"/>
                  <a:pt x="1330779" y="1057417"/>
                </a:cubicBezTo>
                <a:cubicBezTo>
                  <a:pt x="1407115" y="1033128"/>
                  <a:pt x="1556277" y="959196"/>
                  <a:pt x="1624693" y="926788"/>
                </a:cubicBezTo>
                <a:cubicBezTo>
                  <a:pt x="1646464" y="905017"/>
                  <a:pt x="1671533" y="886105"/>
                  <a:pt x="1690007" y="861474"/>
                </a:cubicBezTo>
                <a:cubicBezTo>
                  <a:pt x="1712691" y="831228"/>
                  <a:pt x="1747157" y="763502"/>
                  <a:pt x="1747157" y="763502"/>
                </a:cubicBezTo>
                <a:cubicBezTo>
                  <a:pt x="1717044" y="658102"/>
                  <a:pt x="1745872" y="719246"/>
                  <a:pt x="1616529" y="608381"/>
                </a:cubicBezTo>
                <a:cubicBezTo>
                  <a:pt x="1597479" y="592052"/>
                  <a:pt x="1582732" y="568569"/>
                  <a:pt x="1559379" y="559395"/>
                </a:cubicBezTo>
                <a:lnTo>
                  <a:pt x="1330779" y="469588"/>
                </a:lnTo>
                <a:cubicBezTo>
                  <a:pt x="1311536" y="461891"/>
                  <a:pt x="1291205" y="456079"/>
                  <a:pt x="1273629" y="445095"/>
                </a:cubicBezTo>
                <a:cubicBezTo>
                  <a:pt x="1251857" y="431488"/>
                  <a:pt x="1229676" y="418515"/>
                  <a:pt x="1208314" y="404274"/>
                </a:cubicBezTo>
                <a:cubicBezTo>
                  <a:pt x="1169668" y="378510"/>
                  <a:pt x="1139637" y="358434"/>
                  <a:pt x="1110343" y="322631"/>
                </a:cubicBezTo>
                <a:cubicBezTo>
                  <a:pt x="1053599" y="253277"/>
                  <a:pt x="1096892" y="297970"/>
                  <a:pt x="1061357" y="232824"/>
                </a:cubicBezTo>
                <a:cubicBezTo>
                  <a:pt x="1051960" y="215596"/>
                  <a:pt x="1041127" y="199027"/>
                  <a:pt x="1028700" y="183838"/>
                </a:cubicBezTo>
                <a:cubicBezTo>
                  <a:pt x="997764" y="146028"/>
                  <a:pt x="951749" y="114597"/>
                  <a:pt x="914400" y="85867"/>
                </a:cubicBezTo>
                <a:cubicBezTo>
                  <a:pt x="895381" y="71237"/>
                  <a:pt x="850754" y="37716"/>
                  <a:pt x="832757" y="28717"/>
                </a:cubicBezTo>
                <a:cubicBezTo>
                  <a:pt x="822721" y="23699"/>
                  <a:pt x="811208" y="22139"/>
                  <a:pt x="800100" y="20552"/>
                </a:cubicBezTo>
                <a:cubicBezTo>
                  <a:pt x="715545" y="8472"/>
                  <a:pt x="597271" y="7339"/>
                  <a:pt x="522514" y="4224"/>
                </a:cubicBezTo>
                <a:cubicBezTo>
                  <a:pt x="465476" y="-5282"/>
                  <a:pt x="454479" y="4224"/>
                  <a:pt x="440872" y="4224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0C9B23-91EF-9970-4175-FAA742B528D8}"/>
              </a:ext>
            </a:extLst>
          </p:cNvPr>
          <p:cNvCxnSpPr>
            <a:cxnSpLocks/>
          </p:cNvCxnSpPr>
          <p:nvPr/>
        </p:nvCxnSpPr>
        <p:spPr>
          <a:xfrm flipV="1">
            <a:off x="1225866" y="4525929"/>
            <a:ext cx="408214" cy="926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BA64B6F-0D54-FA05-5B05-6809B0196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70" y="5452576"/>
            <a:ext cx="2509056" cy="2892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F65E18-0B21-16AC-0351-F05565309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159" y="2993269"/>
            <a:ext cx="6259966" cy="14662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57D17C-8C2D-9639-FEC6-DF512DFF5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159" y="4868888"/>
            <a:ext cx="6009398" cy="3865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45A40E-B161-C9CE-4C73-1105A878B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45" y="5932629"/>
            <a:ext cx="5299106" cy="464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98FB181-60F1-1D81-DD9C-1B46F2E835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9980" y="5950348"/>
            <a:ext cx="4908096" cy="430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4BE605-58FD-B858-870F-ED203932B9A6}"/>
              </a:ext>
            </a:extLst>
          </p:cNvPr>
          <p:cNvSpPr txBox="1"/>
          <p:nvPr/>
        </p:nvSpPr>
        <p:spPr>
          <a:xfrm>
            <a:off x="9000068" y="402498"/>
            <a:ext cx="2751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(adapting Antunes-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Fortnow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A273-DDEF-C46F-9D52-640B9573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2" y="161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Back to equivalence result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/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</a:t>
                </a:r>
                <a:r>
                  <a:rPr lang="en-GB" sz="2200" b="1" dirty="0"/>
                  <a:t>P-</a:t>
                </a:r>
                <a:r>
                  <a:rPr lang="en-GB" sz="2200" b="1" dirty="0" err="1"/>
                  <a:t>samplable</a:t>
                </a:r>
                <a:r>
                  <a:rPr lang="en-GB" sz="2200" b="1" dirty="0"/>
                  <a:t> distribution </a:t>
                </a:r>
                <a:r>
                  <a:rPr lang="en-GB" sz="2200" b="1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endParaRPr lang="en-GB" sz="1000" dirty="0"/>
              </a:p>
              <a:p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on every 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22B37E32-A931-FC4A-AEAF-2E60F1D4F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2" y="1486580"/>
                <a:ext cx="10490450" cy="3991542"/>
              </a:xfrm>
              <a:prstGeom prst="rect">
                <a:avLst/>
              </a:prstGeom>
              <a:blipFill>
                <a:blip r:embed="rId2"/>
                <a:stretch>
                  <a:fillRect l="-580" t="-913" b="-19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9E61E31-63DA-DD39-FBAE-1B130D00E181}"/>
              </a:ext>
            </a:extLst>
          </p:cNvPr>
          <p:cNvSpPr txBox="1"/>
          <p:nvPr/>
        </p:nvSpPr>
        <p:spPr>
          <a:xfrm>
            <a:off x="764722" y="3000440"/>
            <a:ext cx="10151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(Informal)  </a:t>
            </a:r>
            <a:r>
              <a:rPr lang="en-US" sz="2200" dirty="0"/>
              <a:t>For every polynomial t, L can be solved in polynomial-time on average with respect to 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D8E1A-FFBA-4D85-FB1E-86BE6EF1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11" y="3346415"/>
            <a:ext cx="2267939" cy="521438"/>
          </a:xfrm>
          <a:prstGeom prst="rect">
            <a:avLst/>
          </a:prstGeom>
        </p:spPr>
      </p:pic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A686304A-C12B-7B41-F16D-612EDA7E7E23}"/>
              </a:ext>
            </a:extLst>
          </p:cNvPr>
          <p:cNvSpPr/>
          <p:nvPr/>
        </p:nvSpPr>
        <p:spPr>
          <a:xfrm>
            <a:off x="5226177" y="2253205"/>
            <a:ext cx="285750" cy="585889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1E047052-4ED3-722F-ED8F-A3D3DE6B5660}"/>
              </a:ext>
            </a:extLst>
          </p:cNvPr>
          <p:cNvSpPr/>
          <p:nvPr/>
        </p:nvSpPr>
        <p:spPr>
          <a:xfrm>
            <a:off x="5226177" y="3867853"/>
            <a:ext cx="285750" cy="585889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978C6-5065-CFC9-05B8-855C478CB15F}"/>
              </a:ext>
            </a:extLst>
          </p:cNvPr>
          <p:cNvSpPr txBox="1"/>
          <p:nvPr/>
        </p:nvSpPr>
        <p:spPr>
          <a:xfrm>
            <a:off x="5945642" y="2335345"/>
            <a:ext cx="3484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Optimal Coding Theorem for </a:t>
            </a:r>
            <a:r>
              <a:rPr lang="en-US" sz="2200" dirty="0">
                <a:solidFill>
                  <a:srgbClr val="FF0000"/>
                </a:solidFill>
              </a:rPr>
              <a:t>pK</a:t>
            </a:r>
            <a:r>
              <a:rPr lang="en-US" sz="2200" baseline="30000" dirty="0">
                <a:solidFill>
                  <a:srgbClr val="FF0000"/>
                </a:solidFill>
              </a:rPr>
              <a:t>t</a:t>
            </a:r>
            <a:endParaRPr lang="en-GB" sz="22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4A2AF-61F2-E53E-268C-F31831F5A72F}"/>
              </a:ext>
            </a:extLst>
          </p:cNvPr>
          <p:cNvSpPr txBox="1"/>
          <p:nvPr/>
        </p:nvSpPr>
        <p:spPr>
          <a:xfrm>
            <a:off x="5369052" y="3829885"/>
            <a:ext cx="4578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Time-bounded variant of result from Kolmogorov complexity</a:t>
            </a:r>
            <a:endParaRPr lang="en-GB" sz="2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2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2" y="3590067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A9A2034-D045-6406-1DDC-D61F75219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963" y="2658415"/>
            <a:ext cx="674703" cy="674703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4E868890-3838-5960-0DCD-410F3F0947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6563" y="4347117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68156" y="367653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Time-Bounded Kolmogorov Complexity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56920" y="1501767"/>
            <a:ext cx="9423515" cy="1287145"/>
            <a:chOff x="2178" y="7426"/>
            <a:chExt cx="10300" cy="2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7"/>
                <p:cNvSpPr txBox="1"/>
                <p:nvPr/>
              </p:nvSpPr>
              <p:spPr>
                <a:xfrm>
                  <a:off x="2856" y="8587"/>
                  <a:ext cx="6216" cy="8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4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6216" cy="8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39"/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Kolmogorov complexity:</a:t>
              </a:r>
              <a:endParaRPr lang="en-GB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0D2EFA-8E7A-F005-F606-35C35443D270}"/>
              </a:ext>
            </a:extLst>
          </p:cNvPr>
          <p:cNvGrpSpPr/>
          <p:nvPr/>
        </p:nvGrpSpPr>
        <p:grpSpPr>
          <a:xfrm>
            <a:off x="1456920" y="3167380"/>
            <a:ext cx="9423515" cy="1296035"/>
            <a:chOff x="2178" y="7426"/>
            <a:chExt cx="10300" cy="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7">
                  <a:extLst>
                    <a:ext uri="{FF2B5EF4-FFF2-40B4-BE49-F238E27FC236}">
                      <a16:creationId xmlns:a16="http://schemas.microsoft.com/office/drawing/2014/main" id="{2FABDED4-B22D-32F8-097F-95C68347E9E2}"/>
                    </a:ext>
                  </a:extLst>
                </p:cNvPr>
                <p:cNvSpPr txBox="1"/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GB" sz="22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t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GB" sz="22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within</m:t>
                              </m:r>
                              <m: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0" name="TextBox 17">
                  <a:extLst>
                    <a:ext uri="{FF2B5EF4-FFF2-40B4-BE49-F238E27FC236}">
                      <a16:creationId xmlns:a16="http://schemas.microsoft.com/office/drawing/2014/main" id="{2FABDED4-B22D-32F8-097F-95C68347E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561E4366-9363-C1F5-9DB3-4CC8A6D85AF3}"/>
                </a:ext>
              </a:extLst>
            </p:cNvPr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Levin</a:t>
              </a:r>
              <a:r>
                <a:rPr lang="en-US" sz="2800" dirty="0"/>
                <a:t> Kolmogorov complexity: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4974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Overview of this talk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2" y="3590067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A9A2034-D045-6406-1DDC-D61F75219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963" y="2658415"/>
            <a:ext cx="674703" cy="674703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4E868890-3838-5960-0DCD-410F3F0947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6563" y="4347117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890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Worst-case to Average-case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5266235" y="3044825"/>
                <a:ext cx="4865644" cy="7683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err="1"/>
                  <a:t>DistNP</a:t>
                </a:r>
                <a:r>
                  <a:rPr lang="en-US" sz="2200" dirty="0"/>
                  <a:t> is the set of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),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200" dirty="0"/>
                  <a:t> </a:t>
                </a:r>
                <a:r>
                  <a:rPr lang="en-GB" sz="2200" b="1" dirty="0"/>
                  <a:t>NP</a:t>
                </a:r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200" dirty="0"/>
                  <a:t> is </a:t>
                </a:r>
                <a:r>
                  <a:rPr lang="en-US" altLang="en-GB" sz="2200" dirty="0"/>
                  <a:t>poly-time</a:t>
                </a:r>
                <a:r>
                  <a:rPr lang="en-GB" sz="2200" dirty="0"/>
                  <a:t> </a:t>
                </a:r>
                <a:r>
                  <a:rPr lang="en-GB" sz="2200" dirty="0" err="1"/>
                  <a:t>samplable</a:t>
                </a:r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35" y="3044825"/>
                <a:ext cx="4865644" cy="768350"/>
              </a:xfrm>
              <a:prstGeom prst="rect">
                <a:avLst/>
              </a:prstGeom>
              <a:blipFill>
                <a:blip r:embed="rId3"/>
                <a:stretch>
                  <a:fillRect l="-1500" t="-3876" b="-139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 descr="A sculpture of a person&#10;&#10;Description automatically generated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29" y="2938053"/>
            <a:ext cx="2685781" cy="3230866"/>
          </a:xfrm>
          <a:prstGeom prst="rect">
            <a:avLst/>
          </a:prstGeom>
        </p:spPr>
      </p:pic>
      <p:sp>
        <p:nvSpPr>
          <p:cNvPr id="7" name="Rounded Rectangular Callout 34"/>
          <p:cNvSpPr/>
          <p:nvPr/>
        </p:nvSpPr>
        <p:spPr>
          <a:xfrm>
            <a:off x="3558623" y="1411678"/>
            <a:ext cx="3693515" cy="1021715"/>
          </a:xfrm>
          <a:prstGeom prst="wedgeRoundRectCallout">
            <a:avLst>
              <a:gd name="adj1" fmla="val -37536"/>
              <a:gd name="adj2" fmla="val 953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b="1" dirty="0">
                <a:solidFill>
                  <a:schemeClr val="tx1"/>
                </a:solidFill>
              </a:rPr>
              <a:t>NP</a:t>
            </a:r>
            <a:r>
              <a:rPr lang="en-US" sz="2400" dirty="0">
                <a:solidFill>
                  <a:schemeClr val="tx1"/>
                </a:solidFill>
              </a:rPr>
              <a:t> solvable in average-case polynomial time?</a:t>
            </a:r>
            <a:endParaRPr lang="en-GB" sz="2400" dirty="0">
              <a:solidFill>
                <a:schemeClr val="tx1"/>
              </a:solidFill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/>
              <p:cNvSpPr txBox="1"/>
              <p:nvPr/>
            </p:nvSpPr>
            <p:spPr>
              <a:xfrm>
                <a:off x="6347620" y="4633524"/>
                <a:ext cx="268578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Is </a:t>
                </a:r>
                <a:r>
                  <a:rPr lang="en-US" sz="2200" b="1" dirty="0" err="1"/>
                  <a:t>DistNP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b="1" dirty="0"/>
                  <a:t>AvgP</a:t>
                </a:r>
                <a:r>
                  <a:rPr lang="en-GB" sz="2200" dirty="0"/>
                  <a:t>?</a:t>
                </a:r>
              </a:p>
            </p:txBody>
          </p:sp>
        </mc:Choice>
        <mc:Fallback xmlns="">
          <p:sp>
            <p:nvSpPr>
              <p:cNvPr id="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20" y="4633524"/>
                <a:ext cx="2685781" cy="430887"/>
              </a:xfrm>
              <a:prstGeom prst="rect">
                <a:avLst/>
              </a:prstGeom>
              <a:blipFill>
                <a:blip r:embed="rId5"/>
                <a:stretch>
                  <a:fillRect l="-2709" t="-8219" b="-26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pic>
        <p:nvPicPr>
          <p:cNvPr id="6" name="Content Placeholder 4" descr="A sculpture of a person&#10;&#10;Description automatically generated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29" y="2938053"/>
            <a:ext cx="2685781" cy="3230866"/>
          </a:xfrm>
          <a:prstGeom prst="rect">
            <a:avLst/>
          </a:prstGeom>
        </p:spPr>
      </p:pic>
      <p:sp>
        <p:nvSpPr>
          <p:cNvPr id="7" name="Rounded Rectangular Callout 34"/>
          <p:cNvSpPr/>
          <p:nvPr/>
        </p:nvSpPr>
        <p:spPr>
          <a:xfrm>
            <a:off x="3558540" y="1411605"/>
            <a:ext cx="3693795" cy="1344295"/>
          </a:xfrm>
          <a:prstGeom prst="wedgeRoundRectCallout">
            <a:avLst>
              <a:gd name="adj1" fmla="val -38464"/>
              <a:gd name="adj2" fmla="val 816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Does </a:t>
            </a:r>
            <a:r>
              <a:rPr lang="en-US" sz="2400" i="1" dirty="0">
                <a:solidFill>
                  <a:schemeClr val="tx1"/>
                </a:solidFill>
              </a:rPr>
              <a:t>worst-case</a:t>
            </a:r>
            <a:r>
              <a:rPr lang="en-US" sz="2400" dirty="0">
                <a:solidFill>
                  <a:schemeClr val="tx1"/>
                </a:solidFill>
              </a:rPr>
              <a:t> hardness of </a:t>
            </a:r>
            <a:r>
              <a:rPr lang="en-US" sz="2400" b="1" dirty="0">
                <a:solidFill>
                  <a:schemeClr val="tx1"/>
                </a:solidFill>
              </a:rPr>
              <a:t>NP</a:t>
            </a:r>
            <a:r>
              <a:rPr lang="en-US" sz="2400" dirty="0">
                <a:solidFill>
                  <a:schemeClr val="tx1"/>
                </a:solidFill>
              </a:rPr>
              <a:t> imply </a:t>
            </a:r>
            <a:r>
              <a:rPr lang="en-US" sz="2400" i="1" dirty="0">
                <a:solidFill>
                  <a:schemeClr val="tx1"/>
                </a:solidFill>
              </a:rPr>
              <a:t>average-case </a:t>
            </a:r>
            <a:r>
              <a:rPr lang="en-US" sz="2400" dirty="0">
                <a:solidFill>
                  <a:schemeClr val="tx1"/>
                </a:solidFill>
              </a:rPr>
              <a:t>hardness of </a:t>
            </a:r>
            <a:r>
              <a:rPr lang="en-US" sz="2400" b="1" dirty="0">
                <a:solidFill>
                  <a:schemeClr val="tx1"/>
                </a:solidFill>
              </a:rPr>
              <a:t>NP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GB" sz="2400" dirty="0">
              <a:solidFill>
                <a:schemeClr val="tx1"/>
              </a:solidFill>
              <a:latin typeface="Calibri (Body)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2572" y="3429000"/>
            <a:ext cx="4248150" cy="710565"/>
            <a:chOff x="11000" y="5286"/>
            <a:chExt cx="6690" cy="1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7"/>
                <p:cNvSpPr txBox="1"/>
                <p:nvPr/>
              </p:nvSpPr>
              <p:spPr>
                <a:xfrm>
                  <a:off x="14580" y="5728"/>
                  <a:ext cx="3110" cy="6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 err="1"/>
                    <a:t>DistNP</a:t>
                  </a:r>
                  <a:r>
                    <a:rPr lang="en-US" sz="2200" dirty="0"/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⊈</m:t>
                      </m:r>
                    </m:oMath>
                  </a14:m>
                  <a:r>
                    <a:rPr lang="en-US" sz="2200" dirty="0"/>
                    <a:t> </a:t>
                  </a:r>
                  <a:r>
                    <a:rPr lang="en-US" sz="2200" b="1" dirty="0"/>
                    <a:t>AvgP</a:t>
                  </a:r>
                  <a:endParaRPr lang="en-GB" sz="2200" b="1" dirty="0"/>
                </a:p>
              </p:txBody>
            </p:sp>
          </mc:Choice>
          <mc:Fallback xmlns="">
            <p:sp>
              <p:nvSpPr>
                <p:cNvPr id="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3110" cy="677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11000" y="5286"/>
              <a:ext cx="3342" cy="1119"/>
              <a:chOff x="11000" y="5286"/>
              <a:chExt cx="3342" cy="1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7"/>
                  <p:cNvSpPr txBox="1"/>
                  <p:nvPr/>
                </p:nvSpPr>
                <p:spPr>
                  <a:xfrm>
                    <a:off x="11000" y="5728"/>
                    <a:ext cx="1622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/>
                      <a:t>NP</a:t>
                    </a:r>
                    <a:r>
                      <a:rPr lang="en-US" sz="22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≠</m:t>
                        </m:r>
                      </m:oMath>
                    </a14:m>
                    <a:r>
                      <a:rPr lang="en-US" sz="2200" dirty="0"/>
                      <a:t> </a:t>
                    </a:r>
                    <a:r>
                      <a:rPr lang="en-US" sz="2200" b="1" dirty="0"/>
                      <a:t>P</a:t>
                    </a:r>
                  </a:p>
                </p:txBody>
              </p:sp>
            </mc:Choice>
            <mc:Fallback xmlns="">
              <p:sp>
                <p:nvSpPr>
                  <p:cNvPr id="9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00" y="5728"/>
                    <a:ext cx="1622" cy="677"/>
                  </a:xfrm>
                  <a:prstGeom prst="rect">
                    <a:avLst/>
                  </a:prstGeom>
                  <a:blipFill rotWithShape="1">
                    <a:blip r:embed="rId5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Arrow: Right 1"/>
              <p:cNvSpPr/>
              <p:nvPr/>
            </p:nvSpPr>
            <p:spPr>
              <a:xfrm>
                <a:off x="12991" y="602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" name="TextBox 17"/>
              <p:cNvSpPr txBox="1"/>
              <p:nvPr/>
            </p:nvSpPr>
            <p:spPr>
              <a:xfrm>
                <a:off x="13394" y="5286"/>
                <a:ext cx="545" cy="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200" dirty="0"/>
                  <a:t>?</a:t>
                </a:r>
              </a:p>
            </p:txBody>
          </p:sp>
        </p:grpSp>
      </p:grpSp>
      <p:sp>
        <p:nvSpPr>
          <p:cNvPr id="11" name="TextBox 9"/>
          <p:cNvSpPr txBox="1"/>
          <p:nvPr/>
        </p:nvSpPr>
        <p:spPr>
          <a:xfrm>
            <a:off x="4818788" y="4794557"/>
            <a:ext cx="5559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</a:rPr>
              <a:t>This is called a</a:t>
            </a:r>
            <a:r>
              <a:rPr lang="en-US" sz="1800" dirty="0">
                <a:solidFill>
                  <a:srgbClr val="0070C0"/>
                </a:solidFill>
                <a:latin typeface="Cambria Math" panose="0204050305040603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ambria Math" panose="02040503050406030204" pitchFamily="18" charset="0"/>
              </a:rPr>
              <a:t>worst-case</a:t>
            </a: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 to </a:t>
            </a:r>
            <a:r>
              <a:rPr lang="en-US" sz="1800" b="1" dirty="0">
                <a:solidFill>
                  <a:srgbClr val="FF0000"/>
                </a:solidFill>
                <a:latin typeface="Cambria Math" panose="02040503050406030204" pitchFamily="18" charset="0"/>
              </a:rPr>
              <a:t>average-case</a:t>
            </a: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 reduction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>
            <a:cxnSpLocks/>
            <a:stCxn id="11" idx="0"/>
          </p:cNvCxnSpPr>
          <p:nvPr/>
        </p:nvCxnSpPr>
        <p:spPr>
          <a:xfrm flipV="1">
            <a:off x="7598456" y="4336813"/>
            <a:ext cx="0" cy="457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8830" y="1468755"/>
            <a:ext cx="4453255" cy="710565"/>
            <a:chOff x="9476" y="5286"/>
            <a:chExt cx="7013" cy="1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7"/>
                <p:cNvSpPr txBox="1"/>
                <p:nvPr/>
              </p:nvSpPr>
              <p:spPr>
                <a:xfrm>
                  <a:off x="14580" y="5728"/>
                  <a:ext cx="1909" cy="6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ym typeface="+mn-ea"/>
                    </a:rPr>
                    <a:t>NP</a:t>
                  </a:r>
                  <a:r>
                    <a:rPr lang="en-US" sz="2200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</m:oMath>
                  </a14:m>
                  <a:r>
                    <a:rPr lang="en-US" sz="2200" dirty="0"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P</a:t>
                  </a:r>
                  <a:endParaRPr lang="en-GB" sz="2200" b="1" dirty="0"/>
                </a:p>
              </p:txBody>
            </p:sp>
          </mc:Choice>
          <mc:Fallback xmlns="">
            <p:sp>
              <p:nvSpPr>
                <p:cNvPr id="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1909" cy="677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9476" y="5286"/>
              <a:ext cx="4866" cy="1119"/>
              <a:chOff x="9476" y="5286"/>
              <a:chExt cx="4866" cy="1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7"/>
                  <p:cNvSpPr txBox="1"/>
                  <p:nvPr/>
                </p:nvSpPr>
                <p:spPr>
                  <a:xfrm>
                    <a:off x="9476" y="5728"/>
                    <a:ext cx="3146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ym typeface="+mn-ea"/>
                      </a:rPr>
                      <a:t>AvgP</a:t>
                    </a:r>
                    <a:endParaRPr lang="en-US" sz="2200" b="1" dirty="0"/>
                  </a:p>
                </p:txBody>
              </p:sp>
            </mc:Choice>
            <mc:Fallback xmlns="">
              <p:sp>
                <p:nvSpPr>
                  <p:cNvPr id="9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6" y="5728"/>
                    <a:ext cx="3146" cy="677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Arrow: Right 1"/>
              <p:cNvSpPr/>
              <p:nvPr/>
            </p:nvSpPr>
            <p:spPr>
              <a:xfrm>
                <a:off x="12991" y="602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" name="TextBox 17"/>
              <p:cNvSpPr txBox="1"/>
              <p:nvPr/>
            </p:nvSpPr>
            <p:spPr>
              <a:xfrm>
                <a:off x="13394" y="5286"/>
                <a:ext cx="545" cy="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200" dirty="0"/>
                  <a:t>?</a:t>
                </a:r>
              </a:p>
            </p:txBody>
          </p:sp>
        </p:grpSp>
      </p:grpSp>
      <p:sp>
        <p:nvSpPr>
          <p:cNvPr id="15" name="TextBox 39"/>
          <p:cNvSpPr txBox="1"/>
          <p:nvPr/>
        </p:nvSpPr>
        <p:spPr>
          <a:xfrm>
            <a:off x="1151890" y="2592338"/>
            <a:ext cx="654050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(Ben-David, </a:t>
            </a:r>
            <a:r>
              <a:rPr lang="en-US" sz="2400" b="1" dirty="0" err="1"/>
              <a:t>Chor</a:t>
            </a:r>
            <a:r>
              <a:rPr lang="en-US" sz="2400" b="1" dirty="0"/>
              <a:t>, </a:t>
            </a:r>
            <a:r>
              <a:rPr lang="en-US" sz="2400" b="1" dirty="0" err="1"/>
              <a:t>Goldreich</a:t>
            </a:r>
            <a:r>
              <a:rPr lang="en-US" sz="2400" b="1" dirty="0"/>
              <a:t>, </a:t>
            </a:r>
            <a:r>
              <a:rPr lang="en-US" sz="2400" b="1" dirty="0" err="1"/>
              <a:t>Luby</a:t>
            </a:r>
            <a:r>
              <a:rPr lang="en-US" sz="2400" b="1" dirty="0"/>
              <a:t>’ 92)</a:t>
            </a:r>
            <a:r>
              <a:rPr lang="en-US" sz="2400" dirty="0"/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40DEFE2E-CD81-F7B2-D8FA-F45EACC2875B}"/>
                  </a:ext>
                </a:extLst>
              </p:cNvPr>
              <p:cNvSpPr txBox="1"/>
              <p:nvPr/>
            </p:nvSpPr>
            <p:spPr>
              <a:xfrm>
                <a:off x="1261858" y="3305321"/>
                <a:ext cx="5703719" cy="474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err="1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AvgP </a:t>
                </a:r>
                <a:r>
                  <a:rPr lang="en-US" sz="2200" dirty="0">
                    <a:sym typeface="+mn-ea"/>
                  </a:rPr>
                  <a:t>imples</a:t>
                </a:r>
                <a:r>
                  <a:rPr lang="en-US" sz="2200" b="1" dirty="0">
                    <a:sym typeface="+mn-ea"/>
                  </a:rPr>
                  <a:t> 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2200" b="1" dirty="0">
                        <a:latin typeface="Cambria Math" panose="02040503050406030204" pitchFamily="18" charset="0"/>
                        <a:sym typeface="+mn-ea"/>
                      </a:rPr>
                      <m:t>𝐃𝐓𝐈𝐌𝐄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sz="2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40DEFE2E-CD81-F7B2-D8FA-F45EACC28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58" y="3305321"/>
                <a:ext cx="5703719" cy="474489"/>
              </a:xfrm>
              <a:prstGeom prst="rect">
                <a:avLst/>
              </a:prstGeom>
              <a:blipFill>
                <a:blip r:embed="rId5"/>
                <a:stretch>
                  <a:fillRect l="-1279" t="-25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8830" y="1468755"/>
            <a:ext cx="4453255" cy="710565"/>
            <a:chOff x="9476" y="5286"/>
            <a:chExt cx="7013" cy="1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7"/>
                <p:cNvSpPr txBox="1"/>
                <p:nvPr/>
              </p:nvSpPr>
              <p:spPr>
                <a:xfrm>
                  <a:off x="14580" y="5728"/>
                  <a:ext cx="1909" cy="6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ym typeface="+mn-ea"/>
                    </a:rPr>
                    <a:t>NP</a:t>
                  </a:r>
                  <a:r>
                    <a:rPr lang="en-US" sz="2200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</m:oMath>
                  </a14:m>
                  <a:r>
                    <a:rPr lang="en-US" sz="2200" dirty="0"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P</a:t>
                  </a:r>
                  <a:endParaRPr lang="en-GB" sz="2200" b="1" dirty="0"/>
                </a:p>
              </p:txBody>
            </p:sp>
          </mc:Choice>
          <mc:Fallback xmlns="">
            <p:sp>
              <p:nvSpPr>
                <p:cNvPr id="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1909" cy="677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9476" y="5286"/>
              <a:ext cx="4866" cy="1119"/>
              <a:chOff x="9476" y="5286"/>
              <a:chExt cx="4866" cy="1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7"/>
                  <p:cNvSpPr txBox="1"/>
                  <p:nvPr/>
                </p:nvSpPr>
                <p:spPr>
                  <a:xfrm>
                    <a:off x="9476" y="5728"/>
                    <a:ext cx="3146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ym typeface="+mn-ea"/>
                      </a:rPr>
                      <a:t>AvgP</a:t>
                    </a:r>
                    <a:endParaRPr lang="en-US" sz="2200" b="1" dirty="0"/>
                  </a:p>
                </p:txBody>
              </p:sp>
            </mc:Choice>
            <mc:Fallback xmlns="">
              <p:sp>
                <p:nvSpPr>
                  <p:cNvPr id="9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6" y="5728"/>
                    <a:ext cx="3146" cy="677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Arrow: Right 1"/>
              <p:cNvSpPr/>
              <p:nvPr/>
            </p:nvSpPr>
            <p:spPr>
              <a:xfrm>
                <a:off x="12991" y="602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" name="TextBox 17"/>
              <p:cNvSpPr txBox="1"/>
              <p:nvPr/>
            </p:nvSpPr>
            <p:spPr>
              <a:xfrm>
                <a:off x="13394" y="5286"/>
                <a:ext cx="545" cy="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200" dirty="0"/>
                  <a:t>?</a:t>
                </a:r>
              </a:p>
            </p:txBody>
          </p:sp>
        </p:grpSp>
      </p:grpSp>
      <p:sp>
        <p:nvSpPr>
          <p:cNvPr id="15" name="TextBox 39"/>
          <p:cNvSpPr txBox="1"/>
          <p:nvPr/>
        </p:nvSpPr>
        <p:spPr>
          <a:xfrm>
            <a:off x="1151890" y="2592338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(Ben-David, </a:t>
            </a:r>
            <a:r>
              <a:rPr lang="en-US" sz="2400" b="1" dirty="0" err="1"/>
              <a:t>Chor</a:t>
            </a:r>
            <a:r>
              <a:rPr lang="en-US" sz="2400" b="1" dirty="0"/>
              <a:t>, </a:t>
            </a:r>
            <a:r>
              <a:rPr lang="en-US" sz="2400" b="1" dirty="0" err="1"/>
              <a:t>Goldreich</a:t>
            </a:r>
            <a:r>
              <a:rPr lang="en-US" sz="2400" b="1" dirty="0"/>
              <a:t>, </a:t>
            </a:r>
            <a:r>
              <a:rPr lang="en-US" sz="2400" b="1" dirty="0" err="1"/>
              <a:t>Luby</a:t>
            </a:r>
            <a:r>
              <a:rPr lang="en-US" sz="2400" b="1" dirty="0"/>
              <a:t>’ 92)</a:t>
            </a:r>
            <a:r>
              <a:rPr lang="en-US" sz="2400" dirty="0"/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9"/>
              <p:cNvSpPr txBox="1"/>
              <p:nvPr/>
            </p:nvSpPr>
            <p:spPr>
              <a:xfrm>
                <a:off x="3013392" y="4563239"/>
                <a:ext cx="7719023" cy="11362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2200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</a:rPr>
                  <a:t>Technical barriers to getting</a:t>
                </a:r>
                <a:r>
                  <a:rPr 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algn="l"/>
                <a:endParaRPr lang="en-US" sz="2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200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It was open to show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DistPH</a:t>
                </a:r>
                <a:r>
                  <a:rPr lang="en-US" sz="2200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AvgP</a:t>
                </a:r>
                <a:r>
                  <a:rPr lang="en-US" sz="2200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 implies </a:t>
                </a:r>
                <a:r>
                  <a:rPr lang="en-US" sz="2200" b="1" dirty="0">
                    <a:solidFill>
                      <a:schemeClr val="accent6"/>
                    </a:solidFill>
                    <a:latin typeface="Calibri (Body)" charset="0"/>
                    <a:cs typeface="Calibri (Body)" charset="0"/>
                    <a:sym typeface="+mn-ea"/>
                  </a:rPr>
                  <a:t>U</a:t>
                </a:r>
                <a:r>
                  <a:rPr lang="en-US" sz="2200" b="1" dirty="0" err="1">
                    <a:solidFill>
                      <a:schemeClr val="accent6"/>
                    </a:solidFill>
                    <a:latin typeface="Calibri (Body)" charset="0"/>
                    <a:cs typeface="Calibri (Body)" charset="0"/>
                    <a:sym typeface="+mn-ea"/>
                  </a:rPr>
                  <a:t>P</a:t>
                </a:r>
                <a:r>
                  <a:rPr lang="en-US" sz="2200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olidFill>
                      <a:schemeClr val="tx1"/>
                    </a:solidFill>
                    <a:latin typeface="Calibri (Body)" charset="0"/>
                    <a:cs typeface="Calibri (Body)" charset="0"/>
                    <a:sym typeface="+mn-ea"/>
                  </a:rPr>
                  <a:t>DTIME</a:t>
                </a:r>
                <a:r>
                  <a:rPr lang="en-US" sz="2200" b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+mn-ea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+mn-ea"/>
                  </a:rPr>
                  <a:t>].</a:t>
                </a:r>
              </a:p>
            </p:txBody>
          </p:sp>
        </mc:Choice>
        <mc:Fallback xmlns="">
          <p:sp>
            <p:nvSpPr>
              <p:cNvPr id="1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92" y="4563239"/>
                <a:ext cx="7719023" cy="1136208"/>
              </a:xfrm>
              <a:prstGeom prst="rect">
                <a:avLst/>
              </a:prstGeom>
              <a:blipFill>
                <a:blip r:embed="rId5"/>
                <a:stretch>
                  <a:fillRect l="-946" t="-2660" b="-9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5992494" y="3952369"/>
            <a:ext cx="7303" cy="610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DC72B9BC-1B0B-7D9B-A4B3-C47D9F610C8B}"/>
                  </a:ext>
                </a:extLst>
              </p:cNvPr>
              <p:cNvSpPr txBox="1"/>
              <p:nvPr/>
            </p:nvSpPr>
            <p:spPr>
              <a:xfrm>
                <a:off x="1261858" y="3305321"/>
                <a:ext cx="5703719" cy="474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err="1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AvgP </a:t>
                </a:r>
                <a:r>
                  <a:rPr lang="en-US" sz="2200" dirty="0">
                    <a:sym typeface="+mn-ea"/>
                  </a:rPr>
                  <a:t>imples</a:t>
                </a:r>
                <a:r>
                  <a:rPr lang="en-US" sz="2200" b="1" dirty="0">
                    <a:sym typeface="+mn-ea"/>
                  </a:rPr>
                  <a:t> 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2200" b="1" dirty="0">
                        <a:latin typeface="Cambria Math" panose="02040503050406030204" pitchFamily="18" charset="0"/>
                        <a:sym typeface="+mn-ea"/>
                      </a:rPr>
                      <m:t>𝐃𝐓𝐈𝐌𝐄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sz="2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DC72B9BC-1B0B-7D9B-A4B3-C47D9F610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58" y="3305321"/>
                <a:ext cx="5703719" cy="474489"/>
              </a:xfrm>
              <a:prstGeom prst="rect">
                <a:avLst/>
              </a:prstGeom>
              <a:blipFill>
                <a:blip r:embed="rId6"/>
                <a:stretch>
                  <a:fillRect l="-1279" t="-25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038411" y="1499576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(Hirahara’21)</a:t>
            </a:r>
            <a:r>
              <a:rPr lang="en-US" sz="2400" dirty="0"/>
              <a:t>: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22518" y="2390691"/>
            <a:ext cx="7463155" cy="474345"/>
            <a:chOff x="8233" y="5728"/>
            <a:chExt cx="11583" cy="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7"/>
                <p:cNvSpPr txBox="1"/>
                <p:nvPr/>
              </p:nvSpPr>
              <p:spPr>
                <a:xfrm>
                  <a:off x="14580" y="5728"/>
                  <a:ext cx="5236" cy="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olidFill>
                        <a:schemeClr val="accent6"/>
                      </a:solidFill>
                      <a:sym typeface="+mn-ea"/>
                    </a:rPr>
                    <a:t>UP</a:t>
                  </a:r>
                  <a:r>
                    <a:rPr lang="en-US" sz="2200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  <m:r>
                        <a:rPr lang="en-US" sz="22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𝐃𝐓𝐈𝐌𝐄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5236" cy="747"/>
                </a:xfrm>
                <a:prstGeom prst="rect">
                  <a:avLst/>
                </a:prstGeom>
                <a:blipFill>
                  <a:blip r:embed="rId7"/>
                  <a:stretch>
                    <a:fillRect l="-360" t="-2500" b="-187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8233" y="5728"/>
              <a:ext cx="6109" cy="677"/>
              <a:chOff x="8233" y="5728"/>
              <a:chExt cx="6109" cy="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7"/>
                  <p:cNvSpPr txBox="1"/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olidFill>
                          <a:schemeClr val="tx1"/>
                        </a:solidFill>
                        <a:sym typeface="+mn-ea"/>
                      </a:rPr>
                      <a:t>AvgP</a:t>
                    </a:r>
                    <a:r>
                      <a:rPr lang="en-US" sz="2200" dirty="0">
                        <a:solidFill>
                          <a:schemeClr val="tx1"/>
                        </a:solidFill>
                      </a:rPr>
                      <a:t> </a:t>
                    </a:r>
                    <a:endParaRPr lang="en-US" sz="22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Arrow: Right 1"/>
              <p:cNvSpPr/>
              <p:nvPr/>
            </p:nvSpPr>
            <p:spPr>
              <a:xfrm>
                <a:off x="12991" y="595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038411" y="1499576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(Hirahara’21)</a:t>
            </a:r>
            <a:r>
              <a:rPr lang="en-US" sz="2400" dirty="0"/>
              <a:t>: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22518" y="2390691"/>
            <a:ext cx="7463155" cy="474345"/>
            <a:chOff x="8233" y="5728"/>
            <a:chExt cx="11583" cy="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7"/>
                <p:cNvSpPr txBox="1"/>
                <p:nvPr/>
              </p:nvSpPr>
              <p:spPr>
                <a:xfrm>
                  <a:off x="14580" y="5728"/>
                  <a:ext cx="5236" cy="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olidFill>
                        <a:schemeClr val="accent6"/>
                      </a:solidFill>
                      <a:sym typeface="+mn-ea"/>
                    </a:rPr>
                    <a:t>UP</a:t>
                  </a:r>
                  <a:r>
                    <a:rPr lang="en-US" sz="2200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  <m:r>
                        <a:rPr lang="en-US" sz="22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𝐃𝐓𝐈𝐌𝐄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5236" cy="747"/>
                </a:xfrm>
                <a:prstGeom prst="rect">
                  <a:avLst/>
                </a:prstGeom>
                <a:blipFill>
                  <a:blip r:embed="rId7"/>
                  <a:stretch>
                    <a:fillRect l="-360" t="-2500" b="-187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8233" y="5728"/>
              <a:ext cx="6109" cy="677"/>
              <a:chOff x="8233" y="5728"/>
              <a:chExt cx="6109" cy="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7"/>
                  <p:cNvSpPr txBox="1"/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olidFill>
                          <a:schemeClr val="tx1"/>
                        </a:solidFill>
                        <a:sym typeface="+mn-ea"/>
                      </a:rPr>
                      <a:t>AvgP</a:t>
                    </a:r>
                    <a:r>
                      <a:rPr lang="en-US" sz="2200" dirty="0">
                        <a:solidFill>
                          <a:schemeClr val="tx1"/>
                        </a:solidFill>
                      </a:rPr>
                      <a:t> </a:t>
                    </a:r>
                    <a:endParaRPr lang="en-US" sz="22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Arrow: Right 1"/>
              <p:cNvSpPr/>
              <p:nvPr/>
            </p:nvSpPr>
            <p:spPr>
              <a:xfrm>
                <a:off x="12991" y="595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22D543-F27B-354F-1D01-A28735EEAC19}"/>
              </a:ext>
            </a:extLst>
          </p:cNvPr>
          <p:cNvSpPr txBox="1"/>
          <p:nvPr/>
        </p:nvSpPr>
        <p:spPr>
          <a:xfrm>
            <a:off x="2779021" y="3327818"/>
            <a:ext cx="7108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ighlight>
                  <a:srgbClr val="FFFF00"/>
                </a:highlight>
              </a:rPr>
              <a:t>“Your strength is also your weakness”</a:t>
            </a:r>
            <a:endParaRPr lang="en-GB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87911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038411" y="1499576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(Hirahara’21)</a:t>
            </a:r>
            <a:r>
              <a:rPr lang="en-US" sz="2400" dirty="0"/>
              <a:t>:</a:t>
            </a:r>
            <a:endParaRPr lang="en-GB" sz="2400" dirty="0"/>
          </a:p>
        </p:txBody>
      </p:sp>
      <p:sp>
        <p:nvSpPr>
          <p:cNvPr id="2" name="TextBox 17"/>
          <p:cNvSpPr txBox="1"/>
          <p:nvPr/>
        </p:nvSpPr>
        <p:spPr>
          <a:xfrm>
            <a:off x="2230773" y="4350026"/>
            <a:ext cx="852056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sym typeface="+mn-ea"/>
              </a:rPr>
              <a:t>This proof does not immediately extend to the randomized setting!</a:t>
            </a:r>
            <a:endParaRPr lang="en-US" sz="22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pic>
        <p:nvPicPr>
          <p:cNvPr id="6" name="Graphic 26" descr="Warn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641" y="4108270"/>
            <a:ext cx="914400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21130" y="5308509"/>
            <a:ext cx="7463155" cy="755015"/>
            <a:chOff x="8233" y="5286"/>
            <a:chExt cx="11753" cy="1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7"/>
                <p:cNvSpPr txBox="1"/>
                <p:nvPr/>
              </p:nvSpPr>
              <p:spPr>
                <a:xfrm>
                  <a:off x="14580" y="5728"/>
                  <a:ext cx="5406" cy="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olidFill>
                        <a:schemeClr val="accent6"/>
                      </a:solidFill>
                      <a:sym typeface="+mn-ea"/>
                    </a:rPr>
                    <a:t>UP</a:t>
                  </a:r>
                  <a:r>
                    <a:rPr lang="en-US" sz="2200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  <m:r>
                        <a:rPr lang="en-US" sz="2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𝐁𝐏𝐓𝐈𝐌𝐄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5406" cy="747"/>
                </a:xfrm>
                <a:prstGeom prst="rect">
                  <a:avLst/>
                </a:prstGeom>
                <a:blipFill>
                  <a:blip r:embed="rId5"/>
                  <a:stretch>
                    <a:fillRect l="-1770" t="-2500" b="-187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233" y="5286"/>
              <a:ext cx="6109" cy="1119"/>
              <a:chOff x="8233" y="5286"/>
              <a:chExt cx="6109" cy="1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17"/>
                  <p:cNvSpPr txBox="1"/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olidFill>
                          <a:srgbClr val="C00000"/>
                        </a:solidFill>
                        <a:sym typeface="+mn-ea"/>
                      </a:rPr>
                      <a:t>AvgBPP</a:t>
                    </a:r>
                    <a:r>
                      <a:rPr lang="en-US" sz="2200" dirty="0">
                        <a:solidFill>
                          <a:srgbClr val="C00000"/>
                        </a:solidFill>
                      </a:rPr>
                      <a:t> </a:t>
                    </a:r>
                    <a:endParaRPr lang="en-US" sz="22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blipFill rotWithShape="1">
                    <a:blip r:embed="rId6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Arrow: Right 1"/>
              <p:cNvSpPr/>
              <p:nvPr/>
            </p:nvSpPr>
            <p:spPr>
              <a:xfrm>
                <a:off x="12991" y="602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TextBox 17"/>
              <p:cNvSpPr txBox="1"/>
              <p:nvPr/>
            </p:nvSpPr>
            <p:spPr>
              <a:xfrm>
                <a:off x="13394" y="5286"/>
                <a:ext cx="545" cy="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200" dirty="0"/>
                  <a:t>?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922518" y="2390691"/>
            <a:ext cx="7463155" cy="474345"/>
            <a:chOff x="8233" y="5728"/>
            <a:chExt cx="11583" cy="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7"/>
                <p:cNvSpPr txBox="1"/>
                <p:nvPr/>
              </p:nvSpPr>
              <p:spPr>
                <a:xfrm>
                  <a:off x="14580" y="5728"/>
                  <a:ext cx="5236" cy="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olidFill>
                        <a:schemeClr val="accent6"/>
                      </a:solidFill>
                      <a:sym typeface="+mn-ea"/>
                    </a:rPr>
                    <a:t>UP</a:t>
                  </a:r>
                  <a:r>
                    <a:rPr lang="en-US" sz="2200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  <m:r>
                        <a:rPr lang="en-US" sz="22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𝐃𝐓𝐈𝐌𝐄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0" y="5728"/>
                  <a:ext cx="5236" cy="747"/>
                </a:xfrm>
                <a:prstGeom prst="rect">
                  <a:avLst/>
                </a:prstGeom>
                <a:blipFill>
                  <a:blip r:embed="rId7"/>
                  <a:stretch>
                    <a:fillRect l="-360" t="-2500" b="-187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8233" y="5728"/>
              <a:ext cx="6109" cy="677"/>
              <a:chOff x="8233" y="5728"/>
              <a:chExt cx="6109" cy="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7"/>
                  <p:cNvSpPr txBox="1"/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olidFill>
                          <a:schemeClr val="tx1"/>
                        </a:solidFill>
                        <a:sym typeface="+mn-ea"/>
                      </a:rPr>
                      <a:t>AvgP</a:t>
                    </a:r>
                    <a:r>
                      <a:rPr lang="en-US" sz="2200" dirty="0">
                        <a:solidFill>
                          <a:schemeClr val="tx1"/>
                        </a:solidFill>
                      </a:rPr>
                      <a:t> </a:t>
                    </a:r>
                    <a:endParaRPr lang="en-US" sz="22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" y="5728"/>
                    <a:ext cx="4389" cy="677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Arrow: Right 1"/>
              <p:cNvSpPr/>
              <p:nvPr/>
            </p:nvSpPr>
            <p:spPr>
              <a:xfrm>
                <a:off x="12991" y="5958"/>
                <a:ext cx="1351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22D543-F27B-354F-1D01-A28735EEAC19}"/>
              </a:ext>
            </a:extLst>
          </p:cNvPr>
          <p:cNvSpPr txBox="1"/>
          <p:nvPr/>
        </p:nvSpPr>
        <p:spPr>
          <a:xfrm>
            <a:off x="2779021" y="3327818"/>
            <a:ext cx="7108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ighlight>
                  <a:srgbClr val="FFFF00"/>
                </a:highlight>
              </a:rPr>
              <a:t>“Your strength is also your weakness”</a:t>
            </a:r>
            <a:endParaRPr lang="en-GB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57338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1520825" y="2200795"/>
            <a:ext cx="83497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Gives a more robust theory;  simpler hardness proofs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2037715" y="2827655"/>
                <a:ext cx="96701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200" dirty="0">
                    <a:sym typeface="+mn-ea"/>
                  </a:rPr>
                  <a:t>(</a:t>
                </a:r>
                <a:r>
                  <a:rPr lang="en-US" sz="2200" b="1" dirty="0">
                    <a:sym typeface="+mn-ea"/>
                  </a:rPr>
                  <a:t>NP</a:t>
                </a:r>
                <a:r>
                  <a:rPr lang="en-US" sz="2200" dirty="0">
                    <a:sym typeface="+mn-ea"/>
                  </a:rPr>
                  <a:t>, U)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AvgBPP</a:t>
                </a:r>
                <a:r>
                  <a:rPr lang="en-US" sz="2200" b="1" dirty="0" err="1">
                    <a:latin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⟺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AvgBPP</a:t>
                </a:r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, where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dirty="0">
                    <a:sym typeface="+mn-ea"/>
                  </a:rPr>
                  <a:t>U</a:t>
                </a:r>
                <a:r>
                  <a:rPr lang="en-US" sz="2200" dirty="0">
                    <a:latin typeface="Brush Script MT" panose="03060802040406070304" pitchFamily="66" charset="0"/>
                    <a:sym typeface="+mn-ea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is the uniform distribution </a:t>
                </a:r>
                <a:r>
                  <a:rPr lang="en-US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[Impagliazzo-Levin’90]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15" y="2827655"/>
                <a:ext cx="9670191" cy="769441"/>
              </a:xfrm>
              <a:prstGeom prst="rect">
                <a:avLst/>
              </a:prstGeom>
              <a:blipFill>
                <a:blip r:embed="rId3"/>
                <a:stretch>
                  <a:fillRect l="-755" t="-7813" b="-140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39"/>
          <p:cNvSpPr txBox="1"/>
          <p:nvPr/>
        </p:nvSpPr>
        <p:spPr>
          <a:xfrm>
            <a:off x="1063625" y="1574165"/>
            <a:ext cx="7139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care about </a:t>
            </a:r>
            <a:r>
              <a:rPr lang="en-US" sz="2400" b="1" dirty="0">
                <a:solidFill>
                  <a:srgbClr val="FF0000"/>
                </a:solidFill>
              </a:rPr>
              <a:t>randomized</a:t>
            </a:r>
            <a:r>
              <a:rPr lang="en-US" sz="2400" b="1" dirty="0"/>
              <a:t> average-case complexity? </a:t>
            </a:r>
            <a:endParaRPr lang="en-GB" sz="2400" dirty="0">
              <a:latin typeface="Baguet Script" panose="00000500000000000000" pitchFamily="2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063625" y="1574165"/>
            <a:ext cx="8949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care about </a:t>
            </a:r>
            <a:r>
              <a:rPr lang="en-US" sz="2400" b="1" dirty="0">
                <a:solidFill>
                  <a:srgbClr val="FF0000"/>
                </a:solidFill>
              </a:rPr>
              <a:t>randomized</a:t>
            </a:r>
            <a:r>
              <a:rPr lang="en-US" sz="2400" b="1" dirty="0"/>
              <a:t> average-case complexity? </a:t>
            </a:r>
            <a:endParaRPr lang="en-GB" sz="2400" dirty="0">
              <a:latin typeface="Baguet Script" panose="00000500000000000000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2037532" y="4392578"/>
            <a:ext cx="269054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NP is worst-case hard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1520825" y="2200795"/>
            <a:ext cx="783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Gives a more robust theory;  simpler hardness proofs </a:t>
            </a:r>
            <a:endParaRPr lang="en-GB" sz="2400" dirty="0"/>
          </a:p>
        </p:txBody>
      </p:sp>
      <p:sp>
        <p:nvSpPr>
          <p:cNvPr id="8" name="TextBox 39"/>
          <p:cNvSpPr txBox="1"/>
          <p:nvPr/>
        </p:nvSpPr>
        <p:spPr>
          <a:xfrm>
            <a:off x="1520825" y="3735170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More relevant to cryptography</a:t>
            </a:r>
            <a:endParaRPr lang="en-GB" sz="2400" dirty="0"/>
          </a:p>
        </p:txBody>
      </p:sp>
      <p:sp>
        <p:nvSpPr>
          <p:cNvPr id="9" name="TextBox 17"/>
          <p:cNvSpPr txBox="1"/>
          <p:nvPr/>
        </p:nvSpPr>
        <p:spPr>
          <a:xfrm>
            <a:off x="5509941" y="4376435"/>
            <a:ext cx="291914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NP is average-case hard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9172575" y="4392299"/>
            <a:ext cx="2485390" cy="429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Cryptography exists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Arrow: Right 2"/>
          <p:cNvSpPr/>
          <p:nvPr/>
        </p:nvSpPr>
        <p:spPr>
          <a:xfrm>
            <a:off x="4844143" y="4526376"/>
            <a:ext cx="549728" cy="1632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/>
          <p:cNvSpPr/>
          <p:nvPr/>
        </p:nvSpPr>
        <p:spPr>
          <a:xfrm>
            <a:off x="8499545" y="4526376"/>
            <a:ext cx="549728" cy="1632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2037715" y="2827655"/>
                <a:ext cx="9688195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sym typeface="+mn-ea"/>
                  </a:rPr>
                  <a:t>(</a:t>
                </a:r>
                <a:r>
                  <a:rPr lang="en-US" sz="2200" b="1" dirty="0">
                    <a:sym typeface="+mn-ea"/>
                  </a:rPr>
                  <a:t>NP</a:t>
                </a:r>
                <a:r>
                  <a:rPr lang="en-US" sz="2200" dirty="0">
                    <a:sym typeface="+mn-ea"/>
                  </a:rPr>
                  <a:t>, U)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AvgBPP</a:t>
                </a:r>
                <a:r>
                  <a:rPr lang="en-US" sz="2200" b="1" dirty="0" err="1">
                    <a:latin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⟺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AvgBPP</a:t>
                </a:r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, where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dirty="0">
                    <a:sym typeface="+mn-ea"/>
                  </a:rPr>
                  <a:t>U</a:t>
                </a:r>
                <a:r>
                  <a:rPr lang="en-US" sz="2200" dirty="0">
                    <a:latin typeface="Brush Script MT" panose="03060802040406070304" pitchFamily="66" charset="0"/>
                    <a:sym typeface="+mn-ea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is the uniform distribution </a:t>
                </a:r>
                <a:r>
                  <a:rPr lang="en-US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[Impagliazzo-Levin’90]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15" y="2827655"/>
                <a:ext cx="9688195" cy="769441"/>
              </a:xfrm>
              <a:prstGeom prst="rect">
                <a:avLst/>
              </a:prstGeom>
              <a:blipFill>
                <a:blip r:embed="rId3"/>
                <a:stretch>
                  <a:fillRect l="-754" t="-7813" b="-140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7"/>
          <p:cNvSpPr txBox="1"/>
          <p:nvPr/>
        </p:nvSpPr>
        <p:spPr>
          <a:xfrm flipH="1">
            <a:off x="4931410" y="4195449"/>
            <a:ext cx="915670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?</a:t>
            </a:r>
          </a:p>
        </p:txBody>
      </p:sp>
      <p:sp>
        <p:nvSpPr>
          <p:cNvPr id="11" name="TextBox 17"/>
          <p:cNvSpPr txBox="1"/>
          <p:nvPr/>
        </p:nvSpPr>
        <p:spPr>
          <a:xfrm flipH="1">
            <a:off x="8545195" y="4195449"/>
            <a:ext cx="915670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56920" y="4832993"/>
            <a:ext cx="8546061" cy="1290955"/>
            <a:chOff x="2178" y="7426"/>
            <a:chExt cx="10688" cy="2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/>
                <p:cNvSpPr txBox="1"/>
                <p:nvPr/>
              </p:nvSpPr>
              <p:spPr>
                <a:xfrm>
                  <a:off x="2856" y="8629"/>
                  <a:ext cx="9891" cy="8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within</m:t>
                                </m:r>
                                <m:r>
                                  <a:rPr lang="en-US" sz="220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3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629"/>
                  <a:ext cx="9891" cy="830"/>
                </a:xfrm>
                <a:prstGeom prst="rect">
                  <a:avLst/>
                </a:prstGeom>
                <a:blipFill>
                  <a:blip r:embed="rId3"/>
                  <a:stretch>
                    <a:fillRect b="-33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178" y="7426"/>
                  <a:ext cx="10688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800" dirty="0">
                      <a:solidFill>
                        <a:srgbClr val="00B050"/>
                      </a:solidFill>
                    </a:rPr>
                    <a:t>-time-bounded</a:t>
                  </a:r>
                  <a:r>
                    <a:rPr lang="en-US" sz="2800" dirty="0"/>
                    <a:t> Kolmogorov complexity:</a:t>
                  </a:r>
                  <a:endParaRPr lang="en-GB" sz="2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0688" cy="824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8"/>
          <p:cNvSpPr/>
          <p:nvPr/>
        </p:nvSpPr>
        <p:spPr>
          <a:xfrm>
            <a:off x="968156" y="367653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</a:rPr>
              <a:t>Time-Bounded Kolmogorov Complexity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56920" y="1501767"/>
            <a:ext cx="9423515" cy="1287145"/>
            <a:chOff x="2178" y="7426"/>
            <a:chExt cx="10300" cy="2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7"/>
                <p:cNvSpPr txBox="1"/>
                <p:nvPr/>
              </p:nvSpPr>
              <p:spPr>
                <a:xfrm>
                  <a:off x="2856" y="8587"/>
                  <a:ext cx="6216" cy="8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4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6216" cy="8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39"/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Kolmogorov complexity:</a:t>
              </a:r>
              <a:endParaRPr lang="en-GB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0D2EFA-8E7A-F005-F606-35C35443D270}"/>
              </a:ext>
            </a:extLst>
          </p:cNvPr>
          <p:cNvGrpSpPr/>
          <p:nvPr/>
        </p:nvGrpSpPr>
        <p:grpSpPr>
          <a:xfrm>
            <a:off x="1456920" y="3167380"/>
            <a:ext cx="9423515" cy="1296035"/>
            <a:chOff x="2178" y="7426"/>
            <a:chExt cx="10300" cy="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7">
                  <a:extLst>
                    <a:ext uri="{FF2B5EF4-FFF2-40B4-BE49-F238E27FC236}">
                      <a16:creationId xmlns:a16="http://schemas.microsoft.com/office/drawing/2014/main" id="{2FABDED4-B22D-32F8-097F-95C68347E9E2}"/>
                    </a:ext>
                  </a:extLst>
                </p:cNvPr>
                <p:cNvSpPr txBox="1"/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GB" sz="22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t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200" i="1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GB" sz="22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sz="22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panose="02040503050406030204" pitchFamily="18" charset="0"/>
                                </a:rPr>
                                <m:t>outputs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within</m:t>
                              </m:r>
                              <m: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2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10" name="TextBox 17">
                  <a:extLst>
                    <a:ext uri="{FF2B5EF4-FFF2-40B4-BE49-F238E27FC236}">
                      <a16:creationId xmlns:a16="http://schemas.microsoft.com/office/drawing/2014/main" id="{2FABDED4-B22D-32F8-097F-95C68347E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" y="8587"/>
                  <a:ext cx="8559" cy="8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561E4366-9363-C1F5-9DB3-4CC8A6D85AF3}"/>
                </a:ext>
              </a:extLst>
            </p:cNvPr>
            <p:cNvSpPr txBox="1"/>
            <p:nvPr/>
          </p:nvSpPr>
          <p:spPr>
            <a:xfrm>
              <a:off x="2178" y="7426"/>
              <a:ext cx="1030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Levin</a:t>
              </a:r>
              <a:r>
                <a:rPr lang="en-US" sz="2800" dirty="0"/>
                <a:t> Kolmogorov complexity: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914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2037715" y="2827655"/>
                <a:ext cx="9688195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sym typeface="+mn-ea"/>
                  </a:rPr>
                  <a:t>(</a:t>
                </a:r>
                <a:r>
                  <a:rPr lang="en-US" sz="2200" b="1" dirty="0">
                    <a:sym typeface="+mn-ea"/>
                  </a:rPr>
                  <a:t>NP</a:t>
                </a:r>
                <a:r>
                  <a:rPr lang="en-US" sz="2200" dirty="0">
                    <a:sym typeface="+mn-ea"/>
                  </a:rPr>
                  <a:t>, U)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AvgBPP</a:t>
                </a:r>
                <a:r>
                  <a:rPr lang="en-US" sz="2200" b="1" dirty="0" err="1">
                    <a:latin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⟺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AvgBPP</a:t>
                </a:r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, where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dirty="0">
                    <a:sym typeface="+mn-ea"/>
                  </a:rPr>
                  <a:t>U</a:t>
                </a:r>
                <a:r>
                  <a:rPr lang="en-US" sz="2200" dirty="0">
                    <a:latin typeface="Brush Script MT" panose="03060802040406070304" pitchFamily="66" charset="0"/>
                    <a:sym typeface="+mn-ea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is the uniform distribution </a:t>
                </a:r>
                <a:r>
                  <a:rPr lang="en-US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[Impagliazzo-Levin’90]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15" y="2827655"/>
                <a:ext cx="9688195" cy="769441"/>
              </a:xfrm>
              <a:prstGeom prst="rect">
                <a:avLst/>
              </a:prstGeom>
              <a:blipFill>
                <a:blip r:embed="rId3"/>
                <a:stretch>
                  <a:fillRect l="-754" t="-7813" b="-140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7"/>
          <p:cNvSpPr txBox="1"/>
          <p:nvPr/>
        </p:nvSpPr>
        <p:spPr>
          <a:xfrm>
            <a:off x="2037532" y="4392574"/>
            <a:ext cx="269054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NP is worst-case hard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1520824" y="2200795"/>
            <a:ext cx="78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Gives a more robust theory;  simpler hardness proofs </a:t>
            </a:r>
            <a:endParaRPr lang="en-GB" sz="2400" dirty="0"/>
          </a:p>
        </p:txBody>
      </p:sp>
      <p:sp>
        <p:nvSpPr>
          <p:cNvPr id="8" name="TextBox 39"/>
          <p:cNvSpPr txBox="1"/>
          <p:nvPr/>
        </p:nvSpPr>
        <p:spPr>
          <a:xfrm>
            <a:off x="1520825" y="3735166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More relevant to cryptography</a:t>
            </a:r>
            <a:endParaRPr lang="en-GB" sz="2400" dirty="0"/>
          </a:p>
        </p:txBody>
      </p:sp>
      <p:sp>
        <p:nvSpPr>
          <p:cNvPr id="9" name="TextBox 17"/>
          <p:cNvSpPr txBox="1"/>
          <p:nvPr/>
        </p:nvSpPr>
        <p:spPr>
          <a:xfrm>
            <a:off x="5509941" y="4376431"/>
            <a:ext cx="291914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NP is average-case hard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Arrow: Right 2"/>
          <p:cNvSpPr/>
          <p:nvPr/>
        </p:nvSpPr>
        <p:spPr>
          <a:xfrm>
            <a:off x="4844143" y="4526372"/>
            <a:ext cx="549728" cy="1632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/>
          <p:cNvSpPr/>
          <p:nvPr/>
        </p:nvSpPr>
        <p:spPr>
          <a:xfrm>
            <a:off x="8499545" y="4526372"/>
            <a:ext cx="549728" cy="1632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9"/>
              <p:cNvSpPr txBox="1"/>
              <p:nvPr/>
            </p:nvSpPr>
            <p:spPr>
              <a:xfrm>
                <a:off x="2306930" y="5048942"/>
                <a:ext cx="2151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NP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BPP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32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30" y="5048942"/>
                <a:ext cx="215174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8" t="-14" r="16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/>
              <p:cNvSpPr txBox="1"/>
              <p:nvPr/>
            </p:nvSpPr>
            <p:spPr>
              <a:xfrm>
                <a:off x="5665627" y="5048942"/>
                <a:ext cx="23956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DistNP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AvgBPP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33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27" y="5048942"/>
                <a:ext cx="239569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" t="-14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9"/>
          <p:cNvSpPr txBox="1"/>
          <p:nvPr/>
        </p:nvSpPr>
        <p:spPr>
          <a:xfrm>
            <a:off x="8435974" y="5048885"/>
            <a:ext cx="3756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One-way functions exist 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against probabilistic adversaries</a:t>
            </a:r>
            <a:r>
              <a:rPr lang="en-US" sz="2000" dirty="0"/>
              <a:t>)</a:t>
            </a:r>
            <a:endParaRPr lang="en-GB" sz="2000" dirty="0"/>
          </a:p>
        </p:txBody>
      </p:sp>
      <p:sp>
        <p:nvSpPr>
          <p:cNvPr id="2" name="TextBox 39"/>
          <p:cNvSpPr txBox="1"/>
          <p:nvPr/>
        </p:nvSpPr>
        <p:spPr>
          <a:xfrm>
            <a:off x="1063625" y="1574165"/>
            <a:ext cx="839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care about </a:t>
            </a:r>
            <a:r>
              <a:rPr lang="en-US" sz="2400" b="1" dirty="0">
                <a:solidFill>
                  <a:srgbClr val="FF0000"/>
                </a:solidFill>
              </a:rPr>
              <a:t>randomized</a:t>
            </a:r>
            <a:r>
              <a:rPr lang="en-US" sz="2400" b="1" dirty="0"/>
              <a:t> average-case complexity? </a:t>
            </a:r>
            <a:endParaRPr lang="en-GB" sz="2400" dirty="0">
              <a:latin typeface="Baguet Script" panose="00000500000000000000" pitchFamily="2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9172575" y="4392295"/>
            <a:ext cx="2485390" cy="429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Cryptography exists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 flipH="1">
            <a:off x="4931410" y="4195445"/>
            <a:ext cx="915670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?</a:t>
            </a:r>
          </a:p>
        </p:txBody>
      </p:sp>
      <p:sp>
        <p:nvSpPr>
          <p:cNvPr id="12" name="TextBox 17"/>
          <p:cNvSpPr txBox="1"/>
          <p:nvPr/>
        </p:nvSpPr>
        <p:spPr>
          <a:xfrm flipH="1">
            <a:off x="8545195" y="4195445"/>
            <a:ext cx="915670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9" name="TextBox 39">
            <a:extLst>
              <a:ext uri="{FF2B5EF4-FFF2-40B4-BE49-F238E27FC236}">
                <a16:creationId xmlns:a16="http://schemas.microsoft.com/office/drawing/2014/main" id="{A8E06480-F18B-A642-329B-953D2F2F8EF8}"/>
              </a:ext>
            </a:extLst>
          </p:cNvPr>
          <p:cNvSpPr txBox="1"/>
          <p:nvPr/>
        </p:nvSpPr>
        <p:spPr>
          <a:xfrm>
            <a:off x="482148" y="1574165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(Hirahara’21)</a:t>
            </a:r>
            <a:r>
              <a:rPr lang="en-US" sz="2400" dirty="0"/>
              <a:t>:</a:t>
            </a:r>
            <a:endParaRPr lang="en-GB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84245-B4D6-C6F0-3951-B24412168B2A}"/>
              </a:ext>
            </a:extLst>
          </p:cNvPr>
          <p:cNvGrpSpPr/>
          <p:nvPr/>
        </p:nvGrpSpPr>
        <p:grpSpPr>
          <a:xfrm>
            <a:off x="566603" y="2226310"/>
            <a:ext cx="6149340" cy="474345"/>
            <a:chOff x="8233" y="5717"/>
            <a:chExt cx="9822" cy="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7">
                  <a:extLst>
                    <a:ext uri="{FF2B5EF4-FFF2-40B4-BE49-F238E27FC236}">
                      <a16:creationId xmlns:a16="http://schemas.microsoft.com/office/drawing/2014/main" id="{2115E4CC-2BB8-E352-9B3D-E22377E5BED4}"/>
                    </a:ext>
                  </a:extLst>
                </p:cNvPr>
                <p:cNvSpPr txBox="1"/>
                <p:nvPr/>
              </p:nvSpPr>
              <p:spPr>
                <a:xfrm>
                  <a:off x="12819" y="5717"/>
                  <a:ext cx="5236" cy="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olidFill>
                        <a:schemeClr val="accent6"/>
                      </a:solidFill>
                      <a:sym typeface="+mn-ea"/>
                    </a:rPr>
                    <a:t>UP</a:t>
                  </a:r>
                  <a:r>
                    <a:rPr lang="en-US" sz="2200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  <m:r>
                        <a:rPr lang="en-US" sz="2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𝐃𝐓𝐈𝐌𝐄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7">
                  <a:extLst>
                    <a:ext uri="{FF2B5EF4-FFF2-40B4-BE49-F238E27FC236}">
                      <a16:creationId xmlns:a16="http://schemas.microsoft.com/office/drawing/2014/main" id="{2115E4CC-2BB8-E352-9B3D-E22377E5B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19" y="5717"/>
                  <a:ext cx="5236" cy="747"/>
                </a:xfrm>
                <a:prstGeom prst="rect">
                  <a:avLst/>
                </a:prstGeom>
                <a:blipFill>
                  <a:blip r:embed="rId3"/>
                  <a:stretch>
                    <a:fillRect l="-1852" t="-2500" b="-2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45120ED-63F0-D6FF-8F0F-33FD8B172C3A}"/>
                </a:ext>
              </a:extLst>
            </p:cNvPr>
            <p:cNvGrpSpPr/>
            <p:nvPr/>
          </p:nvGrpSpPr>
          <p:grpSpPr>
            <a:xfrm>
              <a:off x="8233" y="5728"/>
              <a:ext cx="4316" cy="677"/>
              <a:chOff x="8233" y="5728"/>
              <a:chExt cx="4316" cy="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17">
                    <a:extLst>
                      <a:ext uri="{FF2B5EF4-FFF2-40B4-BE49-F238E27FC236}">
                        <a16:creationId xmlns:a16="http://schemas.microsoft.com/office/drawing/2014/main" id="{99F6D9BA-9204-E818-A828-F791347641BE}"/>
                      </a:ext>
                    </a:extLst>
                  </p:cNvPr>
                  <p:cNvSpPr txBox="1"/>
                  <p:nvPr/>
                </p:nvSpPr>
                <p:spPr>
                  <a:xfrm>
                    <a:off x="8233" y="5728"/>
                    <a:ext cx="3500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olidFill>
                          <a:srgbClr val="C00000"/>
                        </a:solidFill>
                        <a:sym typeface="+mn-ea"/>
                      </a:rPr>
                      <a:t>AvgP</a:t>
                    </a:r>
                    <a:r>
                      <a:rPr lang="en-US" sz="2200" dirty="0">
                        <a:solidFill>
                          <a:srgbClr val="C00000"/>
                        </a:solidFill>
                      </a:rPr>
                      <a:t> </a:t>
                    </a:r>
                    <a:endParaRPr lang="en-US" sz="22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" y="5728"/>
                    <a:ext cx="3500" cy="677"/>
                  </a:xfrm>
                  <a:prstGeom prst="rect">
                    <a:avLst/>
                  </a:prstGeom>
                  <a:blipFill rotWithShape="1">
                    <a:blip r:embed="rId8"/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Arrow: Right 1">
                <a:extLst>
                  <a:ext uri="{FF2B5EF4-FFF2-40B4-BE49-F238E27FC236}">
                    <a16:creationId xmlns:a16="http://schemas.microsoft.com/office/drawing/2014/main" id="{7A280B97-DA5B-D574-0414-CBA56B1E58E7}"/>
                  </a:ext>
                </a:extLst>
              </p:cNvPr>
              <p:cNvSpPr/>
              <p:nvPr/>
            </p:nvSpPr>
            <p:spPr>
              <a:xfrm>
                <a:off x="12003" y="6010"/>
                <a:ext cx="546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22C85C-CCC4-D5CE-9D67-5792BD9FDC47}"/>
              </a:ext>
            </a:extLst>
          </p:cNvPr>
          <p:cNvGrpSpPr/>
          <p:nvPr/>
        </p:nvGrpSpPr>
        <p:grpSpPr>
          <a:xfrm>
            <a:off x="482148" y="3786505"/>
            <a:ext cx="6540500" cy="1254760"/>
            <a:chOff x="1325" y="6223"/>
            <a:chExt cx="10300" cy="1976"/>
          </a:xfrm>
        </p:grpSpPr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C1DC1C12-EDB1-BB03-6A8E-98170CBF0D4B}"/>
                </a:ext>
              </a:extLst>
            </p:cNvPr>
            <p:cNvSpPr txBox="1"/>
            <p:nvPr/>
          </p:nvSpPr>
          <p:spPr>
            <a:xfrm>
              <a:off x="1325" y="6223"/>
              <a:ext cx="103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Theorem (Goldberg-Kabanets-Lu-O’22)</a:t>
              </a:r>
              <a:r>
                <a:rPr lang="en-US" sz="2400" dirty="0"/>
                <a:t>:</a:t>
              </a:r>
              <a:endParaRPr lang="en-GB" sz="24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941A40-3E01-981D-EDE2-48B61CB76712}"/>
                </a:ext>
              </a:extLst>
            </p:cNvPr>
            <p:cNvGrpSpPr/>
            <p:nvPr/>
          </p:nvGrpSpPr>
          <p:grpSpPr>
            <a:xfrm>
              <a:off x="1458" y="7452"/>
              <a:ext cx="9684" cy="747"/>
              <a:chOff x="8233" y="5717"/>
              <a:chExt cx="9822" cy="7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17">
                    <a:extLst>
                      <a:ext uri="{FF2B5EF4-FFF2-40B4-BE49-F238E27FC236}">
                        <a16:creationId xmlns:a16="http://schemas.microsoft.com/office/drawing/2014/main" id="{ABF5EC48-3F22-9FD3-FF37-BAB9358FAC7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19" y="5717"/>
                    <a:ext cx="5236" cy="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>
                        <a:solidFill>
                          <a:schemeClr val="accent6"/>
                        </a:solidFill>
                        <a:sym typeface="+mn-ea"/>
                      </a:rPr>
                      <a:t>UP</a:t>
                    </a:r>
                    <a:r>
                      <a:rPr lang="en-US" sz="2200" b="1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  <m:r>
                          <a:rPr lang="en-US" sz="2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𝐑𝐓𝐈𝐌𝐄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a14:m>
                    <a:endParaRPr lang="en-US" sz="22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17">
                    <a:extLst>
                      <a:ext uri="{FF2B5EF4-FFF2-40B4-BE49-F238E27FC236}">
                        <a16:creationId xmlns:a16="http://schemas.microsoft.com/office/drawing/2014/main" id="{ABF5EC48-3F22-9FD3-FF37-BAB9358FAC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19" y="5717"/>
                    <a:ext cx="5236" cy="7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7" t="-2500" b="-20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5442405-D801-AD84-3087-917354692143}"/>
                  </a:ext>
                </a:extLst>
              </p:cNvPr>
              <p:cNvGrpSpPr/>
              <p:nvPr/>
            </p:nvGrpSpPr>
            <p:grpSpPr>
              <a:xfrm>
                <a:off x="8233" y="5728"/>
                <a:ext cx="4316" cy="677"/>
                <a:chOff x="8233" y="5728"/>
                <a:chExt cx="4316" cy="6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17">
                      <a:extLst>
                        <a:ext uri="{FF2B5EF4-FFF2-40B4-BE49-F238E27FC236}">
                          <a16:creationId xmlns:a16="http://schemas.microsoft.com/office/drawing/2014/main" id="{2DCA3F57-689D-791C-D659-6AE801CE4B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33" y="5728"/>
                      <a:ext cx="3500" cy="6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200" b="1" dirty="0" err="1">
                          <a:sym typeface="+mn-ea"/>
                        </a:rPr>
                        <a:t>DistNP</a:t>
                      </a:r>
                      <a:r>
                        <a:rPr lang="en-US" sz="2200" dirty="0">
                          <a:sym typeface="+mn-ea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⊆</m:t>
                          </m:r>
                        </m:oMath>
                      </a14:m>
                      <a:r>
                        <a:rPr lang="en-US" sz="2200" dirty="0">
                          <a:sym typeface="+mn-ea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sym typeface="+mn-ea"/>
                        </a:rPr>
                        <a:t>AvgBPP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33" y="5728"/>
                      <a:ext cx="3500" cy="677"/>
                    </a:xfrm>
                    <a:prstGeom prst="rect">
                      <a:avLst/>
                    </a:prstGeom>
                    <a:blipFill rotWithShape="1">
                      <a:blip r:embed="rId10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Arrow: Right 1">
                  <a:extLst>
                    <a:ext uri="{FF2B5EF4-FFF2-40B4-BE49-F238E27FC236}">
                      <a16:creationId xmlns:a16="http://schemas.microsoft.com/office/drawing/2014/main" id="{A52F3781-B8E5-9454-07B2-13EA07D95964}"/>
                    </a:ext>
                  </a:extLst>
                </p:cNvPr>
                <p:cNvSpPr/>
                <p:nvPr/>
              </p:nvSpPr>
              <p:spPr>
                <a:xfrm>
                  <a:off x="12003" y="6010"/>
                  <a:ext cx="546" cy="25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Worst-case to Average-case Reductions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482148" y="1574165"/>
            <a:ext cx="654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(Hirahara’21)</a:t>
            </a:r>
            <a:r>
              <a:rPr lang="en-US" sz="2400" dirty="0"/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7095037" y="2229754"/>
                <a:ext cx="4677865" cy="370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err="1">
                    <a:sym typeface="+mn-ea"/>
                  </a:rPr>
                  <a:t>Dist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1600" b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𝚺</m:t>
                        </m:r>
                      </m:e>
                      <m:sub>
                        <m:r>
                          <a:rPr lang="en-US" sz="1600" b="1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1600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rgbClr val="0070C0"/>
                    </a:solidFill>
                    <a:sym typeface="+mn-ea"/>
                  </a:rPr>
                  <a:t>AvgP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dirty="0">
                    <a:sym typeface="+mn-ea"/>
                  </a:rPr>
                  <a:t>imples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rgbClr val="7030A0"/>
                    </a:solidFill>
                    <a:sym typeface="+mn-ea"/>
                  </a:rPr>
                  <a:t>NP</a:t>
                </a:r>
                <a:r>
                  <a:rPr lang="en-US" sz="16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1600" b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+mn-ea"/>
                      </a:rPr>
                      <m:t>𝐃𝐓𝐈𝐌𝐄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037" y="2229754"/>
                <a:ext cx="4677865" cy="370294"/>
              </a:xfrm>
              <a:prstGeom prst="rect">
                <a:avLst/>
              </a:prstGeom>
              <a:blipFill>
                <a:blip r:embed="rId3"/>
                <a:stretch>
                  <a:fillRect l="-650" b="-15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7"/>
              <p:cNvSpPr txBox="1"/>
              <p:nvPr/>
            </p:nvSpPr>
            <p:spPr>
              <a:xfrm>
                <a:off x="7088053" y="2825384"/>
                <a:ext cx="4678500" cy="370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err="1">
                    <a:sym typeface="+mn-ea"/>
                  </a:rPr>
                  <a:t>DistPH</a:t>
                </a:r>
                <a:r>
                  <a:rPr lang="en-US" sz="16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1600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rgbClr val="0070C0"/>
                    </a:solidFill>
                    <a:sym typeface="+mn-ea"/>
                  </a:rPr>
                  <a:t>AvgP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dirty="0">
                    <a:sym typeface="+mn-ea"/>
                  </a:rPr>
                  <a:t>imples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chemeClr val="accent2"/>
                    </a:solidFill>
                    <a:sym typeface="+mn-ea"/>
                  </a:rPr>
                  <a:t>PH</a:t>
                </a:r>
                <a:r>
                  <a:rPr lang="en-US" sz="16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1600" b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+mn-ea"/>
                      </a:rPr>
                      <m:t>𝐃𝐓𝐈𝐌𝐄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53" y="2825384"/>
                <a:ext cx="4678500" cy="370294"/>
              </a:xfrm>
              <a:prstGeom prst="rect">
                <a:avLst/>
              </a:prstGeom>
              <a:blipFill>
                <a:blip r:embed="rId4"/>
                <a:stretch>
                  <a:fillRect l="-650" b="-15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/>
              <p:cNvSpPr txBox="1"/>
              <p:nvPr/>
            </p:nvSpPr>
            <p:spPr>
              <a:xfrm>
                <a:off x="7094403" y="4611004"/>
                <a:ext cx="4678500" cy="370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err="1">
                    <a:sym typeface="+mn-ea"/>
                  </a:rPr>
                  <a:t>Dist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1600" b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𝚺</m:t>
                        </m:r>
                      </m:e>
                      <m:sub>
                        <m:r>
                          <a:rPr lang="en-US" sz="1600" b="1" i="1" dirty="0" err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1600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rgbClr val="C00000"/>
                    </a:solidFill>
                    <a:sym typeface="+mn-ea"/>
                  </a:rPr>
                  <a:t>AvgBPP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dirty="0">
                    <a:sym typeface="+mn-ea"/>
                  </a:rPr>
                  <a:t>imples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rgbClr val="7030A0"/>
                    </a:solidFill>
                    <a:sym typeface="+mn-ea"/>
                  </a:rPr>
                  <a:t>NP</a:t>
                </a:r>
                <a:r>
                  <a:rPr lang="en-US" sz="16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16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𝐑𝐓𝐈𝐌𝐄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03" y="4611004"/>
                <a:ext cx="4678500" cy="370294"/>
              </a:xfrm>
              <a:prstGeom prst="rect">
                <a:avLst/>
              </a:prstGeom>
              <a:blipFill>
                <a:blip r:embed="rId5"/>
                <a:stretch>
                  <a:fillRect l="-650" b="-15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/>
              <p:cNvSpPr txBox="1"/>
              <p:nvPr/>
            </p:nvSpPr>
            <p:spPr>
              <a:xfrm>
                <a:off x="7093769" y="5206634"/>
                <a:ext cx="4679134" cy="3702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err="1">
                    <a:sym typeface="+mn-ea"/>
                  </a:rPr>
                  <a:t>DistPH</a:t>
                </a:r>
                <a:r>
                  <a:rPr lang="en-US" sz="16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1600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rgbClr val="C00000"/>
                    </a:solidFill>
                    <a:sym typeface="+mn-ea"/>
                  </a:rPr>
                  <a:t>AvgBPP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dirty="0">
                    <a:sym typeface="+mn-ea"/>
                  </a:rPr>
                  <a:t>imples</a:t>
                </a:r>
                <a:r>
                  <a:rPr lang="en-US" sz="1600" b="1" dirty="0">
                    <a:sym typeface="+mn-ea"/>
                  </a:rPr>
                  <a:t> </a:t>
                </a:r>
                <a:r>
                  <a:rPr lang="en-US" sz="1600" b="1" dirty="0">
                    <a:solidFill>
                      <a:schemeClr val="accent2"/>
                    </a:solidFill>
                    <a:sym typeface="+mn-ea"/>
                  </a:rPr>
                  <a:t>PH</a:t>
                </a:r>
                <a:r>
                  <a:rPr lang="en-US" sz="16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16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𝐁𝐏𝐓𝐈𝐌𝐄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69" y="5206634"/>
                <a:ext cx="4679134" cy="370294"/>
              </a:xfrm>
              <a:prstGeom prst="rect">
                <a:avLst/>
              </a:prstGeom>
              <a:blipFill>
                <a:blip r:embed="rId6"/>
                <a:stretch>
                  <a:fillRect l="-650" b="-15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66603" y="2226310"/>
            <a:ext cx="6149340" cy="474345"/>
            <a:chOff x="8233" y="5717"/>
            <a:chExt cx="9822" cy="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7"/>
                <p:cNvSpPr txBox="1"/>
                <p:nvPr/>
              </p:nvSpPr>
              <p:spPr>
                <a:xfrm>
                  <a:off x="12819" y="5717"/>
                  <a:ext cx="5236" cy="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b="1" dirty="0">
                      <a:solidFill>
                        <a:schemeClr val="accent6"/>
                      </a:solidFill>
                      <a:sym typeface="+mn-ea"/>
                    </a:rPr>
                    <a:t>UP</a:t>
                  </a:r>
                  <a:r>
                    <a:rPr lang="en-US" sz="2200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  <m:r>
                        <a:rPr lang="en-US" sz="2200" b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𝐃𝐓𝐈𝐌𝐄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19" y="5717"/>
                  <a:ext cx="5236" cy="747"/>
                </a:xfrm>
                <a:prstGeom prst="rect">
                  <a:avLst/>
                </a:prstGeom>
                <a:blipFill>
                  <a:blip r:embed="rId7"/>
                  <a:stretch>
                    <a:fillRect l="-1852" t="-2500" b="-2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8233" y="5728"/>
              <a:ext cx="4316" cy="677"/>
              <a:chOff x="8233" y="5728"/>
              <a:chExt cx="4316" cy="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7"/>
                  <p:cNvSpPr txBox="1"/>
                  <p:nvPr/>
                </p:nvSpPr>
                <p:spPr>
                  <a:xfrm>
                    <a:off x="8233" y="5728"/>
                    <a:ext cx="3500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 err="1">
                        <a:sym typeface="+mn-ea"/>
                      </a:rPr>
                      <a:t>DistNP</a:t>
                    </a:r>
                    <a:r>
                      <a:rPr lang="en-US" sz="2200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</m:oMath>
                    </a14:m>
                    <a:r>
                      <a:rPr lang="en-US" sz="2200" dirty="0">
                        <a:sym typeface="+mn-ea"/>
                      </a:rPr>
                      <a:t> </a:t>
                    </a:r>
                    <a:r>
                      <a:rPr lang="en-US" sz="2200" b="1" dirty="0">
                        <a:solidFill>
                          <a:srgbClr val="0070C0"/>
                        </a:solidFill>
                        <a:sym typeface="+mn-ea"/>
                      </a:rPr>
                      <a:t>AvgP</a:t>
                    </a:r>
                    <a:r>
                      <a:rPr lang="en-US" sz="2200" dirty="0">
                        <a:solidFill>
                          <a:srgbClr val="C00000"/>
                        </a:solidFill>
                      </a:rPr>
                      <a:t> </a:t>
                    </a:r>
                    <a:endParaRPr lang="en-US" sz="22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" y="5728"/>
                    <a:ext cx="3500" cy="6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6849" b="-2602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Arrow: Right 1"/>
              <p:cNvSpPr/>
              <p:nvPr/>
            </p:nvSpPr>
            <p:spPr>
              <a:xfrm>
                <a:off x="12003" y="6010"/>
                <a:ext cx="546" cy="2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82148" y="3786505"/>
            <a:ext cx="6540500" cy="1254760"/>
            <a:chOff x="1325" y="6223"/>
            <a:chExt cx="10300" cy="1976"/>
          </a:xfrm>
        </p:grpSpPr>
        <p:sp>
          <p:nvSpPr>
            <p:cNvPr id="8" name="TextBox 39"/>
            <p:cNvSpPr txBox="1"/>
            <p:nvPr/>
          </p:nvSpPr>
          <p:spPr>
            <a:xfrm>
              <a:off x="1325" y="6223"/>
              <a:ext cx="1030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Theorem (Goldberg-Kabanets-Lu-O’22)</a:t>
              </a:r>
              <a:r>
                <a:rPr lang="en-US" sz="2400" dirty="0"/>
                <a:t>:</a:t>
              </a:r>
              <a:endParaRPr lang="en-GB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58" y="7452"/>
              <a:ext cx="9684" cy="747"/>
              <a:chOff x="8233" y="5717"/>
              <a:chExt cx="9822" cy="7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7"/>
                  <p:cNvSpPr txBox="1"/>
                  <p:nvPr/>
                </p:nvSpPr>
                <p:spPr>
                  <a:xfrm>
                    <a:off x="12819" y="5717"/>
                    <a:ext cx="5236" cy="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200" b="1" dirty="0">
                        <a:solidFill>
                          <a:schemeClr val="accent6"/>
                        </a:solidFill>
                        <a:sym typeface="+mn-ea"/>
                      </a:rPr>
                      <a:t>UP</a:t>
                    </a:r>
                    <a:r>
                      <a:rPr lang="en-US" sz="2200" b="1" dirty="0">
                        <a:sym typeface="+mn-ea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⊆</m:t>
                        </m:r>
                        <m:r>
                          <a:rPr lang="en-US" sz="2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𝐑𝐓𝐈𝐌𝐄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a14:m>
                    <a:endParaRPr lang="en-US" sz="22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19" y="5717"/>
                    <a:ext cx="5236" cy="7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7" t="-2500" b="-20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Group 20"/>
              <p:cNvGrpSpPr/>
              <p:nvPr/>
            </p:nvGrpSpPr>
            <p:grpSpPr>
              <a:xfrm>
                <a:off x="8233" y="5728"/>
                <a:ext cx="4316" cy="677"/>
                <a:chOff x="8233" y="5728"/>
                <a:chExt cx="4316" cy="6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17"/>
                    <p:cNvSpPr txBox="1"/>
                    <p:nvPr/>
                  </p:nvSpPr>
                  <p:spPr>
                    <a:xfrm>
                      <a:off x="8233" y="5728"/>
                      <a:ext cx="3500" cy="6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200" b="1" dirty="0" err="1">
                          <a:sym typeface="+mn-ea"/>
                        </a:rPr>
                        <a:t>DistNP</a:t>
                      </a:r>
                      <a:r>
                        <a:rPr lang="en-US" sz="2200" dirty="0">
                          <a:sym typeface="+mn-ea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2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⊆</m:t>
                          </m:r>
                        </m:oMath>
                      </a14:m>
                      <a:r>
                        <a:rPr lang="en-US" sz="2200" dirty="0">
                          <a:sym typeface="+mn-ea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sym typeface="+mn-ea"/>
                        </a:rPr>
                        <a:t>AvgBPP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33" y="5728"/>
                      <a:ext cx="3500" cy="677"/>
                    </a:xfrm>
                    <a:prstGeom prst="rect">
                      <a:avLst/>
                    </a:prstGeom>
                    <a:blipFill rotWithShape="1">
                      <a:blip r:embed="rId10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Arrow: Right 1"/>
                <p:cNvSpPr/>
                <p:nvPr/>
              </p:nvSpPr>
              <p:spPr>
                <a:xfrm>
                  <a:off x="12003" y="6010"/>
                  <a:ext cx="546" cy="25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E8F672-EAD0-F80E-4C8B-7D6022392316}"/>
              </a:ext>
            </a:extLst>
          </p:cNvPr>
          <p:cNvSpPr txBox="1"/>
          <p:nvPr/>
        </p:nvSpPr>
        <p:spPr>
          <a:xfrm>
            <a:off x="7037254" y="1578110"/>
            <a:ext cx="4792797" cy="37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Extensions to </a:t>
            </a:r>
            <a:r>
              <a:rPr lang="en-US" b="1" dirty="0">
                <a:solidFill>
                  <a:srgbClr val="7030A0"/>
                </a:solidFill>
              </a:rPr>
              <a:t>NP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PH</a:t>
            </a:r>
            <a:r>
              <a:rPr lang="en-US" b="1" dirty="0"/>
              <a:t>:</a:t>
            </a:r>
            <a:endParaRPr lang="en-GB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Some intuition and the role of pK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t</a:t>
            </a:r>
            <a:endParaRPr lang="en-US" altLang="en-GB" sz="3500" b="1" baseline="30000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/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accent6"/>
                    </a:solidFill>
                    <a:sym typeface="+mn-ea"/>
                  </a:rPr>
                  <a:t>UP</a:t>
                </a:r>
                <a:r>
                  <a:rPr lang="en-US" sz="22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2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𝐑𝐓𝐈𝐌𝐄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2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blipFill>
                <a:blip r:embed="rId3"/>
                <a:stretch>
                  <a:fillRect l="-1667" t="-25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/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err="1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olidFill>
                      <a:srgbClr val="C00000"/>
                    </a:solidFill>
                    <a:sym typeface="+mn-ea"/>
                  </a:rPr>
                  <a:t>AvgBPP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blipFill>
                <a:blip r:embed="rId4"/>
                <a:stretch>
                  <a:fillRect l="-3039" t="-6849" r="-2762" b="-26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">
            <a:extLst>
              <a:ext uri="{FF2B5EF4-FFF2-40B4-BE49-F238E27FC236}">
                <a16:creationId xmlns:a16="http://schemas.microsoft.com/office/drawing/2014/main" id="{81E1C170-2CD8-6C09-1BB4-C5674A4A65EB}"/>
              </a:ext>
            </a:extLst>
          </p:cNvPr>
          <p:cNvSpPr/>
          <p:nvPr/>
        </p:nvSpPr>
        <p:spPr>
          <a:xfrm>
            <a:off x="5215297" y="1409168"/>
            <a:ext cx="341839" cy="163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/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P-</a:t>
                </a:r>
                <a:r>
                  <a:rPr lang="en-GB" sz="2200" dirty="0" err="1"/>
                  <a:t>samplable</a:t>
                </a:r>
                <a:r>
                  <a:rPr lang="en-GB" sz="2200" dirty="0"/>
                  <a:t> distribution </a:t>
                </a:r>
                <a:r>
                  <a:rPr lang="en-GB" sz="2200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:r>
                  <a:rPr lang="en-GB" sz="2200" b="1" dirty="0">
                    <a:solidFill>
                      <a:schemeClr val="accent1"/>
                    </a:solidFill>
                  </a:rPr>
                  <a:t>on every input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blipFill>
                <a:blip r:embed="rId6"/>
                <a:stretch>
                  <a:fillRect l="-638" t="-2198" b="-6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E582E3D-2997-F7A1-6CB1-6E395AA98960}"/>
              </a:ext>
            </a:extLst>
          </p:cNvPr>
          <p:cNvSpPr txBox="1"/>
          <p:nvPr/>
        </p:nvSpPr>
        <p:spPr>
          <a:xfrm>
            <a:off x="523957" y="1303398"/>
            <a:ext cx="1466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2"/>
                </a:solidFill>
              </a:rPr>
              <a:t>Recall: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Some intuition and the role of pK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t</a:t>
            </a:r>
            <a:endParaRPr lang="en-US" altLang="en-GB" sz="3500" b="1" baseline="30000" dirty="0">
              <a:latin typeface="Calisto MT" panose="02040603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A599A-8B3F-07A3-3946-AE6B0DE10EBE}"/>
              </a:ext>
            </a:extLst>
          </p:cNvPr>
          <p:cNvSpPr txBox="1"/>
          <p:nvPr/>
        </p:nvSpPr>
        <p:spPr>
          <a:xfrm>
            <a:off x="351897" y="4455044"/>
            <a:ext cx="5006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Together with other ideas, this motivates the study of </a:t>
            </a:r>
            <a:r>
              <a:rPr lang="en-US" sz="2200" b="1" dirty="0">
                <a:solidFill>
                  <a:srgbClr val="FF0000"/>
                </a:solidFill>
              </a:rPr>
              <a:t>pK</a:t>
            </a:r>
            <a:r>
              <a:rPr lang="en-US" sz="2600" b="1" baseline="30000" dirty="0">
                <a:solidFill>
                  <a:srgbClr val="FF0000"/>
                </a:solidFill>
              </a:rPr>
              <a:t>t</a:t>
            </a:r>
            <a:r>
              <a:rPr lang="en-US" sz="2200" b="1" dirty="0">
                <a:solidFill>
                  <a:srgbClr val="FF0000"/>
                </a:solidFill>
              </a:rPr>
              <a:t> upper bounds</a:t>
            </a:r>
            <a:r>
              <a:rPr lang="en-US" sz="2200" b="1" dirty="0"/>
              <a:t> </a:t>
            </a:r>
            <a:r>
              <a:rPr lang="en-US" sz="2200" dirty="0"/>
              <a:t>for objects of interest (e.g., satisfying assignment </a:t>
            </a:r>
            <a:r>
              <a:rPr lang="en-US" sz="2200" dirty="0">
                <a:solidFill>
                  <a:srgbClr val="7030A0"/>
                </a:solidFill>
              </a:rPr>
              <a:t>y</a:t>
            </a:r>
            <a:r>
              <a:rPr lang="en-US" sz="2200" dirty="0"/>
              <a:t>)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/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accent6"/>
                    </a:solidFill>
                    <a:sym typeface="+mn-ea"/>
                  </a:rPr>
                  <a:t>UP</a:t>
                </a:r>
                <a:r>
                  <a:rPr lang="en-US" sz="22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2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𝐑𝐓𝐈𝐌𝐄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2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blipFill>
                <a:blip r:embed="rId3"/>
                <a:stretch>
                  <a:fillRect l="-1667" t="-25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/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err="1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olidFill>
                      <a:srgbClr val="C00000"/>
                    </a:solidFill>
                    <a:sym typeface="+mn-ea"/>
                  </a:rPr>
                  <a:t>AvgBPP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blipFill>
                <a:blip r:embed="rId4"/>
                <a:stretch>
                  <a:fillRect l="-3039" t="-6849" r="-2762" b="-26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">
            <a:extLst>
              <a:ext uri="{FF2B5EF4-FFF2-40B4-BE49-F238E27FC236}">
                <a16:creationId xmlns:a16="http://schemas.microsoft.com/office/drawing/2014/main" id="{81E1C170-2CD8-6C09-1BB4-C5674A4A65EB}"/>
              </a:ext>
            </a:extLst>
          </p:cNvPr>
          <p:cNvSpPr/>
          <p:nvPr/>
        </p:nvSpPr>
        <p:spPr>
          <a:xfrm>
            <a:off x="5215297" y="1409168"/>
            <a:ext cx="341839" cy="163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/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P-</a:t>
                </a:r>
                <a:r>
                  <a:rPr lang="en-GB" sz="2200" dirty="0" err="1"/>
                  <a:t>samplable</a:t>
                </a:r>
                <a:r>
                  <a:rPr lang="en-GB" sz="2200" dirty="0"/>
                  <a:t> distribution </a:t>
                </a:r>
                <a:r>
                  <a:rPr lang="en-GB" sz="2200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:r>
                  <a:rPr lang="en-GB" sz="2200" b="1" dirty="0">
                    <a:solidFill>
                      <a:schemeClr val="accent1"/>
                    </a:solidFill>
                  </a:rPr>
                  <a:t>on every input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blipFill>
                <a:blip r:embed="rId6"/>
                <a:stretch>
                  <a:fillRect l="-638" t="-2198" b="-6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E582E3D-2997-F7A1-6CB1-6E395AA98960}"/>
              </a:ext>
            </a:extLst>
          </p:cNvPr>
          <p:cNvSpPr txBox="1"/>
          <p:nvPr/>
        </p:nvSpPr>
        <p:spPr>
          <a:xfrm>
            <a:off x="523957" y="1303398"/>
            <a:ext cx="1466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2"/>
                </a:solidFill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31738034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Some intuition and the role of pK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t</a:t>
            </a:r>
            <a:endParaRPr lang="en-US" altLang="en-GB" sz="3500" b="1" baseline="30000" dirty="0">
              <a:latin typeface="Calisto MT" panose="02040603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A599A-8B3F-07A3-3946-AE6B0DE10EBE}"/>
              </a:ext>
            </a:extLst>
          </p:cNvPr>
          <p:cNvSpPr txBox="1"/>
          <p:nvPr/>
        </p:nvSpPr>
        <p:spPr>
          <a:xfrm>
            <a:off x="351897" y="4455044"/>
            <a:ext cx="5006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Together with other ideas, this motivates the study of </a:t>
            </a:r>
            <a:r>
              <a:rPr lang="en-US" sz="2200" b="1" dirty="0">
                <a:solidFill>
                  <a:srgbClr val="FF0000"/>
                </a:solidFill>
              </a:rPr>
              <a:t>pK</a:t>
            </a:r>
            <a:r>
              <a:rPr lang="en-US" sz="2600" b="1" baseline="30000" dirty="0">
                <a:solidFill>
                  <a:srgbClr val="FF0000"/>
                </a:solidFill>
              </a:rPr>
              <a:t>t</a:t>
            </a:r>
            <a:r>
              <a:rPr lang="en-US" sz="2200" b="1" dirty="0">
                <a:solidFill>
                  <a:srgbClr val="FF0000"/>
                </a:solidFill>
              </a:rPr>
              <a:t> upper bounds</a:t>
            </a:r>
            <a:r>
              <a:rPr lang="en-US" sz="2200" b="1" dirty="0"/>
              <a:t> </a:t>
            </a:r>
            <a:r>
              <a:rPr lang="en-US" sz="2200" dirty="0"/>
              <a:t>for objects of interest (e.g., satisfying assignment </a:t>
            </a:r>
            <a:r>
              <a:rPr lang="en-US" sz="2200" dirty="0">
                <a:solidFill>
                  <a:srgbClr val="7030A0"/>
                </a:solidFill>
              </a:rPr>
              <a:t>y</a:t>
            </a:r>
            <a:r>
              <a:rPr lang="en-US" sz="2200" dirty="0"/>
              <a:t>)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A64C6-C488-9B0E-EA5C-D8B866B34217}"/>
              </a:ext>
            </a:extLst>
          </p:cNvPr>
          <p:cNvSpPr txBox="1"/>
          <p:nvPr/>
        </p:nvSpPr>
        <p:spPr>
          <a:xfrm>
            <a:off x="4910355" y="3866959"/>
            <a:ext cx="6879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How to obtain upper bounds on Kolmogorov complexity?</a:t>
            </a:r>
            <a:endParaRPr lang="en-GB" sz="22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/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accent6"/>
                    </a:solidFill>
                    <a:sym typeface="+mn-ea"/>
                  </a:rPr>
                  <a:t>UP</a:t>
                </a:r>
                <a:r>
                  <a:rPr lang="en-US" sz="22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2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𝐑𝐓𝐈𝐌𝐄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2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blipFill>
                <a:blip r:embed="rId3"/>
                <a:stretch>
                  <a:fillRect l="-1667" t="-25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/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err="1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olidFill>
                      <a:srgbClr val="C00000"/>
                    </a:solidFill>
                    <a:sym typeface="+mn-ea"/>
                  </a:rPr>
                  <a:t>AvgBPP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blipFill>
                <a:blip r:embed="rId4"/>
                <a:stretch>
                  <a:fillRect l="-3039" t="-6849" r="-2762" b="-26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">
            <a:extLst>
              <a:ext uri="{FF2B5EF4-FFF2-40B4-BE49-F238E27FC236}">
                <a16:creationId xmlns:a16="http://schemas.microsoft.com/office/drawing/2014/main" id="{81E1C170-2CD8-6C09-1BB4-C5674A4A65EB}"/>
              </a:ext>
            </a:extLst>
          </p:cNvPr>
          <p:cNvSpPr/>
          <p:nvPr/>
        </p:nvSpPr>
        <p:spPr>
          <a:xfrm>
            <a:off x="5215297" y="1409168"/>
            <a:ext cx="341839" cy="163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/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P-</a:t>
                </a:r>
                <a:r>
                  <a:rPr lang="en-GB" sz="2200" dirty="0" err="1"/>
                  <a:t>samplable</a:t>
                </a:r>
                <a:r>
                  <a:rPr lang="en-GB" sz="2200" dirty="0"/>
                  <a:t> distribution </a:t>
                </a:r>
                <a:r>
                  <a:rPr lang="en-GB" sz="2200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:r>
                  <a:rPr lang="en-GB" sz="2200" b="1" dirty="0">
                    <a:solidFill>
                      <a:schemeClr val="accent1"/>
                    </a:solidFill>
                  </a:rPr>
                  <a:t>on every input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blipFill>
                <a:blip r:embed="rId6"/>
                <a:stretch>
                  <a:fillRect l="-638" t="-2198" b="-6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E582E3D-2997-F7A1-6CB1-6E395AA98960}"/>
              </a:ext>
            </a:extLst>
          </p:cNvPr>
          <p:cNvSpPr txBox="1"/>
          <p:nvPr/>
        </p:nvSpPr>
        <p:spPr>
          <a:xfrm>
            <a:off x="523957" y="1303398"/>
            <a:ext cx="1466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2"/>
                </a:solidFill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26417059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2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Some intuition and the role of pK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t</a:t>
            </a:r>
            <a:endParaRPr lang="en-US" altLang="en-GB" sz="3500" b="1" baseline="30000" dirty="0">
              <a:latin typeface="Calisto MT" panose="02040603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A599A-8B3F-07A3-3946-AE6B0DE10EBE}"/>
              </a:ext>
            </a:extLst>
          </p:cNvPr>
          <p:cNvSpPr txBox="1"/>
          <p:nvPr/>
        </p:nvSpPr>
        <p:spPr>
          <a:xfrm>
            <a:off x="351897" y="4455044"/>
            <a:ext cx="5006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Together with other ideas, this motivates the study of </a:t>
            </a:r>
            <a:r>
              <a:rPr lang="en-US" sz="2200" b="1" dirty="0">
                <a:solidFill>
                  <a:srgbClr val="FF0000"/>
                </a:solidFill>
              </a:rPr>
              <a:t>pK</a:t>
            </a:r>
            <a:r>
              <a:rPr lang="en-US" sz="2600" b="1" baseline="30000" dirty="0">
                <a:solidFill>
                  <a:srgbClr val="FF0000"/>
                </a:solidFill>
              </a:rPr>
              <a:t>t</a:t>
            </a:r>
            <a:r>
              <a:rPr lang="en-US" sz="2200" b="1" dirty="0">
                <a:solidFill>
                  <a:srgbClr val="FF0000"/>
                </a:solidFill>
              </a:rPr>
              <a:t> upper bounds</a:t>
            </a:r>
            <a:r>
              <a:rPr lang="en-US" sz="2200" b="1" dirty="0"/>
              <a:t> </a:t>
            </a:r>
            <a:r>
              <a:rPr lang="en-US" sz="2200" dirty="0"/>
              <a:t>for objects of interest (e.g., satisfying assignment </a:t>
            </a:r>
            <a:r>
              <a:rPr lang="en-US" sz="2200" dirty="0">
                <a:solidFill>
                  <a:srgbClr val="7030A0"/>
                </a:solidFill>
              </a:rPr>
              <a:t>y</a:t>
            </a:r>
            <a:r>
              <a:rPr lang="en-US" sz="2200" dirty="0"/>
              <a:t>)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A64C6-C488-9B0E-EA5C-D8B866B34217}"/>
              </a:ext>
            </a:extLst>
          </p:cNvPr>
          <p:cNvSpPr txBox="1"/>
          <p:nvPr/>
        </p:nvSpPr>
        <p:spPr>
          <a:xfrm>
            <a:off x="4910355" y="3866959"/>
            <a:ext cx="6879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How to obtain upper bounds on Kolmogorov complexity?</a:t>
            </a:r>
            <a:endParaRPr lang="en-GB" sz="22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7C7A3-597C-062F-9757-D81574012DDD}"/>
              </a:ext>
            </a:extLst>
          </p:cNvPr>
          <p:cNvSpPr txBox="1"/>
          <p:nvPr/>
        </p:nvSpPr>
        <p:spPr>
          <a:xfrm>
            <a:off x="5557136" y="4280875"/>
            <a:ext cx="6492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Established approach based on </a:t>
            </a:r>
            <a:r>
              <a:rPr lang="en-US" sz="2200" b="1" dirty="0">
                <a:solidFill>
                  <a:srgbClr val="FF0000"/>
                </a:solidFill>
              </a:rPr>
              <a:t>pseudorandomness</a:t>
            </a:r>
            <a:endParaRPr lang="en-GB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/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accent6"/>
                    </a:solidFill>
                    <a:sym typeface="+mn-ea"/>
                  </a:rPr>
                  <a:t>UP</a:t>
                </a:r>
                <a:r>
                  <a:rPr lang="en-US" sz="22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  <m:r>
                      <a:rPr lang="en-US" sz="2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𝐑𝐓𝐈𝐌𝐄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2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886AC571-24DE-2230-744F-3DDBB5D4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78" y="1287353"/>
                <a:ext cx="3278145" cy="474489"/>
              </a:xfrm>
              <a:prstGeom prst="rect">
                <a:avLst/>
              </a:prstGeom>
              <a:blipFill>
                <a:blip r:embed="rId3"/>
                <a:stretch>
                  <a:fillRect l="-1667" t="-25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/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err="1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sym typeface="+mn-ea"/>
                  </a:rPr>
                  <a:t> </a:t>
                </a:r>
                <a:r>
                  <a:rPr lang="en-US" sz="2200" b="1" dirty="0">
                    <a:solidFill>
                      <a:srgbClr val="C00000"/>
                    </a:solidFill>
                    <a:sym typeface="+mn-ea"/>
                  </a:rPr>
                  <a:t>AvgBPP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252BA6CE-5CF4-CD96-E361-B648C4EA2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83" y="1294338"/>
                <a:ext cx="2191273" cy="429895"/>
              </a:xfrm>
              <a:prstGeom prst="rect">
                <a:avLst/>
              </a:prstGeom>
              <a:blipFill>
                <a:blip r:embed="rId4"/>
                <a:stretch>
                  <a:fillRect l="-3039" t="-6849" r="-2762" b="-26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">
            <a:extLst>
              <a:ext uri="{FF2B5EF4-FFF2-40B4-BE49-F238E27FC236}">
                <a16:creationId xmlns:a16="http://schemas.microsoft.com/office/drawing/2014/main" id="{81E1C170-2CD8-6C09-1BB4-C5674A4A65EB}"/>
              </a:ext>
            </a:extLst>
          </p:cNvPr>
          <p:cNvSpPr/>
          <p:nvPr/>
        </p:nvSpPr>
        <p:spPr>
          <a:xfrm>
            <a:off x="5215297" y="1409168"/>
            <a:ext cx="341839" cy="163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4154E-6AC1-E7FA-B0C8-D2232B481BC0}"/>
                  </a:ext>
                </a:extLst>
              </p:cNvPr>
              <p:cNvSpPr txBox="1"/>
              <p:nvPr/>
            </p:nvSpPr>
            <p:spPr>
              <a:xfrm>
                <a:off x="6135109" y="4851213"/>
                <a:ext cx="619063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1. Use assumption that  </a:t>
                </a:r>
                <a:r>
                  <a:rPr lang="en-US" sz="2000" b="1" dirty="0" err="1">
                    <a:sym typeface="+mn-ea"/>
                  </a:rPr>
                  <a:t>DistNP</a:t>
                </a:r>
                <a:r>
                  <a:rPr 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000" dirty="0">
                    <a:sym typeface="+mn-ea"/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sym typeface="+mn-ea"/>
                  </a:rPr>
                  <a:t>AvgBPP 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to </a:t>
                </a:r>
                <a:r>
                  <a:rPr lang="en-US" sz="2000" b="1" dirty="0"/>
                  <a:t>break candidate PRGs</a:t>
                </a:r>
                <a:r>
                  <a:rPr lang="en-US" sz="2000" dirty="0"/>
                  <a:t> based on string </a:t>
                </a:r>
                <a:r>
                  <a:rPr lang="en-US" sz="2000" dirty="0">
                    <a:solidFill>
                      <a:srgbClr val="7030A0"/>
                    </a:solidFill>
                  </a:rPr>
                  <a:t>y</a:t>
                </a:r>
                <a:r>
                  <a:rPr lang="en-US" sz="2000" dirty="0"/>
                  <a:t> (“hard  function”). 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2. The </a:t>
                </a:r>
                <a:r>
                  <a:rPr lang="en-US" sz="2000" b="1" dirty="0"/>
                  <a:t>Reconstruction procedure of the PRG </a:t>
                </a:r>
                <a:r>
                  <a:rPr lang="en-US" sz="2000" dirty="0"/>
                  <a:t>provides upper bounds on the complexity of </a:t>
                </a:r>
                <a:r>
                  <a:rPr lang="en-US" sz="2000" dirty="0">
                    <a:solidFill>
                      <a:srgbClr val="7030A0"/>
                    </a:solidFill>
                  </a:rPr>
                  <a:t>y</a:t>
                </a:r>
                <a:r>
                  <a:rPr lang="en-US" sz="2000" dirty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4154E-6AC1-E7FA-B0C8-D2232B481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09" y="4851213"/>
                <a:ext cx="6190630" cy="1631216"/>
              </a:xfrm>
              <a:prstGeom prst="rect">
                <a:avLst/>
              </a:prstGeom>
              <a:blipFill>
                <a:blip r:embed="rId5"/>
                <a:stretch>
                  <a:fillRect l="-984" t="-2247" b="-5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/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For every P-</a:t>
                </a:r>
                <a:r>
                  <a:rPr lang="en-GB" sz="2200" dirty="0" err="1"/>
                  <a:t>samplable</a:t>
                </a:r>
                <a:r>
                  <a:rPr lang="en-GB" sz="2200" dirty="0"/>
                  <a:t> distribution </a:t>
                </a:r>
                <a:r>
                  <a:rPr lang="en-GB" sz="2200" i="1" dirty="0"/>
                  <a:t>D</a:t>
                </a:r>
                <a:r>
                  <a:rPr lang="en-GB" sz="2200" dirty="0"/>
                  <a:t>, L can be solved in polynomial-time </a:t>
                </a:r>
                <a:r>
                  <a:rPr lang="en-US" sz="2200" dirty="0">
                    <a:sym typeface="+mn-ea"/>
                  </a:rPr>
                  <a:t>on average with respect to </a:t>
                </a:r>
                <a:r>
                  <a:rPr lang="en-US" sz="2200" i="1" dirty="0">
                    <a:sym typeface="+mn-ea"/>
                  </a:rPr>
                  <a:t>D</a:t>
                </a:r>
                <a:r>
                  <a:rPr lang="en-GB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tx1"/>
                    </a:solidFill>
                  </a:rPr>
                  <a:t>For every polynomial </a:t>
                </a:r>
                <a:r>
                  <a:rPr lang="en-US" altLang="en-GB" sz="2200" i="1" dirty="0">
                    <a:solidFill>
                      <a:schemeClr val="tx1"/>
                    </a:solidFill>
                  </a:rPr>
                  <a:t>t</a:t>
                </a:r>
                <a:r>
                  <a:rPr lang="en-GB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 solvable by some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entury Gothic" panose="020B0502020202020204" charset="0"/>
                                    <a:sym typeface="+mn-ea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 dirty="0" smtClean="0"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:r>
                  <a:rPr lang="en-GB" sz="2200" b="1" dirty="0">
                    <a:solidFill>
                      <a:schemeClr val="accent1"/>
                    </a:solidFill>
                  </a:rPr>
                  <a:t>on every input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0BD57BF6-4BCD-B465-42F1-D630384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7" y="2109202"/>
                <a:ext cx="10490450" cy="1652440"/>
              </a:xfrm>
              <a:prstGeom prst="rect">
                <a:avLst/>
              </a:prstGeom>
              <a:blipFill>
                <a:blip r:embed="rId6"/>
                <a:stretch>
                  <a:fillRect l="-638" t="-2198" b="-6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E582E3D-2997-F7A1-6CB1-6E395AA98960}"/>
              </a:ext>
            </a:extLst>
          </p:cNvPr>
          <p:cNvSpPr txBox="1"/>
          <p:nvPr/>
        </p:nvSpPr>
        <p:spPr>
          <a:xfrm>
            <a:off x="523957" y="1303398"/>
            <a:ext cx="1466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2"/>
                </a:solidFill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14392405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Why pK</a:t>
            </a:r>
            <a:r>
              <a:rPr lang="en-US" altLang="en-GB" sz="4500" b="1" baseline="30000" dirty="0">
                <a:latin typeface="Calisto MT" panose="02040603050505030304" pitchFamily="18" charset="0"/>
                <a:sym typeface="+mn-ea"/>
              </a:rPr>
              <a:t>t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063625" y="1574165"/>
            <a:ext cx="6540500" cy="43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Key idea behind [Hirahara’21]: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2547620" y="4678045"/>
            <a:ext cx="5308600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This reconstruction procedure is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  <a:sym typeface="+mn-ea"/>
              </a:rPr>
              <a:t>randomized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requires a “small” amount of advice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37560" y="2904490"/>
            <a:ext cx="300355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+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14" idx="2"/>
          </p:cNvCxnSpPr>
          <p:nvPr/>
        </p:nvCxnSpPr>
        <p:spPr>
          <a:xfrm flipH="1" flipV="1">
            <a:off x="3555365" y="4058920"/>
            <a:ext cx="1646555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7"/>
          <p:cNvSpPr txBox="1"/>
          <p:nvPr/>
        </p:nvSpPr>
        <p:spPr>
          <a:xfrm>
            <a:off x="976630" y="2193290"/>
            <a:ext cx="51568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ym typeface="+mn-ea"/>
              </a:rPr>
              <a:t>An efficient average-case algorithm for </a:t>
            </a:r>
            <a:r>
              <a:rPr lang="en-US" sz="2200" b="1" dirty="0">
                <a:sym typeface="+mn-ea"/>
              </a:rPr>
              <a:t>NP</a:t>
            </a:r>
            <a:r>
              <a:rPr lang="en-US" sz="2200" dirty="0">
                <a:sym typeface="+mn-ea"/>
              </a:rPr>
              <a:t> (yields a “distinguisher”)</a:t>
            </a:r>
            <a:endParaRPr lang="en-US" sz="2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976630" y="3290570"/>
            <a:ext cx="51568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ym typeface="+mn-ea"/>
              </a:rPr>
              <a:t>Reconstruction procedure</a:t>
            </a:r>
            <a:r>
              <a:rPr lang="en-US" sz="2200" dirty="0">
                <a:sym typeface="+mn-ea"/>
              </a:rPr>
              <a:t> of a certain generator constructed from a target string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Why pK</a:t>
            </a:r>
            <a:r>
              <a:rPr lang="en-US" altLang="en-GB" sz="4500" b="1" baseline="30000" dirty="0">
                <a:latin typeface="Calisto MT" panose="02040603050505030304" pitchFamily="18" charset="0"/>
                <a:sym typeface="+mn-ea"/>
              </a:rPr>
              <a:t>t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063625" y="1574165"/>
            <a:ext cx="6540500" cy="43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Key idea behind [Hirahara’21]: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2547620" y="4678045"/>
            <a:ext cx="5308600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This reconstruction procedure is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  <a:sym typeface="+mn-ea"/>
              </a:rPr>
              <a:t>randomized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requires a “small” amount of advice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37560" y="2904490"/>
            <a:ext cx="300355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+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14" idx="2"/>
          </p:cNvCxnSpPr>
          <p:nvPr/>
        </p:nvCxnSpPr>
        <p:spPr>
          <a:xfrm flipH="1" flipV="1">
            <a:off x="3555365" y="4058920"/>
            <a:ext cx="1646555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7"/>
          <p:cNvSpPr txBox="1"/>
          <p:nvPr/>
        </p:nvSpPr>
        <p:spPr>
          <a:xfrm>
            <a:off x="976630" y="2193290"/>
            <a:ext cx="51568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ym typeface="+mn-ea"/>
              </a:rPr>
              <a:t>An efficient average-case algorithm for </a:t>
            </a:r>
            <a:r>
              <a:rPr lang="en-US" sz="2200" b="1" dirty="0">
                <a:sym typeface="+mn-ea"/>
              </a:rPr>
              <a:t>NP</a:t>
            </a:r>
            <a:r>
              <a:rPr lang="en-US" sz="2200" dirty="0">
                <a:sym typeface="+mn-ea"/>
              </a:rPr>
              <a:t> (yields a “distinguisher”)</a:t>
            </a:r>
            <a:endParaRPr lang="en-US" sz="2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976630" y="3290570"/>
            <a:ext cx="51568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ym typeface="+mn-ea"/>
              </a:rPr>
              <a:t>Reconstruction procedure</a:t>
            </a:r>
            <a:r>
              <a:rPr lang="en-US" sz="2200" dirty="0">
                <a:sym typeface="+mn-ea"/>
              </a:rPr>
              <a:t> of a certain generator constructed from a target string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10627B07-F037-5AE0-FDDB-B4417573650F}"/>
                  </a:ext>
                </a:extLst>
              </p:cNvPr>
              <p:cNvSpPr txBox="1"/>
              <p:nvPr/>
            </p:nvSpPr>
            <p:spPr>
              <a:xfrm>
                <a:off x="8556625" y="5725160"/>
                <a:ext cx="2970530" cy="76835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AvgP </a:t>
                </a:r>
                <a:r>
                  <a:rPr lang="en-US" sz="2200" dirty="0">
                    <a:sym typeface="+mn-ea"/>
                  </a:rPr>
                  <a:t>gives derandomization </a:t>
                </a:r>
                <a:r>
                  <a:rPr lang="en-US" sz="1600" dirty="0">
                    <a:solidFill>
                      <a:schemeClr val="accent1"/>
                    </a:solidFill>
                    <a:sym typeface="+mn-ea"/>
                  </a:rPr>
                  <a:t>[BFP05]</a:t>
                </a:r>
                <a:r>
                  <a:rPr lang="en-US" sz="2200" dirty="0">
                    <a:sym typeface="+mn-ea"/>
                  </a:rPr>
                  <a:t>!</a:t>
                </a:r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10627B07-F037-5AE0-FDDB-B4417573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625" y="5725160"/>
                <a:ext cx="2970530" cy="768350"/>
              </a:xfrm>
              <a:prstGeom prst="rect">
                <a:avLst/>
              </a:prstGeom>
              <a:blipFill>
                <a:blip r:embed="rId3"/>
                <a:stretch>
                  <a:fillRect l="-1227" t="-4688" r="-1227" b="-14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08696A-4CEB-BB77-5FAD-D2F66C1D05CB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821170" y="5469255"/>
            <a:ext cx="1735455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498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Why pK</a:t>
            </a:r>
            <a:r>
              <a:rPr lang="en-US" altLang="en-GB" sz="4500" b="1" baseline="30000" dirty="0">
                <a:latin typeface="Calisto MT" panose="02040603050505030304" pitchFamily="18" charset="0"/>
                <a:sym typeface="+mn-ea"/>
              </a:rPr>
              <a:t>t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3625" y="1574165"/>
            <a:ext cx="10967085" cy="1920240"/>
            <a:chOff x="1675" y="2479"/>
            <a:chExt cx="17271" cy="3024"/>
          </a:xfrm>
        </p:grpSpPr>
        <p:sp>
          <p:nvSpPr>
            <p:cNvPr id="18" name="TextBox 39"/>
            <p:cNvSpPr txBox="1"/>
            <p:nvPr/>
          </p:nvSpPr>
          <p:spPr>
            <a:xfrm>
              <a:off x="1675" y="2479"/>
              <a:ext cx="10300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</a:rPr>
                <a:t>Key idea behind [Hirahara’21]:</a:t>
              </a:r>
              <a:endParaRPr lang="en-GB" sz="2200" b="1" dirty="0">
                <a:solidFill>
                  <a:srgbClr val="C00000"/>
                </a:solidFill>
              </a:endParaRPr>
            </a:p>
          </p:txBody>
        </p:sp>
        <p:sp>
          <p:nvSpPr>
            <p:cNvPr id="3" name="Arrow: Right 2"/>
            <p:cNvSpPr/>
            <p:nvPr/>
          </p:nvSpPr>
          <p:spPr>
            <a:xfrm>
              <a:off x="9764" y="4767"/>
              <a:ext cx="866" cy="2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7"/>
                <p:cNvSpPr txBox="1"/>
                <p:nvPr/>
              </p:nvSpPr>
              <p:spPr>
                <a:xfrm>
                  <a:off x="10967" y="4291"/>
                  <a:ext cx="7979" cy="121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200" dirty="0">
                      <a:solidFill>
                        <a:schemeClr val="tx1"/>
                      </a:solidFill>
                      <a:sym typeface="+mn-ea"/>
                    </a:rPr>
                    <a:t>The target string has small time-bounded </a:t>
                  </a:r>
                  <a:r>
                    <a:rPr lang="en-US" sz="2200" b="1" dirty="0">
                      <a:solidFill>
                        <a:srgbClr val="C00000"/>
                      </a:solidFill>
                      <a:sym typeface="+mn-ea"/>
                    </a:rPr>
                    <a:t>deterministic</a:t>
                  </a:r>
                  <a:r>
                    <a:rPr lang="en-US" sz="2200" dirty="0">
                      <a:solidFill>
                        <a:schemeClr val="tx1"/>
                      </a:solidFill>
                      <a:sym typeface="+mn-ea"/>
                    </a:rPr>
                    <a:t> Kolmogorov complexity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K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  <a:sym typeface="+mn-ea"/>
                    </a:rPr>
                    <a:t>)</a:t>
                  </a:r>
                  <a:endParaRPr 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7" y="4291"/>
                  <a:ext cx="7979" cy="1212"/>
                </a:xfrm>
                <a:prstGeom prst="rect">
                  <a:avLst/>
                </a:prstGeom>
                <a:blipFill>
                  <a:blip r:embed="rId3"/>
                  <a:stretch>
                    <a:fillRect l="-1439" t="-4688" b="-140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17"/>
          <p:cNvSpPr txBox="1"/>
          <p:nvPr/>
        </p:nvSpPr>
        <p:spPr>
          <a:xfrm>
            <a:off x="2547620" y="4678045"/>
            <a:ext cx="5308600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This reconstruction procedure is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  <a:sym typeface="+mn-ea"/>
              </a:rPr>
              <a:t>randomized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requires a “small” amount of advice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37560" y="2904490"/>
            <a:ext cx="300355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+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14" idx="2"/>
          </p:cNvCxnSpPr>
          <p:nvPr/>
        </p:nvCxnSpPr>
        <p:spPr>
          <a:xfrm flipH="1" flipV="1">
            <a:off x="3555365" y="4058920"/>
            <a:ext cx="1646555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7"/>
          <p:cNvSpPr txBox="1"/>
          <p:nvPr/>
        </p:nvSpPr>
        <p:spPr>
          <a:xfrm>
            <a:off x="976630" y="2193290"/>
            <a:ext cx="51568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ym typeface="+mn-ea"/>
              </a:rPr>
              <a:t>An efficient average-case algorithm for </a:t>
            </a:r>
            <a:r>
              <a:rPr lang="en-US" sz="2200" b="1" dirty="0">
                <a:sym typeface="+mn-ea"/>
              </a:rPr>
              <a:t>NP</a:t>
            </a:r>
            <a:r>
              <a:rPr lang="en-US" sz="2200" dirty="0">
                <a:sym typeface="+mn-ea"/>
              </a:rPr>
              <a:t> (yields a “distinguisher”)</a:t>
            </a:r>
            <a:endParaRPr lang="en-US" sz="2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976630" y="3290570"/>
            <a:ext cx="51568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ym typeface="+mn-ea"/>
              </a:rPr>
              <a:t>Reconstruction procedure</a:t>
            </a:r>
            <a:r>
              <a:rPr lang="en-US" sz="2200" dirty="0">
                <a:sym typeface="+mn-ea"/>
              </a:rPr>
              <a:t> of a certain generator constructed from a target string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10627B07-F037-5AE0-FDDB-B4417573650F}"/>
                  </a:ext>
                </a:extLst>
              </p:cNvPr>
              <p:cNvSpPr txBox="1"/>
              <p:nvPr/>
            </p:nvSpPr>
            <p:spPr>
              <a:xfrm>
                <a:off x="8556625" y="5725160"/>
                <a:ext cx="2970530" cy="76835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DistNP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n-US" sz="2200" b="1" dirty="0">
                    <a:sym typeface="+mn-ea"/>
                  </a:rPr>
                  <a:t>AvgP </a:t>
                </a:r>
                <a:r>
                  <a:rPr lang="en-US" sz="2200" dirty="0">
                    <a:sym typeface="+mn-ea"/>
                  </a:rPr>
                  <a:t>gives derandomization </a:t>
                </a:r>
                <a:r>
                  <a:rPr lang="en-US" sz="1600" dirty="0">
                    <a:solidFill>
                      <a:schemeClr val="accent1"/>
                    </a:solidFill>
                    <a:sym typeface="+mn-ea"/>
                  </a:rPr>
                  <a:t>[BFP05]</a:t>
                </a:r>
                <a:r>
                  <a:rPr lang="en-US" sz="2200" dirty="0">
                    <a:sym typeface="+mn-ea"/>
                  </a:rPr>
                  <a:t>!</a:t>
                </a:r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10627B07-F037-5AE0-FDDB-B44175736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625" y="5725160"/>
                <a:ext cx="2970530" cy="768350"/>
              </a:xfrm>
              <a:prstGeom prst="rect">
                <a:avLst/>
              </a:prstGeom>
              <a:blipFill>
                <a:blip r:embed="rId4"/>
                <a:stretch>
                  <a:fillRect l="-1227" t="-4688" r="-1227" b="-14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08696A-4CEB-BB77-5FAD-D2F66C1D05CB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821170" y="5469255"/>
            <a:ext cx="1735455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6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recent applications of K</a:t>
            </a:r>
            <a:r>
              <a:rPr lang="en-GB" baseline="30000" dirty="0"/>
              <a:t>t</a:t>
            </a:r>
            <a:r>
              <a:rPr lang="en-GB" dirty="0"/>
              <a:t> and Levin Kt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6731E-45C5-A382-111E-D040BEB49D04}"/>
              </a:ext>
            </a:extLst>
          </p:cNvPr>
          <p:cNvSpPr txBox="1"/>
          <p:nvPr/>
        </p:nvSpPr>
        <p:spPr>
          <a:xfrm>
            <a:off x="838200" y="24166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[Liu-Pass’20]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499E2-2996-D033-BE16-C96BB6FEC734}"/>
              </a:ext>
            </a:extLst>
          </p:cNvPr>
          <p:cNvSpPr txBox="1"/>
          <p:nvPr/>
        </p:nvSpPr>
        <p:spPr>
          <a:xfrm>
            <a:off x="2294165" y="2385851"/>
            <a:ext cx="875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One-way functions exist</a:t>
            </a:r>
            <a:r>
              <a:rPr lang="en-US" sz="2200" dirty="0"/>
              <a:t>   </a:t>
            </a:r>
            <a:r>
              <a:rPr lang="en-US" sz="2200" dirty="0" err="1"/>
              <a:t>iff</a:t>
            </a:r>
            <a:r>
              <a:rPr lang="en-US" sz="2200" dirty="0"/>
              <a:t>   </a:t>
            </a:r>
            <a:r>
              <a:rPr lang="en-US" sz="2200" dirty="0">
                <a:solidFill>
                  <a:srgbClr val="FF0000"/>
                </a:solidFill>
              </a:rPr>
              <a:t>K</a:t>
            </a:r>
            <a:r>
              <a:rPr lang="en-US" sz="2200" baseline="30000" dirty="0">
                <a:solidFill>
                  <a:srgbClr val="FF0000"/>
                </a:solidFill>
              </a:rPr>
              <a:t>t</a:t>
            </a:r>
            <a:r>
              <a:rPr lang="en-US" sz="2200" dirty="0">
                <a:solidFill>
                  <a:srgbClr val="FF0000"/>
                </a:solidFill>
              </a:rPr>
              <a:t> is mildly hard to compute on average  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312D4-EB99-8703-465B-022978341BF9}"/>
              </a:ext>
            </a:extLst>
          </p:cNvPr>
          <p:cNvSpPr txBox="1"/>
          <p:nvPr/>
        </p:nvSpPr>
        <p:spPr>
          <a:xfrm>
            <a:off x="854527" y="1927276"/>
            <a:ext cx="20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CRYPTOGRAPHY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78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2335" y="1421765"/>
            <a:ext cx="6540500" cy="1508125"/>
            <a:chOff x="1421" y="2239"/>
            <a:chExt cx="10300" cy="2375"/>
          </a:xfrm>
        </p:grpSpPr>
        <p:sp>
          <p:nvSpPr>
            <p:cNvPr id="17" name="TextBox 17"/>
            <p:cNvSpPr txBox="1"/>
            <p:nvPr/>
          </p:nvSpPr>
          <p:spPr>
            <a:xfrm>
              <a:off x="1538" y="3404"/>
              <a:ext cx="8161" cy="12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200" dirty="0">
                  <a:sym typeface="+mn-ea"/>
                </a:rPr>
                <a:t>An efficient </a:t>
              </a:r>
              <a:r>
                <a:rPr lang="en-US" sz="2200" b="1" dirty="0">
                  <a:solidFill>
                    <a:srgbClr val="C00000"/>
                  </a:solidFill>
                  <a:sym typeface="+mn-ea"/>
                </a:rPr>
                <a:t>randomized</a:t>
              </a:r>
              <a:r>
                <a:rPr lang="en-US" sz="2200" dirty="0">
                  <a:sym typeface="+mn-ea"/>
                </a:rPr>
                <a:t> average-case algorithm for </a:t>
              </a:r>
              <a:r>
                <a:rPr lang="en-US" sz="2200" b="1" dirty="0">
                  <a:sym typeface="+mn-ea"/>
                </a:rPr>
                <a:t>NP </a:t>
              </a:r>
              <a:r>
                <a:rPr lang="en-US" sz="2200" dirty="0">
                  <a:sym typeface="+mn-ea"/>
                </a:rPr>
                <a:t>(randomized distinguisher)</a:t>
              </a:r>
              <a:endParaRPr lang="en-US" sz="22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9"/>
                <p:cNvSpPr txBox="1"/>
                <p:nvPr/>
              </p:nvSpPr>
              <p:spPr>
                <a:xfrm>
                  <a:off x="1421" y="2239"/>
                  <a:ext cx="10300" cy="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sz="2200" dirty="0">
                      <a:highlight>
                        <a:srgbClr val="FFFF00"/>
                      </a:highlight>
                    </a:rPr>
                    <a:t>Assuming only</a:t>
                  </a:r>
                  <a:r>
                    <a:rPr lang="en-US" sz="2200" dirty="0">
                      <a:highlight>
                        <a:srgbClr val="FFFF00"/>
                      </a:highlight>
                    </a:rPr>
                    <a:t> </a:t>
                  </a:r>
                  <a:r>
                    <a:rPr lang="en-US" sz="22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</a:rPr>
                    <a:t>DistNP </a:t>
                  </a:r>
                  <a14:m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⊆</m:t>
                      </m:r>
                    </m:oMath>
                  </a14:m>
                  <a:r>
                    <a:rPr lang="en-US" sz="22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</a:rPr>
                    <a:t> AvgBPP</a:t>
                  </a:r>
                  <a:r>
                    <a:rPr lang="en-US" sz="2200" dirty="0">
                      <a:highlight>
                        <a:srgbClr val="FFFF00"/>
                      </a:highlight>
                    </a:rPr>
                    <a:t>:</a:t>
                  </a:r>
                  <a:endParaRPr lang="en-GB" sz="2200" dirty="0"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8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" y="2239"/>
                  <a:ext cx="10300" cy="677"/>
                </a:xfrm>
                <a:prstGeom prst="rect">
                  <a:avLst/>
                </a:prstGeom>
                <a:blipFill>
                  <a:blip r:embed="rId3"/>
                  <a:stretch>
                    <a:fillRect l="-1212" t="-9859" b="-2816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17"/>
          <p:cNvSpPr txBox="1"/>
          <p:nvPr/>
        </p:nvSpPr>
        <p:spPr>
          <a:xfrm>
            <a:off x="2547620" y="4678045"/>
            <a:ext cx="5308600" cy="110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This reconstruction procedure is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randomized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requires a “small” amount of advice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. </a:t>
            </a:r>
            <a:r>
              <a:rPr lang="en-US" sz="2200" b="1" dirty="0">
                <a:solidFill>
                  <a:srgbClr val="C00000"/>
                </a:solidFill>
                <a:cs typeface="Cambria Math" panose="02040503050406030204" pitchFamily="18" charset="0"/>
              </a:rPr>
              <a:t>The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cs typeface="Cambria Math" panose="02040503050406030204" pitchFamily="18" charset="0"/>
              </a:rPr>
              <a:t>advice depends on the randomness</a:t>
            </a:r>
            <a:r>
              <a:rPr lang="en-US" sz="2200" b="1" dirty="0">
                <a:solidFill>
                  <a:schemeClr val="tx1"/>
                </a:solidFill>
                <a:cs typeface="Cambria Math" panose="02040503050406030204" pitchFamily="18" charset="0"/>
              </a:rPr>
              <a:t>.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3337560" y="2904490"/>
            <a:ext cx="300355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+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2" idx="2"/>
          </p:cNvCxnSpPr>
          <p:nvPr/>
        </p:nvCxnSpPr>
        <p:spPr>
          <a:xfrm flipH="1" flipV="1">
            <a:off x="3586480" y="4058920"/>
            <a:ext cx="161544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7836535" y="5755640"/>
            <a:ext cx="720090" cy="35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976630" y="3290570"/>
            <a:ext cx="51822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ym typeface="+mn-ea"/>
              </a:rPr>
              <a:t>Reconstruction procedure</a:t>
            </a:r>
            <a:r>
              <a:rPr lang="en-US" sz="2200" dirty="0">
                <a:sym typeface="+mn-ea"/>
              </a:rPr>
              <a:t> of a certain generator constructed from a target string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77530" y="5567680"/>
            <a:ext cx="3543300" cy="1083310"/>
            <a:chOff x="12878" y="8768"/>
            <a:chExt cx="5580" cy="1706"/>
          </a:xfrm>
          <a:solidFill>
            <a:schemeClr val="accent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7"/>
                <p:cNvSpPr txBox="1"/>
                <p:nvPr/>
              </p:nvSpPr>
              <p:spPr>
                <a:xfrm>
                  <a:off x="13475" y="9016"/>
                  <a:ext cx="4678" cy="12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dirty="0">
                      <a:latin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DistNP</a:t>
                  </a:r>
                  <a:r>
                    <a:rPr lang="en-US" sz="2200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</m:oMath>
                  </a14:m>
                  <a:r>
                    <a:rPr lang="en-US" sz="2200" dirty="0">
                      <a:latin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AvgP </a:t>
                  </a:r>
                  <a:r>
                    <a:rPr lang="en-US" sz="2200" dirty="0">
                      <a:sym typeface="+mn-ea"/>
                    </a:rPr>
                    <a:t>gives derandomization </a:t>
                  </a:r>
                  <a:r>
                    <a:rPr lang="en-US" sz="1600" dirty="0">
                      <a:solidFill>
                        <a:schemeClr val="accent1"/>
                      </a:solidFill>
                      <a:sym typeface="+mn-ea"/>
                    </a:rPr>
                    <a:t>[BFP05]</a:t>
                  </a:r>
                  <a:r>
                    <a:rPr lang="en-US" sz="2200" dirty="0">
                      <a:sym typeface="+mn-ea"/>
                    </a:rPr>
                    <a:t>!</a:t>
                  </a:r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5" y="9016"/>
                  <a:ext cx="4678" cy="1210"/>
                </a:xfrm>
                <a:prstGeom prst="rect">
                  <a:avLst/>
                </a:prstGeom>
                <a:blipFill>
                  <a:blip r:embed="rId4"/>
                  <a:stretch>
                    <a:fillRect l="-1227" t="-4688" r="-1227" b="-1484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12900" y="8833"/>
              <a:ext cx="5559" cy="1577"/>
            </a:xfrm>
            <a:prstGeom prst="line">
              <a:avLst/>
            </a:prstGeom>
            <a:grp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878" y="8768"/>
              <a:ext cx="5581" cy="1706"/>
            </a:xfrm>
            <a:prstGeom prst="line">
              <a:avLst/>
            </a:prstGeom>
            <a:grp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6A2A3AA7-92B7-A75C-83ED-2A10F08876C9}"/>
              </a:ext>
            </a:extLst>
          </p:cNvPr>
          <p:cNvSpPr/>
          <p:nvPr/>
        </p:nvSpPr>
        <p:spPr>
          <a:xfrm>
            <a:off x="713642" y="406875"/>
            <a:ext cx="10764716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Why pK</a:t>
            </a:r>
            <a:r>
              <a:rPr lang="en-US" altLang="en-GB" sz="4500" b="1" baseline="30000" dirty="0">
                <a:latin typeface="Calisto MT" panose="02040603050505030304" pitchFamily="18" charset="0"/>
                <a:sym typeface="+mn-ea"/>
              </a:rPr>
              <a:t>t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2335" y="1421765"/>
            <a:ext cx="6540500" cy="1508125"/>
            <a:chOff x="1421" y="2239"/>
            <a:chExt cx="10300" cy="2375"/>
          </a:xfrm>
        </p:grpSpPr>
        <p:sp>
          <p:nvSpPr>
            <p:cNvPr id="17" name="TextBox 17"/>
            <p:cNvSpPr txBox="1"/>
            <p:nvPr/>
          </p:nvSpPr>
          <p:spPr>
            <a:xfrm>
              <a:off x="1538" y="3404"/>
              <a:ext cx="8161" cy="12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200" dirty="0">
                  <a:sym typeface="+mn-ea"/>
                </a:rPr>
                <a:t>An efficient </a:t>
              </a:r>
              <a:r>
                <a:rPr lang="en-US" sz="2200" b="1" dirty="0">
                  <a:solidFill>
                    <a:srgbClr val="C00000"/>
                  </a:solidFill>
                  <a:sym typeface="+mn-ea"/>
                </a:rPr>
                <a:t>randomized</a:t>
              </a:r>
              <a:r>
                <a:rPr lang="en-US" sz="2200" dirty="0">
                  <a:sym typeface="+mn-ea"/>
                </a:rPr>
                <a:t> average-case algorithm for </a:t>
              </a:r>
              <a:r>
                <a:rPr lang="en-US" sz="2200" b="1" dirty="0">
                  <a:sym typeface="+mn-ea"/>
                </a:rPr>
                <a:t>NP </a:t>
              </a:r>
              <a:r>
                <a:rPr lang="en-US" sz="2200" dirty="0">
                  <a:sym typeface="+mn-ea"/>
                </a:rPr>
                <a:t>(randomized distinguisher)</a:t>
              </a:r>
              <a:endParaRPr lang="en-US" sz="22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9"/>
                <p:cNvSpPr txBox="1"/>
                <p:nvPr/>
              </p:nvSpPr>
              <p:spPr>
                <a:xfrm>
                  <a:off x="1421" y="2239"/>
                  <a:ext cx="10300" cy="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sz="2200" dirty="0">
                      <a:highlight>
                        <a:srgbClr val="FFFF00"/>
                      </a:highlight>
                    </a:rPr>
                    <a:t>Assuming only</a:t>
                  </a:r>
                  <a:r>
                    <a:rPr lang="en-US" sz="2200" dirty="0">
                      <a:highlight>
                        <a:srgbClr val="FFFF00"/>
                      </a:highlight>
                    </a:rPr>
                    <a:t> </a:t>
                  </a:r>
                  <a:r>
                    <a:rPr lang="en-US" sz="22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</a:rPr>
                    <a:t>DistNP </a:t>
                  </a:r>
                  <a14:m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⊆</m:t>
                      </m:r>
                    </m:oMath>
                  </a14:m>
                  <a:r>
                    <a:rPr lang="en-US" sz="22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</a:rPr>
                    <a:t> AvgBPP</a:t>
                  </a:r>
                  <a:r>
                    <a:rPr lang="en-US" sz="2200" dirty="0">
                      <a:highlight>
                        <a:srgbClr val="FFFF00"/>
                      </a:highlight>
                    </a:rPr>
                    <a:t>:</a:t>
                  </a:r>
                  <a:endParaRPr lang="en-GB" sz="2200" dirty="0"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8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" y="2239"/>
                  <a:ext cx="10300" cy="677"/>
                </a:xfrm>
                <a:prstGeom prst="rect">
                  <a:avLst/>
                </a:prstGeom>
                <a:blipFill>
                  <a:blip r:embed="rId3"/>
                  <a:stretch>
                    <a:fillRect l="-1212" t="-9859" b="-2816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17"/>
          <p:cNvSpPr txBox="1"/>
          <p:nvPr/>
        </p:nvSpPr>
        <p:spPr>
          <a:xfrm>
            <a:off x="2547620" y="4678045"/>
            <a:ext cx="5308600" cy="110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This reconstruction procedure is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randomized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requires a “small” amount of advice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. </a:t>
            </a:r>
            <a:r>
              <a:rPr lang="en-US" sz="2200" b="1" dirty="0">
                <a:solidFill>
                  <a:srgbClr val="C00000"/>
                </a:solidFill>
                <a:cs typeface="Cambria Math" panose="02040503050406030204" pitchFamily="18" charset="0"/>
              </a:rPr>
              <a:t>The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cs typeface="Cambria Math" panose="02040503050406030204" pitchFamily="18" charset="0"/>
              </a:rPr>
              <a:t>advice depends on the randomness</a:t>
            </a:r>
            <a:r>
              <a:rPr lang="en-US" sz="2200" b="1" dirty="0">
                <a:solidFill>
                  <a:schemeClr val="tx1"/>
                </a:solidFill>
                <a:cs typeface="Cambria Math" panose="02040503050406030204" pitchFamily="18" charset="0"/>
              </a:rPr>
              <a:t>.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3337560" y="2904490"/>
            <a:ext cx="300355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+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2" idx="2"/>
          </p:cNvCxnSpPr>
          <p:nvPr/>
        </p:nvCxnSpPr>
        <p:spPr>
          <a:xfrm flipH="1" flipV="1">
            <a:off x="3586480" y="4058920"/>
            <a:ext cx="161544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7836535" y="5755640"/>
            <a:ext cx="720090" cy="35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976630" y="3290570"/>
            <a:ext cx="51822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ym typeface="+mn-ea"/>
              </a:rPr>
              <a:t>Reconstruction procedure</a:t>
            </a:r>
            <a:r>
              <a:rPr lang="en-US" sz="2200" dirty="0">
                <a:sym typeface="+mn-ea"/>
              </a:rPr>
              <a:t> of a certain generator constructed from a target string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77530" y="5567680"/>
            <a:ext cx="3543300" cy="1083310"/>
            <a:chOff x="12878" y="8768"/>
            <a:chExt cx="5580" cy="1706"/>
          </a:xfrm>
          <a:solidFill>
            <a:schemeClr val="accent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7"/>
                <p:cNvSpPr txBox="1"/>
                <p:nvPr/>
              </p:nvSpPr>
              <p:spPr>
                <a:xfrm>
                  <a:off x="13475" y="9016"/>
                  <a:ext cx="4678" cy="12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dirty="0">
                      <a:latin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DistNP</a:t>
                  </a:r>
                  <a:r>
                    <a:rPr lang="en-US" sz="2200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</m:oMath>
                  </a14:m>
                  <a:r>
                    <a:rPr lang="en-US" sz="2200" dirty="0">
                      <a:latin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AvgP </a:t>
                  </a:r>
                  <a:r>
                    <a:rPr lang="en-US" sz="2200" dirty="0">
                      <a:sym typeface="+mn-ea"/>
                    </a:rPr>
                    <a:t>gives derandomization </a:t>
                  </a:r>
                  <a:r>
                    <a:rPr lang="en-US" sz="1600" dirty="0">
                      <a:solidFill>
                        <a:schemeClr val="accent1"/>
                      </a:solidFill>
                      <a:sym typeface="+mn-ea"/>
                    </a:rPr>
                    <a:t>[BFP05]</a:t>
                  </a:r>
                  <a:r>
                    <a:rPr lang="en-US" sz="2200" dirty="0">
                      <a:sym typeface="+mn-ea"/>
                    </a:rPr>
                    <a:t>!</a:t>
                  </a:r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5" y="9016"/>
                  <a:ext cx="4678" cy="1210"/>
                </a:xfrm>
                <a:prstGeom prst="rect">
                  <a:avLst/>
                </a:prstGeom>
                <a:blipFill>
                  <a:blip r:embed="rId4"/>
                  <a:stretch>
                    <a:fillRect l="-1227" t="-4688" r="-1227" b="-1484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12900" y="8833"/>
              <a:ext cx="5559" cy="1577"/>
            </a:xfrm>
            <a:prstGeom prst="line">
              <a:avLst/>
            </a:prstGeom>
            <a:grp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878" y="8768"/>
              <a:ext cx="5581" cy="1706"/>
            </a:xfrm>
            <a:prstGeom prst="line">
              <a:avLst/>
            </a:prstGeom>
            <a:grp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6A2A3AA7-92B7-A75C-83ED-2A10F08876C9}"/>
              </a:ext>
            </a:extLst>
          </p:cNvPr>
          <p:cNvSpPr/>
          <p:nvPr/>
        </p:nvSpPr>
        <p:spPr>
          <a:xfrm>
            <a:off x="713642" y="406875"/>
            <a:ext cx="10764716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Why pK</a:t>
            </a:r>
            <a:r>
              <a:rPr lang="en-US" altLang="en-GB" sz="4500" b="1" baseline="30000" dirty="0">
                <a:latin typeface="Calisto MT" panose="02040603050505030304" pitchFamily="18" charset="0"/>
                <a:sym typeface="+mn-ea"/>
              </a:rPr>
              <a:t>t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  <p:pic>
        <p:nvPicPr>
          <p:cNvPr id="20" name="Picture 19" descr="feel">
            <a:extLst>
              <a:ext uri="{FF2B5EF4-FFF2-40B4-BE49-F238E27FC236}">
                <a16:creationId xmlns:a16="http://schemas.microsoft.com/office/drawing/2014/main" id="{85E0EC87-D0D9-64A9-4A95-9DF43A292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940" y="125015"/>
            <a:ext cx="2068966" cy="25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696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5510" y="1423670"/>
            <a:ext cx="11132820" cy="2070735"/>
            <a:chOff x="1426" y="2242"/>
            <a:chExt cx="17532" cy="3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9"/>
                <p:cNvSpPr txBox="1"/>
                <p:nvPr/>
              </p:nvSpPr>
              <p:spPr>
                <a:xfrm>
                  <a:off x="1426" y="2242"/>
                  <a:ext cx="10300" cy="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sz="2200" dirty="0">
                      <a:highlight>
                        <a:srgbClr val="FFFF00"/>
                      </a:highlight>
                    </a:rPr>
                    <a:t>Assuming only</a:t>
                  </a:r>
                  <a:r>
                    <a:rPr lang="en-US" sz="2200" dirty="0">
                      <a:highlight>
                        <a:srgbClr val="FFFF00"/>
                      </a:highlight>
                    </a:rPr>
                    <a:t> </a:t>
                  </a:r>
                  <a:r>
                    <a:rPr lang="en-US" sz="22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</a:rPr>
                    <a:t>DistNP </a:t>
                  </a:r>
                  <a14:m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⊆</m:t>
                      </m:r>
                    </m:oMath>
                  </a14:m>
                  <a:r>
                    <a:rPr lang="en-US" sz="22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</a:rPr>
                    <a:t> AvgBPP</a:t>
                  </a:r>
                  <a:r>
                    <a:rPr lang="en-US" sz="2200" dirty="0">
                      <a:highlight>
                        <a:srgbClr val="FFFF00"/>
                      </a:highlight>
                    </a:rPr>
                    <a:t>:</a:t>
                  </a:r>
                  <a:endParaRPr lang="en-GB" sz="2200" dirty="0"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8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" y="2242"/>
                  <a:ext cx="10300" cy="677"/>
                </a:xfrm>
                <a:prstGeom prst="rect">
                  <a:avLst/>
                </a:prstGeom>
                <a:blipFill>
                  <a:blip r:embed="rId3"/>
                  <a:stretch>
                    <a:fillRect l="-1213" t="-10000" b="-28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Arrow: Right 2"/>
            <p:cNvSpPr/>
            <p:nvPr/>
          </p:nvSpPr>
          <p:spPr>
            <a:xfrm>
              <a:off x="9764" y="4767"/>
              <a:ext cx="866" cy="2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7"/>
                <p:cNvSpPr txBox="1"/>
                <p:nvPr/>
              </p:nvSpPr>
              <p:spPr>
                <a:xfrm>
                  <a:off x="10967" y="4291"/>
                  <a:ext cx="7991" cy="121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200" dirty="0">
                      <a:solidFill>
                        <a:schemeClr val="tx1"/>
                      </a:solidFill>
                      <a:sym typeface="+mn-ea"/>
                    </a:rPr>
                    <a:t>The target string has small time-bounded </a:t>
                  </a:r>
                  <a:r>
                    <a:rPr lang="en-US" sz="2200" b="1" dirty="0">
                      <a:solidFill>
                        <a:srgbClr val="C00000"/>
                      </a:solidFill>
                      <a:sym typeface="+mn-ea"/>
                    </a:rPr>
                    <a:t>probabilistic</a:t>
                  </a:r>
                  <a:r>
                    <a:rPr lang="en-US" sz="2200" dirty="0">
                      <a:solidFill>
                        <a:schemeClr val="tx1"/>
                      </a:solidFill>
                      <a:sym typeface="+mn-ea"/>
                    </a:rPr>
                    <a:t> Kolmogorov complexity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entury Gothic" panose="020B0502020202020204" charset="0"/>
                              <a:sym typeface="+mn-ea"/>
                            </a:rPr>
                            <m:t>pK</m:t>
                          </m:r>
                        </m:e>
                        <m:sup>
                          <m:r>
                            <a:rPr lang="en-US" sz="2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  <a:sym typeface="+mn-ea"/>
                    </a:rPr>
                    <a:t>)</a:t>
                  </a:r>
                  <a:endParaRPr 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7" y="4291"/>
                  <a:ext cx="7991" cy="1212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17"/>
          <p:cNvSpPr txBox="1"/>
          <p:nvPr/>
        </p:nvSpPr>
        <p:spPr>
          <a:xfrm>
            <a:off x="2547620" y="4678045"/>
            <a:ext cx="5308600" cy="110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This reconstruction procedure is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randomized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cs typeface="Cambria Math" panose="02040503050406030204" pitchFamily="18" charset="0"/>
              </a:rPr>
              <a:t>requires a “small” amount of advice</a:t>
            </a:r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. The </a:t>
            </a:r>
            <a:r>
              <a:rPr lang="en-US" sz="2200" b="1" dirty="0">
                <a:solidFill>
                  <a:srgbClr val="C00000"/>
                </a:solidFill>
                <a:cs typeface="Cambria Math" panose="02040503050406030204" pitchFamily="18" charset="0"/>
              </a:rPr>
              <a:t>advice depends on the randomness</a:t>
            </a:r>
            <a:r>
              <a:rPr lang="en-US" sz="2200" b="1" dirty="0">
                <a:solidFill>
                  <a:schemeClr val="tx1"/>
                </a:solidFill>
                <a:cs typeface="Cambria Math" panose="02040503050406030204" pitchFamily="18" charset="0"/>
              </a:rPr>
              <a:t>.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3337560" y="2904490"/>
            <a:ext cx="300355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cs typeface="Cambria Math" panose="02040503050406030204" pitchFamily="18" charset="0"/>
              </a:rPr>
              <a:t>+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2" idx="2"/>
          </p:cNvCxnSpPr>
          <p:nvPr/>
        </p:nvCxnSpPr>
        <p:spPr>
          <a:xfrm flipH="1" flipV="1">
            <a:off x="3586480" y="4058920"/>
            <a:ext cx="161544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7836535" y="5755640"/>
            <a:ext cx="720090" cy="35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976630" y="3290570"/>
            <a:ext cx="51822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ym typeface="+mn-ea"/>
              </a:rPr>
              <a:t>Reconstruction procedure</a:t>
            </a:r>
            <a:r>
              <a:rPr lang="en-US" sz="2200" dirty="0">
                <a:sym typeface="+mn-ea"/>
              </a:rPr>
              <a:t> of a certain generator constructed from a target string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77530" y="5567680"/>
            <a:ext cx="3543300" cy="1083310"/>
            <a:chOff x="12878" y="8768"/>
            <a:chExt cx="5580" cy="1706"/>
          </a:xfrm>
        </p:grpSpPr>
        <p:cxnSp>
          <p:nvCxnSpPr>
            <p:cNvPr id="2" name="Straight Connector 1"/>
            <p:cNvCxnSpPr/>
            <p:nvPr/>
          </p:nvCxnSpPr>
          <p:spPr>
            <a:xfrm flipV="1">
              <a:off x="12878" y="8768"/>
              <a:ext cx="5581" cy="170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900" y="8833"/>
              <a:ext cx="5559" cy="1577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7"/>
                <p:cNvSpPr txBox="1"/>
                <p:nvPr/>
              </p:nvSpPr>
              <p:spPr>
                <a:xfrm>
                  <a:off x="13475" y="9016"/>
                  <a:ext cx="4678" cy="12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200" dirty="0">
                      <a:latin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DistNP</a:t>
                  </a:r>
                  <a:r>
                    <a:rPr lang="en-US" sz="2200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⊆</m:t>
                      </m:r>
                    </m:oMath>
                  </a14:m>
                  <a:r>
                    <a:rPr lang="en-US" sz="2200" dirty="0">
                      <a:latin typeface="Cambria Math" panose="02040503050406030204" pitchFamily="18" charset="0"/>
                      <a:sym typeface="+mn-ea"/>
                    </a:rPr>
                    <a:t> </a:t>
                  </a:r>
                  <a:r>
                    <a:rPr lang="en-US" sz="2200" b="1" dirty="0">
                      <a:sym typeface="+mn-ea"/>
                    </a:rPr>
                    <a:t>AvgP </a:t>
                  </a:r>
                  <a:r>
                    <a:rPr lang="en-US" sz="2200" dirty="0">
                      <a:sym typeface="+mn-ea"/>
                    </a:rPr>
                    <a:t>gives derandomization </a:t>
                  </a:r>
                  <a:r>
                    <a:rPr lang="en-US" sz="1600" dirty="0">
                      <a:solidFill>
                        <a:schemeClr val="accent1"/>
                      </a:solidFill>
                      <a:sym typeface="+mn-ea"/>
                    </a:rPr>
                    <a:t>[BFP05]</a:t>
                  </a:r>
                  <a:r>
                    <a:rPr lang="en-US" sz="2200" dirty="0">
                      <a:sym typeface="+mn-ea"/>
                    </a:rPr>
                    <a:t>!</a:t>
                  </a:r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5" y="9016"/>
                  <a:ext cx="4678" cy="1210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17"/>
          <p:cNvSpPr txBox="1"/>
          <p:nvPr/>
        </p:nvSpPr>
        <p:spPr>
          <a:xfrm>
            <a:off x="976630" y="2161540"/>
            <a:ext cx="5182235" cy="76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ym typeface="+mn-ea"/>
              </a:rPr>
              <a:t>An efficient </a:t>
            </a:r>
            <a:r>
              <a:rPr lang="en-US" sz="2200" b="1" dirty="0">
                <a:solidFill>
                  <a:srgbClr val="C00000"/>
                </a:solidFill>
                <a:sym typeface="+mn-ea"/>
              </a:rPr>
              <a:t>randomized</a:t>
            </a:r>
            <a:r>
              <a:rPr lang="en-US" sz="2200" dirty="0">
                <a:sym typeface="+mn-ea"/>
              </a:rPr>
              <a:t> average-case algorithm for </a:t>
            </a:r>
            <a:r>
              <a:rPr lang="en-US" sz="2200" b="1" dirty="0">
                <a:sym typeface="+mn-ea"/>
              </a:rPr>
              <a:t>NP </a:t>
            </a:r>
            <a:r>
              <a:rPr lang="en-US" sz="2200" dirty="0">
                <a:sym typeface="+mn-ea"/>
              </a:rPr>
              <a:t>(randomized distinguisher)</a:t>
            </a:r>
            <a:endParaRPr lang="en-US" sz="220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pic>
        <p:nvPicPr>
          <p:cNvPr id="17" name="Picture 16" descr="feel">
            <a:extLst>
              <a:ext uri="{FF2B5EF4-FFF2-40B4-BE49-F238E27FC236}">
                <a16:creationId xmlns:a16="http://schemas.microsoft.com/office/drawing/2014/main" id="{745A74B2-C0F2-465E-DB05-DD15CF7AA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940" y="125015"/>
            <a:ext cx="2068966" cy="2588098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433B30C0-704B-55DF-47CB-34CF76AB7CB1}"/>
              </a:ext>
            </a:extLst>
          </p:cNvPr>
          <p:cNvSpPr/>
          <p:nvPr/>
        </p:nvSpPr>
        <p:spPr>
          <a:xfrm>
            <a:off x="713642" y="406875"/>
            <a:ext cx="10764716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Why pK</a:t>
            </a:r>
            <a:r>
              <a:rPr lang="en-US" altLang="en-GB" sz="4500" b="1" baseline="30000" dirty="0">
                <a:latin typeface="Calisto MT" panose="02040603050505030304" pitchFamily="18" charset="0"/>
                <a:sym typeface="+mn-ea"/>
              </a:rPr>
              <a:t>t</a:t>
            </a:r>
            <a:r>
              <a:rPr lang="en-US" altLang="en-GB" sz="3500" b="1" baseline="30000" dirty="0">
                <a:latin typeface="Calisto MT" panose="02040603050505030304" pitchFamily="18" charset="0"/>
                <a:sym typeface="+mn-ea"/>
              </a:rPr>
              <a:t> </a:t>
            </a:r>
            <a:r>
              <a:rPr lang="en-US" altLang="en-GB" sz="3500" b="1" dirty="0">
                <a:latin typeface="Calisto MT" panose="02040603050505030304" pitchFamily="18" charset="0"/>
                <a:sym typeface="+mn-ea"/>
              </a:rPr>
              <a:t>?</a:t>
            </a:r>
            <a:endParaRPr lang="en-US" altLang="en-GB" sz="3500" b="1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81D-50EC-8A3E-E08C-4477FA8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BDD7F3-3A36-4762-EF27-66FBF44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937533"/>
            <a:ext cx="10515600" cy="48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Probabilistic notions and some recent advances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F6706D59-CA65-96F7-0ED6-EEB48099A787}"/>
              </a:ext>
            </a:extLst>
          </p:cNvPr>
          <p:cNvSpPr txBox="1">
            <a:spLocks/>
          </p:cNvSpPr>
          <p:nvPr/>
        </p:nvSpPr>
        <p:spPr>
          <a:xfrm>
            <a:off x="1565564" y="2803472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Probabilistic versus deterministic</a:t>
            </a:r>
          </a:p>
        </p:txBody>
      </p:sp>
      <p:sp>
        <p:nvSpPr>
          <p:cNvPr id="7" name="Content Placeholder 2 3">
            <a:extLst>
              <a:ext uri="{FF2B5EF4-FFF2-40B4-BE49-F238E27FC236}">
                <a16:creationId xmlns:a16="http://schemas.microsoft.com/office/drawing/2014/main" id="{1DEF3DD4-D536-C592-8696-4A790500ABE7}"/>
              </a:ext>
            </a:extLst>
          </p:cNvPr>
          <p:cNvSpPr txBox="1">
            <a:spLocks/>
          </p:cNvSpPr>
          <p:nvPr/>
        </p:nvSpPr>
        <p:spPr>
          <a:xfrm>
            <a:off x="1565564" y="3590067"/>
            <a:ext cx="10515600" cy="48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Two applications of         to average-case complexity: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5118-B853-1067-F783-DFAC9F2567F5}"/>
              </a:ext>
            </a:extLst>
          </p:cNvPr>
          <p:cNvSpPr txBox="1"/>
          <p:nvPr/>
        </p:nvSpPr>
        <p:spPr>
          <a:xfrm>
            <a:off x="3966079" y="4469026"/>
            <a:ext cx="6757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1. Worst-case complexity of easy-on-average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35CA-AC7E-BD53-11D2-BB3F6EBD699F}"/>
              </a:ext>
            </a:extLst>
          </p:cNvPr>
          <p:cNvSpPr txBox="1"/>
          <p:nvPr/>
        </p:nvSpPr>
        <p:spPr>
          <a:xfrm>
            <a:off x="3966079" y="5045159"/>
            <a:ext cx="531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2. Worst-case to average-case reductions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77DA0-50A7-2550-D8CA-3C010AB71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00" y="865172"/>
            <a:ext cx="494145" cy="357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24879B-7F26-7A08-DCC8-70F6992F1D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81" y="835525"/>
            <a:ext cx="564737" cy="435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0B3DA-83B8-D14C-6B57-5884756A4E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77" y="938198"/>
            <a:ext cx="518487" cy="284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5E0BF9-DB79-2A16-C1B9-558C9FDD00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2" y="3590067"/>
            <a:ext cx="462642" cy="356952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2323393-D2F5-A4E0-8C1A-EA81E9CDC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1791417"/>
            <a:ext cx="674703" cy="674703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A9A2034-D045-6406-1DDC-D61F75219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963" y="2658415"/>
            <a:ext cx="674703" cy="674703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4E868890-3838-5960-0DCD-410F3F0947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6563" y="4347117"/>
            <a:ext cx="674703" cy="674703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AF6A3CAF-CF66-7978-49EE-1D7A265E15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6563" y="4932486"/>
            <a:ext cx="674703" cy="674703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289592C6-5FA5-0DA8-2BB2-623C569919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198" y="3468135"/>
            <a:ext cx="674703" cy="6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514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9"/>
              <p:cNvSpPr txBox="1"/>
              <p:nvPr/>
            </p:nvSpPr>
            <p:spPr>
              <a:xfrm>
                <a:off x="1844428" y="2275194"/>
                <a:ext cx="654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More applications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pK</m:t>
                        </m:r>
                      </m:e>
                      <m:sup>
                        <m:r>
                          <a:rPr lang="en-US" sz="3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28" y="2275194"/>
                <a:ext cx="6540500" cy="584775"/>
              </a:xfrm>
              <a:prstGeom prst="rect">
                <a:avLst/>
              </a:prstGeom>
              <a:blipFill>
                <a:blip r:embed="rId3"/>
                <a:stretch>
                  <a:fillRect l="-242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FEA1B3-B435-8648-19CD-159313E9F824}"/>
              </a:ext>
            </a:extLst>
          </p:cNvPr>
          <p:cNvCxnSpPr/>
          <p:nvPr/>
        </p:nvCxnSpPr>
        <p:spPr>
          <a:xfrm flipV="1">
            <a:off x="6479805" y="1949363"/>
            <a:ext cx="905164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836BB8-EFFC-22B1-0F8D-724E4409AD1C}"/>
              </a:ext>
            </a:extLst>
          </p:cNvPr>
          <p:cNvCxnSpPr/>
          <p:nvPr/>
        </p:nvCxnSpPr>
        <p:spPr>
          <a:xfrm>
            <a:off x="6498277" y="2682997"/>
            <a:ext cx="905164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BF11062-27E8-F535-11CA-A49163CFAB24}"/>
              </a:ext>
            </a:extLst>
          </p:cNvPr>
          <p:cNvSpPr txBox="1"/>
          <p:nvPr/>
        </p:nvSpPr>
        <p:spPr>
          <a:xfrm>
            <a:off x="7551223" y="1693137"/>
            <a:ext cx="345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measure when analysing PRG reconstruction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2BC1F-5FB5-D57B-53ED-78362284AB57}"/>
              </a:ext>
            </a:extLst>
          </p:cNvPr>
          <p:cNvSpPr txBox="1"/>
          <p:nvPr/>
        </p:nvSpPr>
        <p:spPr>
          <a:xfrm>
            <a:off x="7551223" y="2861970"/>
            <a:ext cx="299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Optimal coding theorem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D41DAC65-A575-B28B-EE19-A3FACA425BCC}"/>
              </a:ext>
            </a:extLst>
          </p:cNvPr>
          <p:cNvSpPr txBox="1"/>
          <p:nvPr/>
        </p:nvSpPr>
        <p:spPr>
          <a:xfrm>
            <a:off x="995342" y="678784"/>
            <a:ext cx="832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Additional Problems and Directions</a:t>
            </a:r>
            <a:endParaRPr lang="en-GB" sz="4000" b="1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9"/>
              <p:cNvSpPr txBox="1"/>
              <p:nvPr/>
            </p:nvSpPr>
            <p:spPr>
              <a:xfrm>
                <a:off x="1844428" y="2275194"/>
                <a:ext cx="654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More applications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pK</m:t>
                        </m:r>
                      </m:e>
                      <m:sup>
                        <m:r>
                          <a:rPr lang="en-US" sz="3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28" y="2275194"/>
                <a:ext cx="6540500" cy="584775"/>
              </a:xfrm>
              <a:prstGeom prst="rect">
                <a:avLst/>
              </a:prstGeom>
              <a:blipFill>
                <a:blip r:embed="rId3"/>
                <a:stretch>
                  <a:fillRect l="-242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995342" y="3821061"/>
                <a:ext cx="10786629" cy="4460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sym typeface="+mn-ea"/>
                  </a:rPr>
                  <a:t>[Lu-O-Santhanam’21]</a:t>
                </a:r>
                <a:r>
                  <a:rPr lang="en-US" sz="2200" b="1" dirty="0">
                    <a:sym typeface="+mn-ea"/>
                  </a:rPr>
                  <a:t>  </a:t>
                </a:r>
                <a:r>
                  <a:rPr lang="en-US" sz="2200" dirty="0">
                    <a:sym typeface="+mn-ea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en-US" sz="2200" dirty="0">
                    <a:sym typeface="+mn-ea"/>
                  </a:rPr>
                  <a:t>-bit primes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</m:oMath>
                </a14:m>
                <a:r>
                  <a:rPr lang="en-US" sz="2200" dirty="0">
                    <a:sym typeface="+mn-ea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rK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poly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)≤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e>
                      <m:sup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42" y="3821061"/>
                <a:ext cx="10786629" cy="446020"/>
              </a:xfrm>
              <a:prstGeom prst="rect">
                <a:avLst/>
              </a:prstGeom>
              <a:blipFill>
                <a:blip r:embed="rId4"/>
                <a:stretch>
                  <a:fillRect l="-452" t="-8219" b="-27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7"/>
              <p:cNvSpPr txBox="1"/>
              <p:nvPr/>
            </p:nvSpPr>
            <p:spPr>
              <a:xfrm>
                <a:off x="995341" y="4484688"/>
                <a:ext cx="1108011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i="1" dirty="0">
                    <a:sym typeface="+mn-ea"/>
                  </a:rPr>
                  <a:t>Q.</a:t>
                </a:r>
                <a:r>
                  <a:rPr lang="en-US" sz="2200" dirty="0">
                    <a:sym typeface="+mn-ea"/>
                  </a:rPr>
                  <a:t> Can we show that</a:t>
                </a:r>
                <a:r>
                  <a:rPr lang="en-US" sz="2200" b="1" dirty="0">
                    <a:sym typeface="+mn-ea"/>
                  </a:rPr>
                  <a:t> </a:t>
                </a:r>
                <a:r>
                  <a:rPr lang="en-US" sz="2200" dirty="0">
                    <a:sym typeface="+mn-ea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en-US" sz="2200" dirty="0">
                    <a:sym typeface="+mn-ea"/>
                  </a:rPr>
                  <a:t>-bit primes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</m:oMath>
                </a14:m>
                <a:r>
                  <a:rPr lang="en-US" sz="2200" dirty="0">
                    <a:sym typeface="+mn-ea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pK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poly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polylog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sz="2200" dirty="0">
                    <a:sym typeface="+mn-ea"/>
                  </a:rPr>
                  <a:t>?</a:t>
                </a:r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41" y="4484688"/>
                <a:ext cx="11080115" cy="553998"/>
              </a:xfrm>
              <a:prstGeom prst="rect">
                <a:avLst/>
              </a:prstGeom>
              <a:blipFill>
                <a:blip r:embed="rId5"/>
                <a:stretch>
                  <a:fillRect l="-1265" t="-13187" b="-340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FEA1B3-B435-8648-19CD-159313E9F824}"/>
              </a:ext>
            </a:extLst>
          </p:cNvPr>
          <p:cNvCxnSpPr/>
          <p:nvPr/>
        </p:nvCxnSpPr>
        <p:spPr>
          <a:xfrm flipV="1">
            <a:off x="6479805" y="1949363"/>
            <a:ext cx="905164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836BB8-EFFC-22B1-0F8D-724E4409AD1C}"/>
              </a:ext>
            </a:extLst>
          </p:cNvPr>
          <p:cNvCxnSpPr/>
          <p:nvPr/>
        </p:nvCxnSpPr>
        <p:spPr>
          <a:xfrm>
            <a:off x="6498277" y="2682997"/>
            <a:ext cx="905164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BF11062-27E8-F535-11CA-A49163CFAB24}"/>
              </a:ext>
            </a:extLst>
          </p:cNvPr>
          <p:cNvSpPr txBox="1"/>
          <p:nvPr/>
        </p:nvSpPr>
        <p:spPr>
          <a:xfrm>
            <a:off x="7551223" y="1693137"/>
            <a:ext cx="345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measure when analysing PRG reconstruction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2BC1F-5FB5-D57B-53ED-78362284AB57}"/>
              </a:ext>
            </a:extLst>
          </p:cNvPr>
          <p:cNvSpPr txBox="1"/>
          <p:nvPr/>
        </p:nvSpPr>
        <p:spPr>
          <a:xfrm>
            <a:off x="7551223" y="2861970"/>
            <a:ext cx="299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Optimal coding theorem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D41DAC65-A575-B28B-EE19-A3FACA425BCC}"/>
              </a:ext>
            </a:extLst>
          </p:cNvPr>
          <p:cNvSpPr txBox="1"/>
          <p:nvPr/>
        </p:nvSpPr>
        <p:spPr>
          <a:xfrm>
            <a:off x="995341" y="678784"/>
            <a:ext cx="880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Additional Problems and Directions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945190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9"/>
              <p:cNvSpPr txBox="1"/>
              <p:nvPr/>
            </p:nvSpPr>
            <p:spPr>
              <a:xfrm>
                <a:off x="1844428" y="2275194"/>
                <a:ext cx="654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More applications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pK</m:t>
                        </m:r>
                      </m:e>
                      <m:sup>
                        <m:r>
                          <a:rPr lang="en-US" sz="3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28" y="2275194"/>
                <a:ext cx="6540500" cy="584775"/>
              </a:xfrm>
              <a:prstGeom prst="rect">
                <a:avLst/>
              </a:prstGeom>
              <a:blipFill>
                <a:blip r:embed="rId3"/>
                <a:stretch>
                  <a:fillRect l="-242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7"/>
              <p:cNvSpPr txBox="1"/>
              <p:nvPr/>
            </p:nvSpPr>
            <p:spPr>
              <a:xfrm>
                <a:off x="995342" y="3821061"/>
                <a:ext cx="10786629" cy="4460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sym typeface="+mn-ea"/>
                  </a:rPr>
                  <a:t>[Lu-O-Santhanam’21]</a:t>
                </a:r>
                <a:r>
                  <a:rPr lang="en-US" sz="2200" b="1" dirty="0">
                    <a:sym typeface="+mn-ea"/>
                  </a:rPr>
                  <a:t>  </a:t>
                </a:r>
                <a:r>
                  <a:rPr lang="en-US" sz="2200" dirty="0">
                    <a:sym typeface="+mn-ea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en-US" sz="2200" dirty="0">
                    <a:sym typeface="+mn-ea"/>
                  </a:rPr>
                  <a:t>-bit primes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</m:oMath>
                </a14:m>
                <a:r>
                  <a:rPr lang="en-US" sz="2200" dirty="0">
                    <a:sym typeface="+mn-ea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rK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poly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)≤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e>
                      <m:sup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42" y="3821061"/>
                <a:ext cx="10786629" cy="446020"/>
              </a:xfrm>
              <a:prstGeom prst="rect">
                <a:avLst/>
              </a:prstGeom>
              <a:blipFill>
                <a:blip r:embed="rId4"/>
                <a:stretch>
                  <a:fillRect l="-452" t="-8219" b="-27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7"/>
              <p:cNvSpPr txBox="1"/>
              <p:nvPr/>
            </p:nvSpPr>
            <p:spPr>
              <a:xfrm>
                <a:off x="995341" y="4484688"/>
                <a:ext cx="1108011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i="1" dirty="0">
                    <a:sym typeface="+mn-ea"/>
                  </a:rPr>
                  <a:t>Q.</a:t>
                </a:r>
                <a:r>
                  <a:rPr lang="en-US" sz="2200" dirty="0">
                    <a:sym typeface="+mn-ea"/>
                  </a:rPr>
                  <a:t> Can we show that</a:t>
                </a:r>
                <a:r>
                  <a:rPr lang="en-US" sz="2200" b="1" dirty="0">
                    <a:sym typeface="+mn-ea"/>
                  </a:rPr>
                  <a:t> </a:t>
                </a:r>
                <a:r>
                  <a:rPr lang="en-US" sz="2200" dirty="0">
                    <a:sym typeface="+mn-ea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en-US" sz="2200" dirty="0">
                    <a:sym typeface="+mn-ea"/>
                  </a:rPr>
                  <a:t>-bit primes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</m:oMath>
                </a14:m>
                <a:r>
                  <a:rPr lang="en-US" sz="2200" dirty="0">
                    <a:sym typeface="+mn-ea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pK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poly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polylog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sz="2200" dirty="0">
                    <a:sym typeface="+mn-ea"/>
                  </a:rPr>
                  <a:t>?</a:t>
                </a:r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41" y="4484688"/>
                <a:ext cx="11080115" cy="553998"/>
              </a:xfrm>
              <a:prstGeom prst="rect">
                <a:avLst/>
              </a:prstGeom>
              <a:blipFill>
                <a:blip r:embed="rId5"/>
                <a:stretch>
                  <a:fillRect l="-1265" t="-13187" b="-340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FEA1B3-B435-8648-19CD-159313E9F824}"/>
              </a:ext>
            </a:extLst>
          </p:cNvPr>
          <p:cNvCxnSpPr/>
          <p:nvPr/>
        </p:nvCxnSpPr>
        <p:spPr>
          <a:xfrm flipV="1">
            <a:off x="6479805" y="1949363"/>
            <a:ext cx="905164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836BB8-EFFC-22B1-0F8D-724E4409AD1C}"/>
              </a:ext>
            </a:extLst>
          </p:cNvPr>
          <p:cNvCxnSpPr/>
          <p:nvPr/>
        </p:nvCxnSpPr>
        <p:spPr>
          <a:xfrm>
            <a:off x="6498277" y="2682997"/>
            <a:ext cx="905164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BF11062-27E8-F535-11CA-A49163CFAB24}"/>
              </a:ext>
            </a:extLst>
          </p:cNvPr>
          <p:cNvSpPr txBox="1"/>
          <p:nvPr/>
        </p:nvSpPr>
        <p:spPr>
          <a:xfrm>
            <a:off x="7551223" y="1693137"/>
            <a:ext cx="345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measure when analysing PRG reconstruction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2BC1F-5FB5-D57B-53ED-78362284AB57}"/>
              </a:ext>
            </a:extLst>
          </p:cNvPr>
          <p:cNvSpPr txBox="1"/>
          <p:nvPr/>
        </p:nvSpPr>
        <p:spPr>
          <a:xfrm>
            <a:off x="7551223" y="2861970"/>
            <a:ext cx="299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Optimal coding theorem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D41DAC65-A575-B28B-EE19-A3FACA425BCC}"/>
              </a:ext>
            </a:extLst>
          </p:cNvPr>
          <p:cNvSpPr txBox="1"/>
          <p:nvPr/>
        </p:nvSpPr>
        <p:spPr>
          <a:xfrm>
            <a:off x="995341" y="678784"/>
            <a:ext cx="880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Additional Problems and Directions</a:t>
            </a:r>
            <a:endParaRPr lang="en-GB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42799-6CE2-C48D-6A4E-F7C2B18023F5}"/>
              </a:ext>
            </a:extLst>
          </p:cNvPr>
          <p:cNvSpPr txBox="1"/>
          <p:nvPr/>
        </p:nvSpPr>
        <p:spPr>
          <a:xfrm>
            <a:off x="995341" y="5555381"/>
            <a:ext cx="1078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Investigate </a:t>
            </a:r>
            <a:r>
              <a:rPr lang="en-US" sz="2400" b="1" dirty="0"/>
              <a:t>zero-error</a:t>
            </a:r>
            <a:r>
              <a:rPr lang="en-US" sz="2400" dirty="0"/>
              <a:t> probabilistic Kolmogorov complexity and its applications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74709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9"/>
          <p:cNvSpPr txBox="1"/>
          <p:nvPr/>
        </p:nvSpPr>
        <p:spPr>
          <a:xfrm>
            <a:off x="3423554" y="1420607"/>
            <a:ext cx="492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Survey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" name="TextBox 17"/>
          <p:cNvSpPr txBox="1"/>
          <p:nvPr/>
        </p:nvSpPr>
        <p:spPr>
          <a:xfrm>
            <a:off x="971263" y="2532386"/>
            <a:ext cx="1028954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u="sng" dirty="0"/>
              <a:t>Theory and Applications of Probabilistic Kolmogorov Complexity</a:t>
            </a:r>
            <a:r>
              <a:rPr lang="en-US" sz="2600" dirty="0"/>
              <a:t>  </a:t>
            </a:r>
            <a:r>
              <a:rPr lang="en-US" sz="2200" dirty="0">
                <a:solidFill>
                  <a:srgbClr val="0070C0"/>
                </a:solidFill>
              </a:rPr>
              <a:t>[Lu-O’22]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4965793" y="4444300"/>
            <a:ext cx="2001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  <a:sym typeface="+mn-ea"/>
              </a:rPr>
              <a:t>Thank you!</a:t>
            </a:r>
            <a:endParaRPr lang="en-US" sz="2800" i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47CD0BB-F682-BDF3-7899-82B93D79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63" y="3167650"/>
            <a:ext cx="8395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</a:rPr>
              <a:t>Bulletin of EATCS No 137 (The Computational Complexity Column), 2022.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6AAA-E17C-A647-B298-34A2B0B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recent applications of K</a:t>
            </a:r>
            <a:r>
              <a:rPr lang="en-GB" baseline="30000" dirty="0"/>
              <a:t>t</a:t>
            </a:r>
            <a:r>
              <a:rPr lang="en-GB" dirty="0"/>
              <a:t> and Levin Kt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6731E-45C5-A382-111E-D040BEB49D04}"/>
              </a:ext>
            </a:extLst>
          </p:cNvPr>
          <p:cNvSpPr txBox="1"/>
          <p:nvPr/>
        </p:nvSpPr>
        <p:spPr>
          <a:xfrm>
            <a:off x="838200" y="24166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[Liu-Pass’20]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499E2-2996-D033-BE16-C96BB6FEC734}"/>
              </a:ext>
            </a:extLst>
          </p:cNvPr>
          <p:cNvSpPr txBox="1"/>
          <p:nvPr/>
        </p:nvSpPr>
        <p:spPr>
          <a:xfrm>
            <a:off x="2294165" y="2385851"/>
            <a:ext cx="875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One-way functions exist</a:t>
            </a:r>
            <a:r>
              <a:rPr lang="en-US" sz="2200" dirty="0"/>
              <a:t>   </a:t>
            </a:r>
            <a:r>
              <a:rPr lang="en-US" sz="2200" dirty="0" err="1"/>
              <a:t>iff</a:t>
            </a:r>
            <a:r>
              <a:rPr lang="en-US" sz="2200" dirty="0"/>
              <a:t>   </a:t>
            </a:r>
            <a:r>
              <a:rPr lang="en-US" sz="2200" dirty="0">
                <a:solidFill>
                  <a:srgbClr val="FF0000"/>
                </a:solidFill>
              </a:rPr>
              <a:t>K</a:t>
            </a:r>
            <a:r>
              <a:rPr lang="en-US" sz="2200" baseline="30000" dirty="0">
                <a:solidFill>
                  <a:srgbClr val="FF0000"/>
                </a:solidFill>
              </a:rPr>
              <a:t>t</a:t>
            </a:r>
            <a:r>
              <a:rPr lang="en-US" sz="2200" dirty="0">
                <a:solidFill>
                  <a:srgbClr val="FF0000"/>
                </a:solidFill>
              </a:rPr>
              <a:t> is mildly hard to compute on average  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228FB-54E0-869E-C319-B80DEC985CE4}"/>
              </a:ext>
            </a:extLst>
          </p:cNvPr>
          <p:cNvSpPr txBox="1"/>
          <p:nvPr/>
        </p:nvSpPr>
        <p:spPr>
          <a:xfrm>
            <a:off x="838200" y="39608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[Hirahara’21]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409B6-ECDA-18EB-BCA4-FDBC5138EA86}"/>
              </a:ext>
            </a:extLst>
          </p:cNvPr>
          <p:cNvSpPr txBox="1"/>
          <p:nvPr/>
        </p:nvSpPr>
        <p:spPr>
          <a:xfrm>
            <a:off x="2294165" y="3930119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</a:t>
            </a:r>
            <a:r>
              <a:rPr lang="en-US" sz="2200" dirty="0">
                <a:solidFill>
                  <a:schemeClr val="accent2"/>
                </a:solidFill>
              </a:rPr>
              <a:t>PH</a:t>
            </a:r>
            <a:r>
              <a:rPr lang="en-US" sz="2200" dirty="0"/>
              <a:t> is easy on average, then </a:t>
            </a:r>
            <a:r>
              <a:rPr lang="en-US" sz="2200" dirty="0">
                <a:solidFill>
                  <a:schemeClr val="accent2"/>
                </a:solidFill>
              </a:rPr>
              <a:t>PH</a:t>
            </a:r>
            <a:r>
              <a:rPr lang="en-US" sz="2200" dirty="0"/>
              <a:t> can be solved in worst-case time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200" baseline="30000" dirty="0">
                <a:solidFill>
                  <a:schemeClr val="accent5">
                    <a:lumMod val="75000"/>
                  </a:schemeClr>
                </a:solidFill>
              </a:rPr>
              <a:t>O(n/log n)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GB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71F86-2A68-103C-7C73-2E82DE9EA4F1}"/>
              </a:ext>
            </a:extLst>
          </p:cNvPr>
          <p:cNvSpPr txBox="1"/>
          <p:nvPr/>
        </p:nvSpPr>
        <p:spPr>
          <a:xfrm>
            <a:off x="854528" y="3478072"/>
            <a:ext cx="30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AVERAGE-CASE COMPLEXITY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312D4-EB99-8703-465B-022978341BF9}"/>
              </a:ext>
            </a:extLst>
          </p:cNvPr>
          <p:cNvSpPr txBox="1"/>
          <p:nvPr/>
        </p:nvSpPr>
        <p:spPr>
          <a:xfrm>
            <a:off x="854527" y="1927276"/>
            <a:ext cx="20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CRYPTOGRAPHY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14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221.81"/>
  <p:tag name="LATEXADDIN" val="\documentclass{article}&#10;\usepackage{amsmath}&#10;\usepackage{color}&#10;\pagestyle{empty}&#10;\begin{document}&#10;&#10;&#10;\noindent $\mathsf{K}_{\textcolor{blue}{U}}(x) = ~\min \; \{ |M| ~\colon~ \textcolor{blue}{U}(M)~\text{outputs}~x\}$.&#10;&#10;\end{document}"/>
  <p:tag name="IGUANATEXSIZE" val="20"/>
  <p:tag name="IGUANATEXCURSOR" val="19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124.186"/>
  <p:tag name="LATEXADDIN" val="\documentclass{article}&#10;\usepackage{amsmath}&#10;\usepackage{color}&#10;\pagestyle{empty}&#10;\begin{document}&#10;&#10;&#10;\noindent For simplicity, we abuse notation and refer to $M$ directly.&#10;&#10;\end{document}"/>
  <p:tag name="IGUANATEXSIZE" val="20"/>
  <p:tag name="IGUANATEXCURSOR" val="17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981.887"/>
  <p:tag name="LATEXADDIN" val="\documentclass{article}&#10;\usepackage{amsmath}&#10;\usepackage{color}&#10;\pagestyle{empty}&#10;\begin{document}&#10;&#10;&#10;\noindent \textcolor{red}{Formal Definition:}&#10;&#10;\end{document}"/>
  <p:tag name="IGUANATEXSIZE" val="20"/>
  <p:tag name="IGUANATEXCURSOR" val="14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508.46"/>
  <p:tag name="LATEXADDIN" val="\documentclass{article}&#10;\usepackage{amsmath}&#10;\usepackage{color}&#10;\pagestyle{empty}&#10;\begin{document}&#10;&#10;&#10;\noindent Let $\textcolor{blue}{U}$ be a Turing machine.&#10;&#10;\end{document}"/>
  <p:tag name="IGUANATEXSIZE" val="20"/>
  <p:tag name="IGUANATEXCURSOR" val="13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2.0896"/>
  <p:tag name="LATEXADDIN" val="\documentclass{article}&#10;\usepackage{amsmath}&#10;\pagestyle{empty}&#10;\begin{document}&#10;&#10;\noindent $\mathsf{Kt} ~\longrightarrow~ \mathsf{rKt}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2.0896"/>
  <p:tag name="LATEXADDIN" val="\documentclass{article}&#10;\usepackage{amsmath}&#10;\pagestyle{empty}&#10;\begin{document}&#10;&#10;\noindent $\mathsf{Kt} ~\longrightarrow~ \mathsf{rKt}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279.039"/>
  <p:tag name="LATEXADDIN" val="\documentclass{article}&#10;\usepackage{amsmath}&#10;\pagestyle{empty}&#10;\begin{document}&#10;&#10;&#10;$\mathcal{R}^{\mathsf{rKt}}_{\leq n^{\varepsilon}}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68.3014"/>
  <p:tag name="LATEXADDIN" val="\documentclass{article}&#10;\usepackage{amsmath}&#10;\pagestyle{empty}&#10;\begin{document}&#10;&#10;&#10;$\mathcal{R}^{\mathsf{rKt}}_{\geq .99n}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8.8406"/>
  <p:tag name="LATEXADDIN" val="\documentclass{article}&#10;\usepackage{amsmath}&#10;\pagestyle{empty}&#10;\begin{document}&#10;&#10;``structured''&#10;&#10;&#10;\end{document}"/>
  <p:tag name="IGUANATEXSIZE" val="20"/>
  <p:tag name="IGUANATEXCURSOR" val="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02.5702"/>
  <p:tag name="LATEXADDIN" val="\documentclass{article}&#10;\usepackage{amsmath}&#10;\pagestyle{empty}&#10;\begin{document}&#10;&#10;``random''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279.039"/>
  <p:tag name="LATEXADDIN" val="\documentclass{article}&#10;\usepackage{amsmath}&#10;\pagestyle{empty}&#10;\begin{document}&#10;&#10;&#10;$\mathcal{R}^{\mathsf{rKt}}_{\leq n^{\varepsilon}}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68.3014"/>
  <p:tag name="LATEXADDIN" val="\documentclass{article}&#10;\usepackage{amsmath}&#10;\pagestyle{empty}&#10;\begin{document}&#10;&#10;&#10;$\mathcal{R}^{\mathsf{rKt}}_{\geq .99n}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8.8406"/>
  <p:tag name="LATEXADDIN" val="\documentclass{article}&#10;\usepackage{amsmath}&#10;\pagestyle{empty}&#10;\begin{document}&#10;&#10;``structured''&#10;&#10;&#10;\end{document}"/>
  <p:tag name="IGUANATEXSIZE" val="20"/>
  <p:tag name="IGUANATEXCURSOR" val="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02.5702"/>
  <p:tag name="LATEXADDIN" val="\documentclass{article}&#10;\usepackage{amsmath}&#10;\pagestyle{empty}&#10;\begin{document}&#10;&#10;``random''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29.3378"/>
  <p:tag name="LATEXADDIN" val="\documentclass{article}&#10;\usepackage{amsmath}&#10;\usepackage{color}&#10;\pagestyle{empty}&#10;\begin{document}&#10;&#10;&#10;\noindent $M \in \{0,1\}^*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91"/>
  <p:tag name="ORIGINALWIDTH" val="4287.599"/>
  <p:tag name="LATEXADDIN" val="\documentclass{article}&#10;\usepackage{amsmath}&#10;\pagestyle{empty}&#10;\begin{document}&#10;&#10;&#10;\noindent \textbf{Theorem [O'19].} $\forall \varepsilon &gt; 0$, there is no randomised algorithm running in quasi-polynomial time that accepts strings in $\mathcal{R}^{\mathsf{rKt}}_{\leq n^{\varepsilon}}$ and rejects strings in $\mathcal{R}^{\mathsf{rKt}}_{\geq .99n}$&#10;\end{document}"/>
  <p:tag name="IGUANATEXSIZE" val="20"/>
  <p:tag name="IGUANATEXCURSOR" val="34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279.039"/>
  <p:tag name="LATEXADDIN" val="\documentclass{article}&#10;\usepackage{amsmath}&#10;\pagestyle{empty}&#10;\begin{document}&#10;&#10;&#10;$\mathcal{R}^{\mathsf{rKt}}_{\leq n^{\varepsilon}}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68.3014"/>
  <p:tag name="LATEXADDIN" val="\documentclass{article}&#10;\usepackage{amsmath}&#10;\pagestyle{empty}&#10;\begin{document}&#10;&#10;&#10;$\mathcal{R}^{\mathsf{rKt}}_{\geq .99n}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8.8406"/>
  <p:tag name="LATEXADDIN" val="\documentclass{article}&#10;\usepackage{amsmath}&#10;\pagestyle{empty}&#10;\begin{document}&#10;&#10;``structured''&#10;&#10;&#10;\end{document}"/>
  <p:tag name="IGUANATEXSIZE" val="20"/>
  <p:tag name="IGUANATEXCURSOR" val="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02.5702"/>
  <p:tag name="LATEXADDIN" val="\documentclass{article}&#10;\usepackage{amsmath}&#10;\pagestyle{empty}&#10;\begin{document}&#10;&#10;``random''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91"/>
  <p:tag name="ORIGINALWIDTH" val="4287.599"/>
  <p:tag name="LATEXADDIN" val="\documentclass{article}&#10;\usepackage{amsmath}&#10;\pagestyle{empty}&#10;\begin{document}&#10;&#10;&#10;\noindent \textbf{Theorem [O'19].} $\forall \varepsilon &gt; 0$, there is no randomised algorithm running in quasi-polynomial time that accepts strings in $\mathcal{R}^{\mathsf{rKt}}_{\leq n^{\varepsilon}}$ and rejects strings in $\mathcal{R}^{\mathsf{rKt}}_{\geq .99n}$&#10;\end{document}"/>
  <p:tag name="IGUANATEXSIZE" val="20"/>
  <p:tag name="IGUANATEXCURSOR" val="34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279.039"/>
  <p:tag name="LATEXADDIN" val="\documentclass{article}&#10;\usepackage{amsmath}&#10;\pagestyle{empty}&#10;\begin{document}&#10;&#10;&#10;$\mathcal{R}^{\mathsf{rKt}}_{\leq n^{\varepsilon}}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0218"/>
  <p:tag name="ORIGINALWIDTH" val="368.3014"/>
  <p:tag name="LATEXADDIN" val="\documentclass{article}&#10;\usepackage{amsmath}&#10;\pagestyle{empty}&#10;\begin{document}&#10;&#10;&#10;$\mathcal{R}^{\mathsf{rKt}}_{\geq .99n}$&#10;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648.8406"/>
  <p:tag name="LATEXADDIN" val="\documentclass{article}&#10;\usepackage{amsmath}&#10;\pagestyle{empty}&#10;\begin{document}&#10;&#10;``structured''&#10;&#10;&#10;\end{document}"/>
  <p:tag name="IGUANATEXSIZE" val="20"/>
  <p:tag name="IGUANATEXCURSOR" val="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02.5702"/>
  <p:tag name="LATEXADDIN" val="\documentclass{article}&#10;\usepackage{amsmath}&#10;\pagestyle{empty}&#10;\begin{document}&#10;&#10;``random''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721.38"/>
  <p:tag name="LATEXADDIN" val="\documentclass{article}&#10;\usepackage{amsmath}&#10;\usepackage{color}&#10;\pagestyle{empty}&#10;\begin{document}&#10;&#10;&#10;\noindent We formally define $\mathsf{K}(x)$ with respect to a fixed $U$ &#10;&#10;\end{document}"/>
  <p:tag name="IGUANATEXSIZE" val="20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91"/>
  <p:tag name="ORIGINALWIDTH" val="4287.599"/>
  <p:tag name="LATEXADDIN" val="\documentclass{article}&#10;\usepackage{amsmath}&#10;\pagestyle{empty}&#10;\begin{document}&#10;&#10;&#10;\noindent \textbf{Theorem [O'19].} $\forall \varepsilon &gt; 0$, there is no randomised algorithm running in quasi-polynomial time that accepts strings in $\mathcal{R}^{\mathsf{rKt}}_{\leq n^{\varepsilon}}$ and rejects strings in $\mathcal{R}^{\mathsf{rKt}}_{\geq .99n}$&#10;\end{document}"/>
  <p:tag name="IGUANATEXSIZE" val="20"/>
  <p:tag name="IGUANATEXCURSOR" val="34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4004.809"/>
  <p:tag name="LATEXADDIN" val="\documentclass{article}&#10;\usepackage{amsmath}&#10;\pagestyle{empty}&#10;\begin{document}&#10;&#10;$\Longrightarrow$ For every large $n$, there is an $n$-bit prime $p_n$ with $\mathsf{Kt}(p_n) \leq \frac{n}{2} + o(n)$.&#10;&#10;&#10;\end{document}"/>
  <p:tag name="IGUANATEXSIZE" val="20"/>
  <p:tag name="IGUANATEXCURSOR" val="2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46.16"/>
  <p:tag name="LATEXADDIN" val="\documentclass{article}&#10;\usepackage{amsmath}&#10;\pagestyle{empty}&#10;\begin{document}&#10;&#10;&#10;\noindent [Lagarias-Odlyzko'87]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089.681"/>
  <p:tag name="LATEXADDIN" val="\documentclass{article}&#10;\usepackage{amsmath}&#10;\pagestyle{empty}&#10;\begin{document}&#10;&#10;&#10;\noindent \textbf{Recall:} Open to show $\exists$~primes of $\mathsf{Kt}$ complexity $&lt; n/2$.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4004.809"/>
  <p:tag name="LATEXADDIN" val="\documentclass{article}&#10;\usepackage{amsmath}&#10;\pagestyle{empty}&#10;\begin{document}&#10;&#10;$\Longrightarrow$ For every large $n$, there is an $n$-bit prime $p_n$ with $\mathsf{Kt}(p_n) \leq \frac{n}{2} + o(n)$.&#10;&#10;&#10;\end{document}"/>
  <p:tag name="IGUANATEXSIZE" val="20"/>
  <p:tag name="IGUANATEXCURSOR" val="2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46.16"/>
  <p:tag name="LATEXADDIN" val="\documentclass{article}&#10;\usepackage{amsmath}&#10;\pagestyle{empty}&#10;\begin{document}&#10;&#10;&#10;\noindent [Lagarias-Odlyzko'87]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089.681"/>
  <p:tag name="LATEXADDIN" val="\documentclass{article}&#10;\usepackage{amsmath}&#10;\pagestyle{empty}&#10;\begin{document}&#10;&#10;&#10;\noindent \textbf{Recall:} Open to show $\exists$~primes of $\mathsf{Kt}$ complexity $&lt; n/2$.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3.848"/>
  <p:tag name="LATEXADDIN" val="\documentclass{article}&#10;\usepackage{amsmath}&#10;\pagestyle{empty}&#10;\begin{document}&#10;&#10;&#10;\noindent \textbf{Theorem [O-Santhanam'17,\,O'19].} $\forall \varepsilon &gt; 0$, for infinitely many values of $n$, $\exists$~$n$-bit prime $p_n$ such that $\mathsf{rKt}(p_n) \leq n^{\varepsilon}$.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981.887"/>
  <p:tag name="LATEXADDIN" val="\documentclass{article}&#10;\usepackage{amsmath}&#10;\usepackage{color}&#10;\pagestyle{empty}&#10;\begin{document}&#10;&#10;&#10;\noindent \textcolor{red}{Formal Definition:}&#10;&#10;\end{document}"/>
  <p:tag name="IGUANATEXSIZE" val="20"/>
  <p:tag name="IGUANATEXCURSOR" val="14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4004.809"/>
  <p:tag name="LATEXADDIN" val="\documentclass{article}&#10;\usepackage{amsmath}&#10;\pagestyle{empty}&#10;\begin{document}&#10;&#10;$\Longrightarrow$ For every large $n$, there is an $n$-bit prime $p_n$ with $\mathsf{Kt}(p_n) \leq \frac{n}{2} + o(n)$.&#10;&#10;&#10;\end{document}"/>
  <p:tag name="IGUANATEXSIZE" val="20"/>
  <p:tag name="IGUANATEXCURSOR" val="2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46.16"/>
  <p:tag name="LATEXADDIN" val="\documentclass{article}&#10;\usepackage{amsmath}&#10;\pagestyle{empty}&#10;\begin{document}&#10;&#10;&#10;\noindent [Lagarias-Odlyzko'87]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089.681"/>
  <p:tag name="LATEXADDIN" val="\documentclass{article}&#10;\usepackage{amsmath}&#10;\pagestyle{empty}&#10;\begin{document}&#10;&#10;&#10;\noindent \textbf{Recall:} Open to show $\exists$~primes of $\mathsf{Kt}$ complexity $&lt; n/2$.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3.848"/>
  <p:tag name="LATEXADDIN" val="\documentclass{article}&#10;\usepackage{amsmath}&#10;\pagestyle{empty}&#10;\begin{document}&#10;&#10;&#10;\noindent \textbf{Theorem [O-Santhanam'17,\,O'19].} $\forall \varepsilon &gt; 0$, for infinitely many values of $n$, $\exists$~$n$-bit prime $p_n$ such that $\mathsf{rKt}(p_n) \leq n^{\varepsilon}$.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4004.809"/>
  <p:tag name="LATEXADDIN" val="\documentclass{article}&#10;\usepackage{amsmath}&#10;\pagestyle{empty}&#10;\begin{document}&#10;&#10;$\Longrightarrow$ For every large $n$, there is an $n$-bit prime $p_n$ with $\mathsf{Kt}(p_n) \leq \frac{n}{2} + o(n)$.&#10;&#10;&#10;\end{document}"/>
  <p:tag name="IGUANATEXSIZE" val="20"/>
  <p:tag name="IGUANATEXCURSOR" val="20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46.16"/>
  <p:tag name="LATEXADDIN" val="\documentclass{article}&#10;\usepackage{amsmath}&#10;\pagestyle{empty}&#10;\begin{document}&#10;&#10;&#10;\noindent [Lagarias-Odlyzko'87]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089.681"/>
  <p:tag name="LATEXADDIN" val="\documentclass{article}&#10;\usepackage{amsmath}&#10;\pagestyle{empty}&#10;\begin{document}&#10;&#10;&#10;\noindent \textbf{Recall:} Open to show $\exists$~primes of $\mathsf{Kt}$ complexity $&lt; n/2$.&#10;&#10;\end{document}"/>
  <p:tag name="IGUANATEXSIZE" val="20"/>
  <p:tag name="IGUANATEXCURSOR" val="17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4283.848"/>
  <p:tag name="LATEXADDIN" val="\documentclass{article}&#10;\usepackage{amsmath}&#10;\pagestyle{empty}&#10;\begin{document}&#10;&#10;&#10;\noindent \textbf{Theorem [O-Santhanam'17,\,O'19].} $\forall \varepsilon &gt; 0$, for infinitely many values of $n$, $\exists$~$n$-bit prime $p_n$ such that $\mathsf{rKt}(p_n) \leq n^{\varepsilon}$.&#10;&#10;\end{document}"/>
  <p:tag name="IGUANATEXSIZE" val="20"/>
  <p:tag name="IGUANATEXCURSOR" val="12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221.81"/>
  <p:tag name="LATEXADDIN" val="\documentclass{article}&#10;\usepackage{amsmath}&#10;\usepackage{color}&#10;\pagestyle{empty}&#10;\begin{document}&#10;&#10;&#10;\noindent $\mathsf{K}_{\textcolor{blue}{U}}(x) = ~\min \; \{ |M| ~\colon~ \textcolor{blue}{U}(M)~\text{outputs}~x\}$.&#10;&#10;\end{document}"/>
  <p:tag name="IGUANATEXSIZE" val="20"/>
  <p:tag name="IGUANATEXCURSOR" val="19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508.46"/>
  <p:tag name="LATEXADDIN" val="\documentclass{article}&#10;\usepackage{amsmath}&#10;\usepackage{color}&#10;\pagestyle{empty}&#10;\begin{document}&#10;&#10;&#10;\noindent Let $\textcolor{blue}{U}$ be a Turing machine.&#10;&#10;\end{document}"/>
  <p:tag name="IGUANATEXSIZE" val="20"/>
  <p:tag name="IGUANATEXCURSOR" val="13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0206"/>
  <p:tag name="ORIGINALWIDTH" val="1685.485"/>
  <p:tag name="LATEXADDIN" val="\documentclass{article}&#10;\usepackage{amsmath}&#10;\usepackage{color}&#10;\pagestyle{empty}&#10;\begin{document}&#10;&#10;&#10;\noindent $\mathsf{K}^{\mathsf{poly}}(x) \approx \mathsf{rK}^{\mathsf{poly}}(x) \approx \mathsf{pK}^{\mathsf{poly}}(x)$&#10;&#10;\end{document}"/>
  <p:tag name="IGUANATEXSIZE" val="20"/>
  <p:tag name="IGUANATEXCURSOR" val="19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81.735"/>
  <p:tag name="LATEXADDIN" val="\documentclass{article}&#10;\usepackage{amsmath}&#10;\usepackage{color}&#10;\pagestyle{empty}&#10;\begin{document}&#10;&#10;&#10;\noindent (up to $O(\log n)$ additive terms)&#10;&#10;\end{document}"/>
  <p:tag name="IGUANATEXSIZE" val="20"/>
  <p:tag name="IGUANATEXCURSOR" val="14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542.855"/>
  <p:tag name="LATEXADDIN" val="\documentclass{article}&#10;\usepackage{amsmath}&#10;\usepackage{color}&#10;\pagestyle{empty}&#10;\begin{document}&#10;&#10;&#10;\noindent \textcolor{blue}{Under strong circuit lower bound assumptions:}&#10;&#10;\end{document}"/>
  <p:tag name="IGUANATEXSIZE" val="20"/>
  <p:tag name="IGUANATEXCURSOR" val="14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usepackage{color}&#10;\pagestyle{empty}&#10;\begin{document}&#10;&#10;&#10;\noindent $\Longrightarrow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4290.599"/>
  <p:tag name="LATEXADDIN" val="\documentclass{article}&#10;\usepackage{amsmath}&#10;\usepackage{color}&#10;\pagestyle{empty}&#10;\begin{document}&#10;&#10;&#10;\noindent \textcolor{red}{\textbf{Probabilistic theory}} sheds light on classical time-bounded Kolm.~complexity&#10;&#10;\end{document}"/>
  <p:tag name="IGUANATEXSIZE" val="20"/>
  <p:tag name="IGUANATEXCURSOR" val="15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0206"/>
  <p:tag name="ORIGINALWIDTH" val="1685.485"/>
  <p:tag name="LATEXADDIN" val="\documentclass{article}&#10;\usepackage{amsmath}&#10;\usepackage{color}&#10;\pagestyle{empty}&#10;\begin{document}&#10;&#10;&#10;\noindent $\mathsf{K}^{\mathsf{poly}}(x) \approx \mathsf{rK}^{\mathsf{poly}}(x) \approx \mathsf{pK}^{\mathsf{poly}}(x)$&#10;&#10;\end{document}"/>
  <p:tag name="IGUANATEXSIZE" val="20"/>
  <p:tag name="IGUANATEXCURSOR" val="19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81.735"/>
  <p:tag name="LATEXADDIN" val="\documentclass{article}&#10;\usepackage{amsmath}&#10;\usepackage{color}&#10;\pagestyle{empty}&#10;\begin{document}&#10;&#10;&#10;\noindent (up to $O(\log n)$ additive terms)&#10;&#10;\end{document}"/>
  <p:tag name="IGUANATEXSIZE" val="20"/>
  <p:tag name="IGUANATEXCURSOR" val="14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542.855"/>
  <p:tag name="LATEXADDIN" val="\documentclass{article}&#10;\usepackage{amsmath}&#10;\usepackage{color}&#10;\pagestyle{empty}&#10;\begin{document}&#10;&#10;&#10;\noindent \textcolor{blue}{Under strong circuit lower bound assumptions:}&#10;&#10;\end{document}"/>
  <p:tag name="IGUANATEXSIZE" val="20"/>
  <p:tag name="IGUANATEXCURSOR" val="14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usepackage{color}&#10;\pagestyle{empty}&#10;\begin{document}&#10;&#10;&#10;\noindent $\Longrightarrow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4290.599"/>
  <p:tag name="LATEXADDIN" val="\documentclass{article}&#10;\usepackage{amsmath}&#10;\usepackage{color}&#10;\pagestyle{empty}&#10;\begin{document}&#10;&#10;&#10;\noindent \textcolor{red}{\textbf{Probabilistic theory}} sheds light on classical time-bounded Kolm.~complexity&#10;&#10;\end{document}"/>
  <p:tag name="IGUANATEXSIZE" val="20"/>
  <p:tag name="IGUANATEXCURSOR" val="15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629.3378"/>
  <p:tag name="LATEXADDIN" val="\documentclass{article}&#10;\usepackage{amsmath}&#10;\usepackage{color}&#10;\pagestyle{empty}&#10;\begin{document}&#10;&#10;&#10;\noindent $M \in \{0,1\}^*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721.38"/>
  <p:tag name="LATEXADDIN" val="\documentclass{article}&#10;\usepackage{amsmath}&#10;\usepackage{color}&#10;\pagestyle{empty}&#10;\begin{document}&#10;&#10;&#10;\noindent We formally define $\mathsf{K}(x)$ with respect to a fixed $U$ &#10;&#10;\end{document}"/>
  <p:tag name="IGUANATEXSIZE" val="20"/>
  <p:tag name="IGUANATEXCURSOR" val="12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152.2713"/>
  <p:tag name="LATEXADDIN" val="\documentclass{article}&#10;\usepackage{amsmath}&#10;\usepackage{color}&#10;\pagestyle{empty}&#10;\begin{document}&#10;&#10;&#10;\noindent $\mathsf{r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174.0242"/>
  <p:tag name="LATEXADDIN" val="\documentclass{article}&#10;\usepackage{amsmath}&#10;\usepackage{color}&#10;\pagestyle{empty}&#10;\begin{document}&#10;&#10;&#10;\noindent $\mathsf{pK}^t$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159.7723"/>
  <p:tag name="LATEXADDIN" val="\documentclass{article}&#10;\usepackage{amsmath}&#10;\usepackage{color}&#10;\pagestyle{empty}&#10;\begin{document}&#10;&#10;&#10;\noindent $\mathsf{rKt}$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3533</Words>
  <Application>Microsoft Office PowerPoint</Application>
  <PresentationFormat>Widescreen</PresentationFormat>
  <Paragraphs>512</Paragraphs>
  <Slides>87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9" baseType="lpstr">
      <vt:lpstr>Arial</vt:lpstr>
      <vt:lpstr>Baguet Script</vt:lpstr>
      <vt:lpstr>Brush Script MT</vt:lpstr>
      <vt:lpstr>Cabin</vt:lpstr>
      <vt:lpstr>Calibri</vt:lpstr>
      <vt:lpstr>Calibri (Body)</vt:lpstr>
      <vt:lpstr>Calibri Light</vt:lpstr>
      <vt:lpstr>Calisto MT</vt:lpstr>
      <vt:lpstr>Cambria Math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recent applications of Kt and Levin Kt</vt:lpstr>
      <vt:lpstr>Some recent applications of Kt and Levin Kt</vt:lpstr>
      <vt:lpstr>Some recent applications of Kt and Levin Kt</vt:lpstr>
      <vt:lpstr>PowerPoint Presentation</vt:lpstr>
      <vt:lpstr>PowerPoint Presentation</vt:lpstr>
      <vt:lpstr>Overview of this talk</vt:lpstr>
      <vt:lpstr>Overview of this talk</vt:lpstr>
      <vt:lpstr>PowerPoint Presentation</vt:lpstr>
      <vt:lpstr>PowerPoint Presentation</vt:lpstr>
      <vt:lpstr>PowerPoint Presentation</vt:lpstr>
      <vt:lpstr>rKt complexity</vt:lpstr>
      <vt:lpstr>rKt complexity</vt:lpstr>
      <vt:lpstr>An unconditional lower bound</vt:lpstr>
      <vt:lpstr>An unconditional lower bound</vt:lpstr>
      <vt:lpstr>An unconditional lower bound</vt:lpstr>
      <vt:lpstr>An unconditional lower bound</vt:lpstr>
      <vt:lpstr>Fixed time bounds:           </vt:lpstr>
      <vt:lpstr>Fixed time bounds:           </vt:lpstr>
      <vt:lpstr>Succinct probabilistic representations</vt:lpstr>
      <vt:lpstr>Succinct probabilistic representations</vt:lpstr>
      <vt:lpstr>Succinct probabilistic representations</vt:lpstr>
      <vt:lpstr>Succinct probabilistic representations</vt:lpstr>
      <vt:lpstr>PowerPoint Presentation</vt:lpstr>
      <vt:lpstr>PowerPoint Presentation</vt:lpstr>
      <vt:lpstr>PowerPoint Presentation</vt:lpstr>
      <vt:lpstr>PowerPoint Presentation</vt:lpstr>
      <vt:lpstr>Overview of this talk</vt:lpstr>
      <vt:lpstr>Overview of this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this talk</vt:lpstr>
      <vt:lpstr>Overview of this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useful ingredient of the proof</vt:lpstr>
      <vt:lpstr>A useful ingredient of the proof</vt:lpstr>
      <vt:lpstr>A useful ingredient of the proof</vt:lpstr>
      <vt:lpstr>Optimal coding theorem for pKt </vt:lpstr>
      <vt:lpstr>Optimal coding theorem for pKt </vt:lpstr>
      <vt:lpstr>Optimal coding theorem for pKt </vt:lpstr>
      <vt:lpstr>Proof sketch: Coding Theorem for pKt</vt:lpstr>
      <vt:lpstr>Back to equivalence result</vt:lpstr>
      <vt:lpstr>Overview of this talk</vt:lpstr>
      <vt:lpstr>Overview of this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Carboni Oliveira, Igor</cp:lastModifiedBy>
  <cp:revision>802</cp:revision>
  <dcterms:created xsi:type="dcterms:W3CDTF">2021-07-13T14:43:00Z</dcterms:created>
  <dcterms:modified xsi:type="dcterms:W3CDTF">2023-01-18T17:59:31Z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DDF91A055ABE42049E5B424C0463BE74</vt:lpwstr>
  </property>
  <property fmtid="{D5CDD505-2E9C-101B-9397-08002B2CF9AE}" pid="3" name="KSOProductBuildVer">
    <vt:lpwstr>1033-11.2.0.11074</vt:lpwstr>
  </property>
</Properties>
</file>