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73" r:id="rId14"/>
    <p:sldId id="269" r:id="rId15"/>
    <p:sldId id="271" r:id="rId16"/>
    <p:sldId id="2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E261-73E4-4EF7-930A-80CCA2AA8865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75B5-631C-465E-B4E1-743FE00AF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2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E261-73E4-4EF7-930A-80CCA2AA8865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75B5-631C-465E-B4E1-743FE00AF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6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E261-73E4-4EF7-930A-80CCA2AA8865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75B5-631C-465E-B4E1-743FE00AFDD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4141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E261-73E4-4EF7-930A-80CCA2AA8865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75B5-631C-465E-B4E1-743FE00AF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59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E261-73E4-4EF7-930A-80CCA2AA8865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75B5-631C-465E-B4E1-743FE00AFDD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4677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E261-73E4-4EF7-930A-80CCA2AA8865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75B5-631C-465E-B4E1-743FE00AF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98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E261-73E4-4EF7-930A-80CCA2AA8865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75B5-631C-465E-B4E1-743FE00AF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19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E261-73E4-4EF7-930A-80CCA2AA8865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75B5-631C-465E-B4E1-743FE00AF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6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E261-73E4-4EF7-930A-80CCA2AA8865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75B5-631C-465E-B4E1-743FE00AF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2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E261-73E4-4EF7-930A-80CCA2AA8865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75B5-631C-465E-B4E1-743FE00AF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1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E261-73E4-4EF7-930A-80CCA2AA8865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75B5-631C-465E-B4E1-743FE00AF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1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E261-73E4-4EF7-930A-80CCA2AA8865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75B5-631C-465E-B4E1-743FE00AF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8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E261-73E4-4EF7-930A-80CCA2AA8865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75B5-631C-465E-B4E1-743FE00AF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77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E261-73E4-4EF7-930A-80CCA2AA8865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75B5-631C-465E-B4E1-743FE00AF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8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E261-73E4-4EF7-930A-80CCA2AA8865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75B5-631C-465E-B4E1-743FE00AF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3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E261-73E4-4EF7-930A-80CCA2AA8865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75B5-631C-465E-B4E1-743FE00AF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9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EE261-73E4-4EF7-930A-80CCA2AA8865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0775B5-631C-465E-B4E1-743FE00AF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2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An Upper Bound on the GKS Game via Max Bipartite Matching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DeVon Ingram (Georgia Institute of Technology)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084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dirty="0" smtClean="0"/>
                  <a:t>An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.4732</m:t>
                        </m:r>
                      </m:sup>
                    </m:sSup>
                  </m:oMath>
                </a14:m>
                <a:r>
                  <a:rPr lang="en-US" sz="4000" dirty="0" smtClean="0"/>
                  <a:t>) Upper Bound on GKS Game</a:t>
                </a:r>
                <a:endParaRPr lang="en-US" sz="40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482" t="-8295" b="-18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</a:t>
            </a:r>
            <a:r>
              <a:rPr lang="en-US" dirty="0"/>
              <a:t>i</a:t>
            </a:r>
            <a:r>
              <a:rPr lang="en-US" dirty="0" smtClean="0"/>
              <a:t>dea: split up the Boolean array into blocks and place </a:t>
            </a:r>
            <a:r>
              <a:rPr lang="en-US" dirty="0" err="1" smtClean="0"/>
              <a:t>codewords</a:t>
            </a:r>
            <a:r>
              <a:rPr lang="en-US" dirty="0" smtClean="0"/>
              <a:t> in each block.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Definition (</a:t>
            </a:r>
            <a:r>
              <a:rPr lang="en-US" b="1" dirty="0" err="1" smtClean="0"/>
              <a:t>Szegedy</a:t>
            </a:r>
            <a:r>
              <a:rPr lang="en-US" b="1" dirty="0" smtClean="0"/>
              <a:t>)</a:t>
            </a:r>
            <a:r>
              <a:rPr lang="en-US" dirty="0" smtClean="0"/>
              <a:t>: Suppose that the GKS game is played on a Boolean array of length n. A (</a:t>
            </a:r>
            <a:r>
              <a:rPr lang="en-US" dirty="0" err="1" smtClean="0"/>
              <a:t>k,n</a:t>
            </a:r>
            <a:r>
              <a:rPr lang="en-US" dirty="0" smtClean="0"/>
              <a:t>) strategy for the GKS game is a strategy such that the size of the subset returned by Bob is at most k over all inputs.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Theorem (</a:t>
            </a:r>
            <a:r>
              <a:rPr lang="en-US" b="1" dirty="0" err="1" smtClean="0"/>
              <a:t>Szegedy</a:t>
            </a:r>
            <a:r>
              <a:rPr lang="en-US" b="1" dirty="0" smtClean="0"/>
              <a:t>)</a:t>
            </a:r>
            <a:r>
              <a:rPr lang="en-US" dirty="0" smtClean="0"/>
              <a:t>: If (</a:t>
            </a:r>
            <a:r>
              <a:rPr lang="en-US" dirty="0" err="1" smtClean="0"/>
              <a:t>k,n</a:t>
            </a:r>
            <a:r>
              <a:rPr lang="en-US" dirty="0" smtClean="0"/>
              <a:t>) and (</a:t>
            </a:r>
            <a:r>
              <a:rPr lang="en-US" dirty="0" err="1" smtClean="0"/>
              <a:t>x,y</a:t>
            </a:r>
            <a:r>
              <a:rPr lang="en-US" dirty="0" smtClean="0"/>
              <a:t>) strategies exist, then there exists a (</a:t>
            </a:r>
            <a:r>
              <a:rPr lang="en-US" dirty="0" err="1" smtClean="0"/>
              <a:t>kx,ny</a:t>
            </a:r>
            <a:r>
              <a:rPr lang="en-US" dirty="0" smtClean="0"/>
              <a:t>) strategy.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979017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dirty="0" smtClean="0"/>
                  <a:t>An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.4732</m:t>
                        </m:r>
                      </m:sup>
                    </m:sSup>
                  </m:oMath>
                </a14:m>
                <a:r>
                  <a:rPr lang="en-US" sz="4000" dirty="0" smtClean="0"/>
                  <a:t>) Upper Bound on GKS Game (cont</a:t>
                </a:r>
                <a:r>
                  <a:rPr lang="en-US" sz="4000" dirty="0" smtClean="0"/>
                  <a:t>.)</a:t>
                </a:r>
                <a:endParaRPr lang="en-US" sz="40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482" t="-8295" b="-18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Strategy: Split up a Boolean array of length 30 in 5 blocks of length 6.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Suppose that Alice must edit the </a:t>
                </a:r>
                <a:r>
                  <a:rPr lang="en-US" i="1" dirty="0" err="1" smtClean="0"/>
                  <a:t>i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bit in a block. If the bit is the first bit to be edited in the block, write the </a:t>
                </a:r>
                <a:r>
                  <a:rPr lang="en-US" i="1" dirty="0" err="1" smtClean="0"/>
                  <a:t>i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bit of the string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. </a:t>
                </a:r>
              </a:p>
              <a:p>
                <a:pPr>
                  <a:buFont typeface="+mj-lt"/>
                  <a:buAutoNum type="arabicPeriod"/>
                </a:pPr>
                <a:endParaRPr lang="en-US" dirty="0" smtClean="0"/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If the </a:t>
                </a:r>
                <a:r>
                  <a:rPr lang="en-US" i="1" dirty="0" err="1" smtClean="0"/>
                  <a:t>i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bit is not the first bit nor last bit to be edited, then the bits have been corresponding to a string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. Place the </a:t>
                </a:r>
                <a:r>
                  <a:rPr lang="en-US" i="1" dirty="0" err="1" smtClean="0"/>
                  <a:t>i</a:t>
                </a:r>
                <a:r>
                  <a:rPr lang="en-US" dirty="0" err="1" smtClean="0"/>
                  <a:t>th</a:t>
                </a:r>
                <a:r>
                  <a:rPr lang="en-US" dirty="0"/>
                  <a:t> </a:t>
                </a:r>
                <a:r>
                  <a:rPr lang="en-US" dirty="0" smtClean="0"/>
                  <a:t>bit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>
                  <a:buFont typeface="+mj-lt"/>
                  <a:buAutoNum type="arabicPeriod"/>
                </a:pPr>
                <a:endParaRPr lang="en-US" dirty="0" smtClean="0"/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If the </a:t>
                </a:r>
                <a:r>
                  <a:rPr lang="en-US" i="1" dirty="0" err="1" smtClean="0"/>
                  <a:t>i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bit is the last bit to be edited in the block and the bits have been placed corresponding to a string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, place 1-j, where j represents the </a:t>
                </a:r>
                <a:r>
                  <a:rPr lang="en-US" i="1" dirty="0" err="1" smtClean="0"/>
                  <a:t>i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bit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https://i.snag.gy/rUoiX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116" y="5335377"/>
            <a:ext cx="2525472" cy="1411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279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dirty="0" smtClean="0"/>
                  <a:t>An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.4696</m:t>
                        </m:r>
                      </m:sup>
                    </m:sSup>
                  </m:oMath>
                </a14:m>
                <a:r>
                  <a:rPr lang="en-US" sz="4000" dirty="0" smtClean="0"/>
                  <a:t>) Upper Bound on GKS Game</a:t>
                </a:r>
                <a:endParaRPr lang="en-US" sz="40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482" t="-8295" b="-18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idea: Split up Boolean array into blocks and place </a:t>
            </a:r>
            <a:r>
              <a:rPr lang="en-US" dirty="0" err="1" smtClean="0"/>
              <a:t>codewords</a:t>
            </a:r>
            <a:r>
              <a:rPr lang="en-US" dirty="0" smtClean="0"/>
              <a:t> into each block. However, instead of using only one bit to uniquely identify a Hamming </a:t>
            </a:r>
            <a:r>
              <a:rPr lang="en-US" dirty="0" err="1" smtClean="0"/>
              <a:t>codeword</a:t>
            </a:r>
            <a:r>
              <a:rPr lang="en-US" dirty="0" smtClean="0"/>
              <a:t>, use several bits to uniquely identify Hamming </a:t>
            </a:r>
            <a:r>
              <a:rPr lang="en-US" dirty="0" err="1" smtClean="0"/>
              <a:t>Codewords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Problem is reduced to finding a bipartite matching between subsets of {1,…,m} and Hamming </a:t>
            </a:r>
            <a:r>
              <a:rPr lang="en-US" dirty="0" err="1" smtClean="0"/>
              <a:t>codewords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matching was found between subsets of size 4 and Hamming </a:t>
            </a:r>
            <a:r>
              <a:rPr lang="en-US" dirty="0" err="1" smtClean="0"/>
              <a:t>codewords</a:t>
            </a:r>
            <a:r>
              <a:rPr lang="en-US" dirty="0" smtClean="0"/>
              <a:t> of length 15.</a:t>
            </a:r>
            <a:endParaRPr lang="en-US" dirty="0"/>
          </a:p>
        </p:txBody>
      </p:sp>
      <p:pic>
        <p:nvPicPr>
          <p:cNvPr id="5122" name="Picture 2" descr="https://i.snag.gy/U1Cui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49" y="5395084"/>
            <a:ext cx="2299638" cy="129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50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dirty="0" smtClean="0"/>
                  <a:t>An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.4696</m:t>
                        </m:r>
                      </m:sup>
                    </m:sSup>
                  </m:oMath>
                </a14:m>
                <a:r>
                  <a:rPr lang="en-US" sz="4000" dirty="0" smtClean="0"/>
                  <a:t>) Upper Bound on GKS Game</a:t>
                </a:r>
                <a:endParaRPr lang="en-US" sz="40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482" t="-8295" b="-18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Strategy: Split Boolean array into 11 blocks of size 15.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Suppose that Alice must edit the </a:t>
                </a:r>
                <a:r>
                  <a:rPr lang="en-US" i="1" dirty="0" err="1" smtClean="0"/>
                  <a:t>i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bit of a block in a Boolean array. If less than four bits have been edited in that block, then place a 0.</a:t>
                </a:r>
              </a:p>
              <a:p>
                <a:pPr>
                  <a:buFont typeface="+mj-lt"/>
                  <a:buAutoNum type="arabicPeriod"/>
                </a:pPr>
                <a:endParaRPr lang="en-US" dirty="0" smtClean="0"/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If </a:t>
                </a:r>
                <a:r>
                  <a:rPr lang="en-US" dirty="0"/>
                  <a:t>the </a:t>
                </a:r>
                <a:r>
                  <a:rPr lang="en-US" i="1" dirty="0" err="1"/>
                  <a:t>i</a:t>
                </a:r>
                <a:r>
                  <a:rPr lang="en-US" dirty="0" err="1"/>
                  <a:t>th</a:t>
                </a:r>
                <a:r>
                  <a:rPr lang="en-US" dirty="0"/>
                  <a:t> bit is not the first bit nor last </a:t>
                </a:r>
                <a:r>
                  <a:rPr lang="en-US" dirty="0" smtClean="0"/>
                  <a:t>bit to </a:t>
                </a:r>
                <a:r>
                  <a:rPr lang="en-US" dirty="0"/>
                  <a:t>be edited, then bits have been </a:t>
                </a:r>
                <a:r>
                  <a:rPr lang="en-US" dirty="0" smtClean="0"/>
                  <a:t>placed corresponding </a:t>
                </a:r>
                <a:r>
                  <a:rPr lang="en-US" dirty="0"/>
                  <a:t>to a </a:t>
                </a:r>
                <a:r>
                  <a:rPr lang="en-US" dirty="0" err="1" smtClean="0"/>
                  <a:t>codeword</a:t>
                </a:r>
                <a:r>
                  <a:rPr lang="en-US" dirty="0" smtClean="0"/>
                  <a:t> C. </a:t>
                </a:r>
                <a:r>
                  <a:rPr lang="en-US" dirty="0"/>
                  <a:t>Place the </a:t>
                </a:r>
                <a:r>
                  <a:rPr lang="en-US" i="1" dirty="0" err="1"/>
                  <a:t>i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bit of C.</a:t>
                </a:r>
              </a:p>
              <a:p>
                <a:pPr>
                  <a:buFont typeface="+mj-lt"/>
                  <a:buAutoNum type="arabicPeriod"/>
                </a:pPr>
                <a:endParaRPr lang="en-US" dirty="0"/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If the </a:t>
                </a:r>
                <a:r>
                  <a:rPr lang="en-US" i="1" dirty="0" err="1"/>
                  <a:t>i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bit is the last bit to be edited in the block and the block corresponds to the </a:t>
                </a:r>
                <a:r>
                  <a:rPr lang="en-US" dirty="0" err="1" smtClean="0"/>
                  <a:t>codeword</a:t>
                </a:r>
                <a:r>
                  <a:rPr lang="en-US" dirty="0" smtClean="0"/>
                  <a:t> C, place 1-j, where j represents the </a:t>
                </a:r>
                <a:r>
                  <a:rPr lang="en-US" i="1" dirty="0" err="1"/>
                  <a:t>i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bit of C.</a:t>
                </a:r>
              </a:p>
              <a:p>
                <a:pPr>
                  <a:buFont typeface="+mj-lt"/>
                  <a:buAutoNum type="arabicPeriod"/>
                </a:pPr>
                <a:endParaRPr lang="en-US" dirty="0"/>
              </a:p>
              <a:p>
                <a:r>
                  <a:rPr lang="en-US" dirty="0" smtClean="0"/>
                  <a:t>Using </a:t>
                </a:r>
                <a:r>
                  <a:rPr lang="en-US" dirty="0" err="1" smtClean="0"/>
                  <a:t>Szegedy’s</a:t>
                </a:r>
                <a:r>
                  <a:rPr lang="en-US" dirty="0" smtClean="0"/>
                  <a:t> composition theorem, repeatedly composing (11,165) strategies  yields an upper bound of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.4696</m:t>
                        </m:r>
                      </m:sup>
                    </m:sSup>
                  </m:oMath>
                </a14:m>
                <a:r>
                  <a:rPr lang="en-US" dirty="0" smtClean="0"/>
                  <a:t>).</a:t>
                </a:r>
                <a:endParaRPr lang="en-US" dirty="0"/>
              </a:p>
              <a:p>
                <a:pPr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426" t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8221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sz="4000" dirty="0" smtClean="0"/>
                  <a:t>An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1/3</m:t>
                        </m:r>
                      </m:sup>
                    </m:sSup>
                  </m:oMath>
                </a14:m>
                <a:r>
                  <a:rPr lang="en-US" sz="4000" dirty="0" smtClean="0"/>
                  <a:t>) Upper Bound on GKS Game</a:t>
                </a:r>
                <a:endParaRPr lang="en-US" sz="40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128" t="-5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Main idea: Split Boolean array into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1/3</m:t>
                        </m:r>
                      </m:sup>
                    </m:sSup>
                  </m:oMath>
                </a14:m>
                <a:r>
                  <a:rPr lang="en-US" dirty="0" smtClean="0"/>
                  <a:t> blocks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/3</m:t>
                        </m:r>
                      </m:sup>
                    </m:sSup>
                  </m:oMath>
                </a14:m>
                <a:r>
                  <a:rPr lang="en-US" dirty="0" smtClean="0"/>
                  <a:t>. Place </a:t>
                </a:r>
                <a:r>
                  <a:rPr lang="en-US" dirty="0" err="1" smtClean="0"/>
                  <a:t>codewords</a:t>
                </a:r>
                <a:r>
                  <a:rPr lang="en-US" dirty="0" smtClean="0"/>
                  <a:t> in each block. Encode information in the </a:t>
                </a:r>
                <a:r>
                  <a:rPr lang="en-US" dirty="0" err="1" smtClean="0"/>
                  <a:t>codewords</a:t>
                </a:r>
                <a:r>
                  <a:rPr lang="en-US" dirty="0" smtClean="0"/>
                  <a:t> using a clever method that guarantees that all but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bits in a block are guaranteed not to contain a bit Eve set.</a:t>
                </a:r>
              </a:p>
              <a:p>
                <a:endParaRPr lang="en-US" dirty="0" smtClean="0"/>
              </a:p>
              <a:p>
                <a:r>
                  <a:rPr lang="en-US" dirty="0" err="1" smtClean="0"/>
                  <a:t>Codewords</a:t>
                </a:r>
                <a:r>
                  <a:rPr lang="en-US" dirty="0" smtClean="0"/>
                  <a:t> are split into sections: 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A section which acts as a Hamming checksum for the entire </a:t>
                </a:r>
                <a:r>
                  <a:rPr lang="en-US" dirty="0" err="1" smtClean="0"/>
                  <a:t>codeword</a:t>
                </a:r>
                <a:r>
                  <a:rPr lang="en-US" dirty="0" smtClean="0"/>
                  <a:t>.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Three sections which encode the locations of the checksum bits in the first section.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Sections filled with 0s known not to be the last bit placed in the </a:t>
                </a:r>
                <a:r>
                  <a:rPr lang="en-US" dirty="0" err="1" smtClean="0"/>
                  <a:t>codeword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213" t="-628" r="-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4686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r>
                  <a:rPr lang="en-US" dirty="0" smtClean="0"/>
                  <a:t>Given a strategy for the GKS game, create an explicit function f that realizes a separation between multilinear polynomial degree and sensitivity.</a:t>
                </a:r>
              </a:p>
              <a:p>
                <a:endParaRPr lang="en-US" dirty="0"/>
              </a:p>
              <a:p>
                <a:r>
                  <a:rPr lang="en-US" dirty="0" smtClean="0"/>
                  <a:t>Improve the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1/3</m:t>
                        </m:r>
                      </m:sup>
                    </m:sSup>
                  </m:oMath>
                </a14:m>
                <a:r>
                  <a:rPr lang="en-US" dirty="0" smtClean="0"/>
                  <a:t>) upper bound on the cost of the GKS game.</a:t>
                </a:r>
              </a:p>
              <a:p>
                <a:endParaRPr lang="en-US" dirty="0"/>
              </a:p>
              <a:p>
                <a:r>
                  <a:rPr lang="en-US" dirty="0" smtClean="0"/>
                  <a:t>Prove a nontrivial lower bound on the cost of the GKS game.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5688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References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Ambainis</a:t>
            </a:r>
            <a:r>
              <a:rPr lang="en-US" dirty="0"/>
              <a:t>, A. (2017). Understanding Quantum Algorithms via Query Complexity. </a:t>
            </a:r>
            <a:r>
              <a:rPr lang="en-US" i="1" dirty="0" err="1"/>
              <a:t>arXiv</a:t>
            </a:r>
            <a:r>
              <a:rPr lang="en-US" i="1" dirty="0"/>
              <a:t> preprint arXiv:1712.06349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Arora</a:t>
            </a:r>
            <a:r>
              <a:rPr lang="en-US" dirty="0"/>
              <a:t>, S., &amp; Barak, B. (2009). </a:t>
            </a:r>
            <a:r>
              <a:rPr lang="en-US" i="1" dirty="0"/>
              <a:t>Computational complexity: a modern approach</a:t>
            </a:r>
            <a:r>
              <a:rPr lang="en-US" dirty="0"/>
              <a:t>. Cambridge University Press.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Nisan, N., &amp; </a:t>
            </a:r>
            <a:r>
              <a:rPr lang="en-US" dirty="0" err="1"/>
              <a:t>Szegedy</a:t>
            </a:r>
            <a:r>
              <a:rPr lang="en-US" dirty="0"/>
              <a:t>, M. (1994). On the degree of Boolean functions as real polynomials. </a:t>
            </a:r>
            <a:r>
              <a:rPr lang="en-US" i="1" dirty="0"/>
              <a:t>Computational complexity</a:t>
            </a:r>
            <a:r>
              <a:rPr lang="en-US" dirty="0"/>
              <a:t>, </a:t>
            </a:r>
            <a:r>
              <a:rPr lang="en-US" i="1" dirty="0"/>
              <a:t>4</a:t>
            </a:r>
            <a:r>
              <a:rPr lang="en-US" dirty="0"/>
              <a:t>(4), 301-313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Gilmer, J., </a:t>
            </a:r>
            <a:r>
              <a:rPr lang="en-US" dirty="0" err="1"/>
              <a:t>Koucký</a:t>
            </a:r>
            <a:r>
              <a:rPr lang="en-US" dirty="0"/>
              <a:t>, M., &amp; Saks, M. (2015). A communication game related to the sensitivity conjecture. </a:t>
            </a:r>
            <a:r>
              <a:rPr lang="en-US" i="1" dirty="0" err="1"/>
              <a:t>arXiv</a:t>
            </a:r>
            <a:r>
              <a:rPr lang="en-US" i="1" dirty="0"/>
              <a:t> preprint arXiv:1511.07729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/>
              <a:t>Szegedy</a:t>
            </a:r>
            <a:r>
              <a:rPr lang="en-US" dirty="0"/>
              <a:t>, M. (2015). An $ O (n^{0.4732}) $ upper bound on the complexity of the GKS communication game. </a:t>
            </a:r>
            <a:r>
              <a:rPr lang="en-US" i="1" dirty="0" err="1"/>
              <a:t>arXiv</a:t>
            </a:r>
            <a:r>
              <a:rPr lang="en-US" i="1" dirty="0"/>
              <a:t> preprint arXiv:1506.06456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Ingram, D. (2017). An Upper Bound on the GKS Game via Max Bipartite Matching. </a:t>
            </a:r>
            <a:r>
              <a:rPr lang="en-US" i="1" dirty="0" err="1"/>
              <a:t>arXiv</a:t>
            </a:r>
            <a:r>
              <a:rPr lang="en-US" i="1" dirty="0"/>
              <a:t> preprint arXiv:1712.01149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Brand, M. (2017, October). October 2017 solution. In </a:t>
            </a:r>
            <a:r>
              <a:rPr lang="en-US" i="1" dirty="0"/>
              <a:t>Using your Head is Permitted</a:t>
            </a:r>
            <a:r>
              <a:rPr lang="en-US" dirty="0"/>
              <a:t>. Retrieved from https://www.brand.site.co.il/riddles/201710a.html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96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Brief Introduction to Query Complexity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Settling open questions on the power of Turing Machines is usually out of reach of current techniques.</a:t>
                </a:r>
              </a:p>
              <a:p>
                <a:endParaRPr lang="en-US" dirty="0"/>
              </a:p>
              <a:p>
                <a:r>
                  <a:rPr lang="en-US" dirty="0" smtClean="0"/>
                  <a:t>Query complexity is a limited model of computation, which is focused on computing a </a:t>
                </a:r>
                <a:r>
                  <a:rPr lang="en-US" dirty="0"/>
                  <a:t>function f(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) of variables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, which can be accessed via queries.</a:t>
                </a:r>
              </a:p>
              <a:p>
                <a:endParaRPr lang="en-US" dirty="0"/>
              </a:p>
              <a:p>
                <a:r>
                  <a:rPr lang="en-US" dirty="0" smtClean="0"/>
                  <a:t>Lower bounds on query complexity are usually more                                     feasible and sometimes yields insight on structural                                 complexity.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s://i.snag.gy/kjdAM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245" y="4100975"/>
            <a:ext cx="1632600" cy="186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369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Multilinear Polynomial Degree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Definition</a:t>
                </a:r>
                <a:r>
                  <a:rPr lang="en-US" dirty="0" smtClean="0"/>
                  <a:t>: Let f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/>
                          <m:t>:{0,1}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r>
                      <m:rPr>
                        <m:nor/>
                      </m:rPr>
                      <a:rPr lang="en-US" dirty="0"/>
                      <m:t>0,1}</m:t>
                    </m:r>
                  </m:oMath>
                </a14:m>
                <a:r>
                  <a:rPr lang="en-US" dirty="0" smtClean="0"/>
                  <a:t> be a Boolean function. A real multivariate polynomial p: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/>
                          <m:t>ℝ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i="1" dirty="0" smtClean="0"/>
                  <a:t>represents </a:t>
                </a:r>
                <a:r>
                  <a:rPr lang="en-US" dirty="0" smtClean="0"/>
                  <a:t>f if, for every n bit binary string x, f(x)=p(x).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Every Boolean function can be represented by a unique multilinear polynomial.</a:t>
                </a:r>
              </a:p>
              <a:p>
                <a:endParaRPr lang="en-US" dirty="0"/>
              </a:p>
              <a:p>
                <a:r>
                  <a:rPr lang="en-US" dirty="0" smtClean="0"/>
                  <a:t>For a Boolean function f, the degree of f, denoted by </a:t>
                </a:r>
                <a:r>
                  <a:rPr lang="en-US" dirty="0" err="1" smtClean="0"/>
                  <a:t>deg</a:t>
                </a:r>
                <a:r>
                  <a:rPr lang="en-US" dirty="0" smtClean="0"/>
                  <a:t>(f) is the degree of the unique real multilinear polynomial that represents f.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67" t="-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3068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Multilinear Polynomial Degree (cont.)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Example: Let f be the AND function: f(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,…,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)=1 if and only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=…=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=1. Then, the multilinear polynomial representing f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…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. Thus, </a:t>
                </a:r>
                <a:r>
                  <a:rPr lang="en-US" dirty="0" err="1" smtClean="0"/>
                  <a:t>deg</a:t>
                </a:r>
                <a:r>
                  <a:rPr lang="en-US" dirty="0" smtClean="0"/>
                  <a:t>(f) = n.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Example: Let f be the OR function: f(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)=1 if at least one of 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 is equal to one. The multilinear polynomial representing f is </a:t>
                </a:r>
                <a:r>
                  <a:rPr lang="en-US" dirty="0" err="1" smtClean="0"/>
                  <a:t>x+y-xy</a:t>
                </a:r>
                <a:r>
                  <a:rPr lang="en-US" dirty="0" smtClean="0"/>
                  <a:t>. Thus, </a:t>
                </a:r>
                <a:r>
                  <a:rPr lang="en-US" dirty="0" err="1" smtClean="0"/>
                  <a:t>deg</a:t>
                </a:r>
                <a:r>
                  <a:rPr lang="en-US" dirty="0" smtClean="0"/>
                  <a:t>(f) = 2.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0315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088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Sensitivity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Definition</a:t>
                </a:r>
                <a:r>
                  <a:rPr lang="en-US" dirty="0" smtClean="0"/>
                  <a:t>: Let </a:t>
                </a:r>
                <a:r>
                  <a:rPr lang="en-US" dirty="0"/>
                  <a:t>f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/>
                          <m:t>:{0,1}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→{</m:t>
                    </m:r>
                    <m:r>
                      <m:rPr>
                        <m:nor/>
                      </m:rPr>
                      <a:rPr lang="en-US" dirty="0"/>
                      <m:t>0,1}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be a Boolean function. On an input x, an n bit binary string, the </a:t>
                </a:r>
                <a:r>
                  <a:rPr lang="en-US" i="1" dirty="0" err="1" smtClean="0"/>
                  <a:t>i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bit of x is said to be </a:t>
                </a:r>
                <a:r>
                  <a:rPr lang="en-US" i="1" dirty="0" smtClean="0"/>
                  <a:t>sensitive</a:t>
                </a:r>
                <a:r>
                  <a:rPr lang="en-US" dirty="0" smtClean="0"/>
                  <a:t> if f(x)=/=f(x’), where x’ is x with its </a:t>
                </a:r>
                <a:r>
                  <a:rPr lang="en-US" i="1" dirty="0" err="1" smtClean="0"/>
                  <a:t>i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bit flipped.</a:t>
                </a:r>
              </a:p>
              <a:p>
                <a:pPr marL="0" indent="0">
                  <a:buNone/>
                </a:pPr>
                <a:endParaRPr lang="en-US" b="1" dirty="0" smtClean="0"/>
              </a:p>
              <a:p>
                <a:r>
                  <a:rPr lang="en-US" dirty="0" smtClean="0"/>
                  <a:t>The </a:t>
                </a:r>
                <a:r>
                  <a:rPr lang="en-US" i="1" dirty="0" smtClean="0"/>
                  <a:t>sensitivity </a:t>
                </a:r>
                <a:r>
                  <a:rPr lang="en-US" dirty="0" smtClean="0"/>
                  <a:t>of f, denoted by s(f), is the maximum number of sensitive bits over all inputs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Example: Let f be the AND function. Then, s(f) = n because flipping any bit on the input 11…1 changes f’s value from 1 to 0.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67" t="-628" r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3290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Sensitivity Conjecture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Conjecture</a:t>
            </a:r>
            <a:r>
              <a:rPr lang="en-US" dirty="0" smtClean="0"/>
              <a:t>: Let f be an arbitrary Boolean function. Then, </a:t>
            </a:r>
            <a:r>
              <a:rPr lang="en-US" dirty="0" err="1" smtClean="0"/>
              <a:t>deg</a:t>
            </a:r>
            <a:r>
              <a:rPr lang="en-US" dirty="0" smtClean="0"/>
              <a:t>(f)≤poly(s(f)).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 smtClean="0"/>
              <a:t>Since it is known that s(f)≤poly(</a:t>
            </a:r>
            <a:r>
              <a:rPr lang="en-US" dirty="0" err="1" smtClean="0"/>
              <a:t>deg</a:t>
            </a:r>
            <a:r>
              <a:rPr lang="en-US" dirty="0" smtClean="0"/>
              <a:t>(f)), the conjecture essentially states that multilinear polynomial degree and sensitivity are </a:t>
            </a:r>
            <a:r>
              <a:rPr lang="en-US" i="1" dirty="0" err="1" smtClean="0"/>
              <a:t>polynomially</a:t>
            </a:r>
            <a:r>
              <a:rPr lang="en-US" i="1" dirty="0" smtClean="0"/>
              <a:t> related</a:t>
            </a:r>
            <a:r>
              <a:rPr lang="en-US" dirty="0" smtClean="0"/>
              <a:t>, that is </a:t>
            </a:r>
            <a:r>
              <a:rPr lang="en-US" dirty="0" err="1" smtClean="0"/>
              <a:t>deg</a:t>
            </a:r>
            <a:r>
              <a:rPr lang="en-US" dirty="0" smtClean="0"/>
              <a:t>(f)≤poly(s(f)) and s(f)≤poly(</a:t>
            </a:r>
            <a:r>
              <a:rPr lang="en-US" dirty="0" err="1" smtClean="0"/>
              <a:t>deg</a:t>
            </a:r>
            <a:r>
              <a:rPr lang="en-US" dirty="0" smtClean="0"/>
              <a:t>(f)).</a:t>
            </a:r>
          </a:p>
          <a:p>
            <a:endParaRPr lang="en-US" dirty="0"/>
          </a:p>
          <a:p>
            <a:r>
              <a:rPr lang="en-US" dirty="0" smtClean="0"/>
              <a:t>If the conjecture is true, then sensitivity is also </a:t>
            </a:r>
            <a:r>
              <a:rPr lang="en-US" dirty="0" err="1" smtClean="0"/>
              <a:t>polynomially</a:t>
            </a:r>
            <a:r>
              <a:rPr lang="en-US" dirty="0" smtClean="0"/>
              <a:t> related to several other query complexity measures.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332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GKS Game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reformulation of the sensitivity conjecture in terms of a cooperative two-player communication game.</a:t>
            </a:r>
          </a:p>
          <a:p>
            <a:endParaRPr lang="en-US" dirty="0" smtClean="0"/>
          </a:p>
          <a:p>
            <a:r>
              <a:rPr lang="en-US" dirty="0" smtClean="0"/>
              <a:t>A polynomial lower bound on the cost of the game implies a polynomial upper bound on multilinear polynomial degree in terms of sensitivity.</a:t>
            </a:r>
          </a:p>
          <a:p>
            <a:endParaRPr lang="en-US" dirty="0"/>
          </a:p>
          <a:p>
            <a:r>
              <a:rPr lang="en-US" dirty="0" smtClean="0"/>
              <a:t>Alice and Bob attempt to come up with a protocol to identify an </a:t>
            </a:r>
            <a:r>
              <a:rPr lang="en-US" dirty="0" err="1" smtClean="0"/>
              <a:t>adversarially</a:t>
            </a:r>
            <a:r>
              <a:rPr lang="en-US" dirty="0" smtClean="0"/>
              <a:t> chosen bit in a Boolean array with maximum certainty.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0878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GKS Game (cont.)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The game is played on a Boolean array, which has entries that can be set to either 0 or 1.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Alice receives a permutation </a:t>
                </a:r>
                <a:r>
                  <a:rPr lang="el-GR" dirty="0" smtClean="0"/>
                  <a:t>σ </a:t>
                </a:r>
                <a:r>
                  <a:rPr lang="en-US" dirty="0" smtClean="0"/>
                  <a:t>of {1,…,n} and writes either 0 or 1 at the locations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dirty="0"/>
                          <m:t>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l-G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n-1 times.</a:t>
                </a:r>
              </a:p>
              <a:p>
                <a:pPr>
                  <a:buFont typeface="+mj-lt"/>
                  <a:buAutoNum type="arabicPeriod"/>
                </a:pPr>
                <a:endParaRPr lang="en-US" dirty="0" smtClean="0"/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Eve </a:t>
                </a:r>
                <a:r>
                  <a:rPr lang="en-US" dirty="0" err="1"/>
                  <a:t>adversarially</a:t>
                </a:r>
                <a:r>
                  <a:rPr lang="en-US" dirty="0"/>
                  <a:t> </a:t>
                </a:r>
                <a:r>
                  <a:rPr lang="en-US" dirty="0" smtClean="0"/>
                  <a:t>sets the last bit and sends the Boolean array to Bob.</a:t>
                </a:r>
              </a:p>
              <a:p>
                <a:pPr>
                  <a:buFont typeface="+mj-lt"/>
                  <a:buAutoNum type="arabicPeriod"/>
                </a:pPr>
                <a:endParaRPr lang="en-US" dirty="0" smtClean="0"/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Bob returns a subset of minimal size containing the bit Eve wrote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The </a:t>
                </a:r>
                <a:r>
                  <a:rPr lang="en-US" b="1" dirty="0" smtClean="0"/>
                  <a:t>cost</a:t>
                </a:r>
                <a:r>
                  <a:rPr lang="en-US" dirty="0" smtClean="0"/>
                  <a:t> of the game is the maximum size of the subset Bob returns over all inputs.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67" t="-15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8149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dirty="0" smtClean="0"/>
                  <a:t>An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.5</m:t>
                        </m:r>
                      </m:sup>
                    </m:sSup>
                  </m:oMath>
                </a14:m>
                <a:r>
                  <a:rPr lang="en-US" sz="4000" dirty="0" smtClean="0"/>
                  <a:t>) Upper Bound on the GKS Game</a:t>
                </a:r>
                <a:endParaRPr lang="en-US" sz="40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482" t="-7834" b="-19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Split the Boolean array into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.5</m:t>
                        </m:r>
                      </m:sup>
                    </m:sSup>
                  </m:oMath>
                </a14:m>
                <a:r>
                  <a:rPr lang="en-US" dirty="0" smtClean="0"/>
                  <a:t> blocks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.5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If the bit being edited is the last unedited bit in the block, place a 1. Otherwise, place a 0.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 smtClean="0"/>
                  <a:t>The cost of the game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.5</m:t>
                        </m:r>
                      </m:sup>
                    </m:sSup>
                  </m:oMath>
                </a14:m>
                <a:r>
                  <a:rPr lang="en-US" dirty="0" smtClean="0"/>
                  <a:t> regardless of the bit Eve places, Bob must return a subset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.5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</a:p>
              <a:p>
                <a:pPr>
                  <a:buFont typeface="+mj-lt"/>
                  <a:buAutoNum type="arabicPeriod"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</a:t>
                </a:r>
                <a:r>
                  <a:rPr lang="en-US" sz="6600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0</a:t>
                </a:r>
                <a:r>
                  <a:rPr lang="en-US" sz="66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US" sz="6600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0</a:t>
                </a:r>
                <a:r>
                  <a:rPr lang="en-US" sz="66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US" sz="6600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</a:t>
                </a:r>
                <a:r>
                  <a:rPr lang="en-US" sz="66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US" sz="6600" u="sng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0</a:t>
                </a:r>
                <a:r>
                  <a:rPr lang="en-US" sz="66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en-US" sz="6600" u="sng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1</a:t>
                </a:r>
                <a:r>
                  <a:rPr lang="en-US" sz="66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en-US" sz="6600" u="sng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0</a:t>
                </a:r>
                <a:r>
                  <a:rPr lang="en-US" sz="6600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en-US" sz="6600" u="sng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  </a:t>
                </a:r>
                <a:r>
                  <a:rPr lang="en-US" sz="6600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 </a:t>
                </a:r>
                <a:r>
                  <a:rPr lang="en-US" sz="6600" u="sng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0</a:t>
                </a:r>
                <a:r>
                  <a:rPr lang="en-US" sz="6600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 </a:t>
                </a:r>
                <a:r>
                  <a:rPr lang="en-US" sz="6600" u="sng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0</a:t>
                </a:r>
                <a:endParaRPr lang="en-US" sz="6600" u="sng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213" t="-785" r="-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85748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1866</TotalTime>
  <Words>722</Words>
  <Application>Microsoft Office PowerPoint</Application>
  <PresentationFormat>Widescreen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Cambria Math</vt:lpstr>
      <vt:lpstr>Trebuchet MS</vt:lpstr>
      <vt:lpstr>Wingdings 3</vt:lpstr>
      <vt:lpstr>Facet</vt:lpstr>
      <vt:lpstr>An Upper Bound on the GKS Game via Max Bipartite Matching</vt:lpstr>
      <vt:lpstr>A Brief Introduction to Query Complexity</vt:lpstr>
      <vt:lpstr>Multilinear Polynomial Degree</vt:lpstr>
      <vt:lpstr>Multilinear Polynomial Degree (cont.)</vt:lpstr>
      <vt:lpstr>Sensitivity</vt:lpstr>
      <vt:lpstr>The Sensitivity Conjecture</vt:lpstr>
      <vt:lpstr>The GKS Game</vt:lpstr>
      <vt:lpstr>The GKS Game (cont.)</vt:lpstr>
      <vt:lpstr>An O(n^.5) Upper Bound on the GKS Game</vt:lpstr>
      <vt:lpstr>An O(n^.4732) Upper Bound on GKS Game</vt:lpstr>
      <vt:lpstr>An O(n^.4732) Upper Bound on GKS Game (cont.)</vt:lpstr>
      <vt:lpstr>An O(n^.4696) Upper Bound on GKS Game</vt:lpstr>
      <vt:lpstr>An O(n^.4696) Upper Bound on GKS Game</vt:lpstr>
      <vt:lpstr>An O(n^(1/3)) Upper Bound on GKS Game</vt:lpstr>
      <vt:lpstr>Future Directions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Upper Bound on the GKS Game via Max Bipartite Matching</dc:title>
  <dc:creator>DeVon</dc:creator>
  <cp:lastModifiedBy>DeVon</cp:lastModifiedBy>
  <cp:revision>40</cp:revision>
  <dcterms:created xsi:type="dcterms:W3CDTF">2018-07-25T23:31:32Z</dcterms:created>
  <dcterms:modified xsi:type="dcterms:W3CDTF">2018-07-27T06:37:43Z</dcterms:modified>
</cp:coreProperties>
</file>