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1143" r:id="rId2"/>
    <p:sldId id="1186" r:id="rId3"/>
    <p:sldId id="259" r:id="rId4"/>
    <p:sldId id="260" r:id="rId5"/>
    <p:sldId id="261" r:id="rId6"/>
    <p:sldId id="262" r:id="rId7"/>
    <p:sldId id="1188" r:id="rId8"/>
    <p:sldId id="1189" r:id="rId9"/>
    <p:sldId id="1190" r:id="rId10"/>
    <p:sldId id="1191" r:id="rId11"/>
    <p:sldId id="1192" r:id="rId12"/>
    <p:sldId id="1193" r:id="rId13"/>
    <p:sldId id="1194" r:id="rId14"/>
    <p:sldId id="1140" r:id="rId15"/>
    <p:sldId id="1195" r:id="rId16"/>
    <p:sldId id="1196" r:id="rId17"/>
    <p:sldId id="1197" r:id="rId18"/>
    <p:sldId id="1146" r:id="rId19"/>
    <p:sldId id="1154" r:id="rId20"/>
    <p:sldId id="534" r:id="rId21"/>
    <p:sldId id="1155" r:id="rId22"/>
    <p:sldId id="1156" r:id="rId23"/>
    <p:sldId id="1198" r:id="rId24"/>
    <p:sldId id="1157" r:id="rId25"/>
    <p:sldId id="1199" r:id="rId26"/>
    <p:sldId id="1200" r:id="rId27"/>
    <p:sldId id="561" r:id="rId28"/>
    <p:sldId id="1148" r:id="rId29"/>
    <p:sldId id="1201" r:id="rId30"/>
    <p:sldId id="1152" r:id="rId31"/>
    <p:sldId id="1149" r:id="rId32"/>
    <p:sldId id="1151" r:id="rId33"/>
    <p:sldId id="1158" r:id="rId34"/>
    <p:sldId id="1150" r:id="rId35"/>
    <p:sldId id="1153" r:id="rId36"/>
    <p:sldId id="1159" r:id="rId37"/>
    <p:sldId id="1160" r:id="rId38"/>
    <p:sldId id="1161" r:id="rId39"/>
    <p:sldId id="1162" r:id="rId40"/>
    <p:sldId id="1163" r:id="rId41"/>
    <p:sldId id="1165" r:id="rId42"/>
    <p:sldId id="1164" r:id="rId43"/>
    <p:sldId id="1203" r:id="rId44"/>
    <p:sldId id="1166" r:id="rId45"/>
    <p:sldId id="1167" r:id="rId46"/>
    <p:sldId id="1169" r:id="rId47"/>
    <p:sldId id="1170" r:id="rId48"/>
    <p:sldId id="1171" r:id="rId49"/>
    <p:sldId id="1172" r:id="rId50"/>
    <p:sldId id="1173" r:id="rId51"/>
    <p:sldId id="1175" r:id="rId52"/>
    <p:sldId id="1177" r:id="rId53"/>
    <p:sldId id="1179" r:id="rId54"/>
    <p:sldId id="1181" r:id="rId55"/>
    <p:sldId id="1182" r:id="rId56"/>
    <p:sldId id="1183" r:id="rId57"/>
    <p:sldId id="1184" r:id="rId58"/>
    <p:sldId id="1168" r:id="rId59"/>
    <p:sldId id="1202" r:id="rId60"/>
    <p:sldId id="1205" r:id="rId61"/>
    <p:sldId id="1206" r:id="rId62"/>
    <p:sldId id="114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02.2082" units="1/cm"/>
          <inkml:channelProperty channel="Y" name="resolution" value="102.36967" units="1/cm"/>
          <inkml:channelProperty channel="T" name="resolution" value="1" units="1/dev"/>
        </inkml:channelProperties>
      </inkml:inkSource>
      <inkml:timestamp xml:id="ts0" timeString="2021-06-04T10:44:38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28086 993 0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CFEF-66A9-42A3-A3DF-2E25CA911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98CBE-DABA-4EF3-80AE-B0EE1EC53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3460F-1EBE-4585-ADC9-C64BA4AC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21093-D905-403C-AE8C-E8AEAC6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1343-B754-4E3C-A89C-85567EFF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B81B-B18A-43F1-8C09-3A47C9A0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65D7-27D0-47A9-8439-DCD350988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AF3D-BDAF-4986-8434-D67FA49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A158A-C528-423D-B3D5-2AE2841B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6DAF1-D810-4D1E-BE0D-8CD2FBA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A9AB8-5386-4959-909B-028BDC0C1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C0671-045C-49B0-8C88-E3C1706FB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BF5F-2CAF-4DD9-945A-92991E8F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4301-808A-4AEC-8B24-5C45581C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9B9F-8830-46F3-9A38-5F009055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8AFD-6F9E-42FE-84F6-3232578C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7005-CDB6-4427-B2BF-609575E77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5824E-BA8B-49FA-8C9D-D5D52C63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D93C9-C364-495E-9D70-19C40F8B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20B7D-3F60-4EB3-96B5-AC0557B1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82BC-5694-475D-B249-E7A1E346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1252-7B8D-421C-9FB4-B11BF16C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CD771-8E38-4236-85BE-2667A7F6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65E5-0D34-48E4-9F0A-660D10CE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DDAD-280A-43D3-BAEF-9726D3CC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2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8CDE-8D51-4A04-B60F-CE65FBC0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DA2E-E399-47B7-87AB-7C899F310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C546C-7AB3-4888-ADCC-6E19CA118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D6085-0A16-404B-A74B-3FFF337E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CFCE8-2B8C-4DF0-AD9E-28D18F0D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A8FBD-0457-40F8-8C08-888613BA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FFE0-6D5C-46E9-B316-F81BEE6F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32B0-5240-4A26-814D-B8EDD57D1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BAF12-3FA1-466B-B74D-14914A022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22C97-C7EE-42FA-BEDC-3804A23B8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6DD2F-AFA6-49BA-BE01-8C44F5DFB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5605E-1B37-4B5C-AB7A-E239014A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E49AD-4333-4490-A84B-54993232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38011-EA74-469A-AA53-EB8AAAEE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919F-43FE-455B-A9E7-406C55E2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DDBB0-8944-4FDC-9A8C-5CA2371F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1E8DE-D2FC-4F2F-AA40-247AEB29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FE26D-B745-443A-8136-903C7B1C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054B2-A71C-4962-848A-1C2754F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FB991-0F9A-4D3F-AE02-5D4D3D15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86F64-3B97-4F2C-B60B-4E799799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1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ED39-8E83-4548-8C04-A97F3557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8D5C-9A50-408C-927A-91D98CB5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ADB10-2664-482B-BC32-E2BD4379E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6646-C52A-4BEE-A098-A50860AD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D110F-1F98-447D-A0D5-2CABB750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87F4C-B7B0-4AA4-8437-EEA9176A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BA2C-9E27-4BC8-8A0C-EABCB996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02B49-E763-4810-AEEF-7923E7596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9C9E4-2892-49E7-AE5F-54730959B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A60D3-4218-4FC8-AA69-37467CA8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B5B2-58BA-4760-9CA6-5ADC385C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7A90-680D-4BBC-A39A-24FA68C5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0163F-0F50-40B9-B7E9-1D3E023E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B0E3C-0A18-4625-9551-DFF9339C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3F26-56C2-4909-9E9A-3FDF3449B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20B55-7762-448F-BF10-5AE8C5792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86D72-88EA-437A-B0D7-01E89BFC9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8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8.png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8.pn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8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11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20.png"/><Relationship Id="rId7" Type="http://schemas.openxmlformats.org/officeDocument/2006/relationships/image" Target="../media/image1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20.png"/><Relationship Id="rId7" Type="http://schemas.openxmlformats.org/officeDocument/2006/relationships/image" Target="../media/image1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20.png"/><Relationship Id="rId7" Type="http://schemas.openxmlformats.org/officeDocument/2006/relationships/image" Target="../media/image17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20.png"/><Relationship Id="rId4" Type="http://schemas.openxmlformats.org/officeDocument/2006/relationships/image" Target="../media/image25.png"/><Relationship Id="rId9" Type="http://schemas.openxmlformats.org/officeDocument/2006/relationships/image" Target="../media/image3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0.png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50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8.sv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50.png"/><Relationship Id="rId9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6.png"/><Relationship Id="rId7" Type="http://schemas.openxmlformats.org/officeDocument/2006/relationships/image" Target="../media/image48.sv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3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6.png"/><Relationship Id="rId7" Type="http://schemas.openxmlformats.org/officeDocument/2006/relationships/image" Target="../media/image48.sv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7.png"/><Relationship Id="rId4" Type="http://schemas.openxmlformats.org/officeDocument/2006/relationships/image" Target="../media/image350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90.png"/><Relationship Id="rId7" Type="http://schemas.openxmlformats.org/officeDocument/2006/relationships/image" Target="../media/image60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1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50.png"/><Relationship Id="rId9" Type="http://schemas.openxmlformats.org/officeDocument/2006/relationships/image" Target="../media/image4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90.png"/><Relationship Id="rId7" Type="http://schemas.openxmlformats.org/officeDocument/2006/relationships/image" Target="../media/image600.png"/><Relationship Id="rId12" Type="http://schemas.openxmlformats.org/officeDocument/2006/relationships/image" Target="../media/image5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8.sv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50.png"/><Relationship Id="rId9" Type="http://schemas.openxmlformats.org/officeDocument/2006/relationships/image" Target="../media/image5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customXml" Target="../ink/ink1.xml"/><Relationship Id="rId4" Type="http://schemas.openxmlformats.org/officeDocument/2006/relationships/image" Target="../media/image74.png"/><Relationship Id="rId9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9.png"/><Relationship Id="rId7" Type="http://schemas.openxmlformats.org/officeDocument/2006/relationships/image" Target="../media/image86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8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C0C2-5B82-4B32-9850-D348EE07C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987" y="1125798"/>
            <a:ext cx="9884285" cy="108548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of Algebraic Complexity to Unsupervised Learning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81881E-67D0-43AB-A1E8-1D5F11CDF4D1}"/>
              </a:ext>
            </a:extLst>
          </p:cNvPr>
          <p:cNvSpPr txBox="1">
            <a:spLocks/>
          </p:cNvSpPr>
          <p:nvPr/>
        </p:nvSpPr>
        <p:spPr>
          <a:xfrm>
            <a:off x="842474" y="3351304"/>
            <a:ext cx="9996976" cy="731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Pritham Chandra, Ankit Garg, </a:t>
            </a:r>
            <a:r>
              <a:rPr lang="en-US" sz="2800" i="1" dirty="0"/>
              <a:t>Neeraj Kayal</a:t>
            </a:r>
            <a:r>
              <a:rPr lang="en-US" sz="2800" dirty="0"/>
              <a:t>, Kunal Mittal, Tanmay Sinha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581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E317-795D-4973-8CD0-8F14D465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0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Given samples from a distribution D(a), find a.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61014D-C116-41D7-84F8-0E61E773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Unsupervised Learning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a problem template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D725FF-84C8-410A-93F2-D25396C9332E}"/>
              </a:ext>
            </a:extLst>
          </p:cNvPr>
          <p:cNvSpPr txBox="1">
            <a:spLocks/>
          </p:cNvSpPr>
          <p:nvPr/>
        </p:nvSpPr>
        <p:spPr>
          <a:xfrm>
            <a:off x="838200" y="2508249"/>
            <a:ext cx="10515600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Solution Outline</a:t>
            </a:r>
            <a:r>
              <a:rPr lang="en-US" sz="3200" dirty="0"/>
              <a:t>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9B5240-4214-4547-86F2-771F056A4FBC}"/>
              </a:ext>
            </a:extLst>
          </p:cNvPr>
          <p:cNvSpPr txBox="1">
            <a:spLocks/>
          </p:cNvSpPr>
          <p:nvPr/>
        </p:nvSpPr>
        <p:spPr>
          <a:xfrm>
            <a:off x="990599" y="3268662"/>
            <a:ext cx="10868025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1. From the samples estimate the moments of the distribution.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D2280F-4478-403E-9CF5-66E895DADE33}"/>
              </a:ext>
            </a:extLst>
          </p:cNvPr>
          <p:cNvSpPr txBox="1">
            <a:spLocks/>
          </p:cNvSpPr>
          <p:nvPr/>
        </p:nvSpPr>
        <p:spPr>
          <a:xfrm>
            <a:off x="990598" y="3956048"/>
            <a:ext cx="10868025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2. From the moments, recover the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EA33DC3-B2C5-462D-811B-7C1079D86C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388" y="4643434"/>
                <a:ext cx="9958388" cy="760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2.1. Put the moments as coefficients of a polynomial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EA33DC3-B2C5-462D-811B-7C1079D8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88" y="4643434"/>
                <a:ext cx="9958388" cy="760413"/>
              </a:xfrm>
              <a:prstGeom prst="rect">
                <a:avLst/>
              </a:prstGeom>
              <a:blipFill>
                <a:blip r:embed="rId2"/>
                <a:stretch>
                  <a:fillRect l="-1592" t="-16129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26342-6370-4BE7-9521-CCCC43639CD4}"/>
              </a:ext>
            </a:extLst>
          </p:cNvPr>
          <p:cNvSpPr txBox="1">
            <a:spLocks/>
          </p:cNvSpPr>
          <p:nvPr/>
        </p:nvSpPr>
        <p:spPr>
          <a:xfrm>
            <a:off x="2909888" y="5226842"/>
            <a:ext cx="10515600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Often: f is close to a sum of “simple” polynomials</a:t>
            </a:r>
          </a:p>
        </p:txBody>
      </p:sp>
    </p:spTree>
    <p:extLst>
      <p:ext uri="{BB962C8B-B14F-4D97-AF65-F5344CB8AC3E}">
        <p14:creationId xmlns:p14="http://schemas.microsoft.com/office/powerpoint/2010/main" val="236487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E317-795D-4973-8CD0-8F14D465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0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Given samples from a distribution D(a), find a.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61014D-C116-41D7-84F8-0E61E773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Unsupervised Learning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a problem template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D725FF-84C8-410A-93F2-D25396C9332E}"/>
              </a:ext>
            </a:extLst>
          </p:cNvPr>
          <p:cNvSpPr txBox="1">
            <a:spLocks/>
          </p:cNvSpPr>
          <p:nvPr/>
        </p:nvSpPr>
        <p:spPr>
          <a:xfrm>
            <a:off x="838200" y="2508249"/>
            <a:ext cx="10515600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Solution Outline</a:t>
            </a:r>
            <a:r>
              <a:rPr lang="en-US" sz="3200" dirty="0"/>
              <a:t>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9B5240-4214-4547-86F2-771F056A4FBC}"/>
              </a:ext>
            </a:extLst>
          </p:cNvPr>
          <p:cNvSpPr txBox="1">
            <a:spLocks/>
          </p:cNvSpPr>
          <p:nvPr/>
        </p:nvSpPr>
        <p:spPr>
          <a:xfrm>
            <a:off x="990599" y="3268662"/>
            <a:ext cx="10868025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1. From the samples estimate the moments of the distribution.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D2280F-4478-403E-9CF5-66E895DADE33}"/>
              </a:ext>
            </a:extLst>
          </p:cNvPr>
          <p:cNvSpPr txBox="1">
            <a:spLocks/>
          </p:cNvSpPr>
          <p:nvPr/>
        </p:nvSpPr>
        <p:spPr>
          <a:xfrm>
            <a:off x="990598" y="3956048"/>
            <a:ext cx="10868025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2. From the moments, recover the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EA33DC3-B2C5-462D-811B-7C1079D86C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388" y="4643434"/>
                <a:ext cx="9958388" cy="760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2.1. Put the moments as coefficients of a polynomial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EA33DC3-B2C5-462D-811B-7C1079D8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88" y="4643434"/>
                <a:ext cx="9958388" cy="760413"/>
              </a:xfrm>
              <a:prstGeom prst="rect">
                <a:avLst/>
              </a:prstGeom>
              <a:blipFill>
                <a:blip r:embed="rId2"/>
                <a:stretch>
                  <a:fillRect l="-1592" t="-16129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C81156-F3B3-438E-8EB1-B1315533FC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388" y="5403847"/>
                <a:ext cx="9958388" cy="760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2.2. (approximately) find the “simple” summands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C81156-F3B3-438E-8EB1-B1315533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88" y="5403847"/>
                <a:ext cx="9958388" cy="760413"/>
              </a:xfrm>
              <a:prstGeom prst="rect">
                <a:avLst/>
              </a:prstGeom>
              <a:blipFill>
                <a:blip r:embed="rId3"/>
                <a:stretch>
                  <a:fillRect l="-1592" t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6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1014D-C116-41D7-84F8-0E61E773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7540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6B7C478-7874-47D6-972B-C728FB3EA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999007"/>
                  </p:ext>
                </p:extLst>
              </p:nvPr>
            </p:nvGraphicFramePr>
            <p:xfrm>
              <a:off x="908049" y="1572153"/>
              <a:ext cx="10931526" cy="4707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5139">
                      <a:extLst>
                        <a:ext uri="{9D8B030D-6E8A-4147-A177-3AD203B41FA5}">
                          <a16:colId xmlns:a16="http://schemas.microsoft.com/office/drawing/2014/main" val="981955069"/>
                        </a:ext>
                      </a:extLst>
                    </a:gridCol>
                    <a:gridCol w="5386387">
                      <a:extLst>
                        <a:ext uri="{9D8B030D-6E8A-4147-A177-3AD203B41FA5}">
                          <a16:colId xmlns:a16="http://schemas.microsoft.com/office/drawing/2014/main" val="1951458347"/>
                        </a:ext>
                      </a:extLst>
                    </a:gridCol>
                  </a:tblGrid>
                  <a:tr h="77683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D=degree(f) and Simple Summand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Problem 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096599"/>
                      </a:ext>
                    </a:extLst>
                  </a:tr>
                  <a:tr h="80378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d=2,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  (squares of </a:t>
                          </a:r>
                          <a:r>
                            <a:rPr lang="en-US" sz="2400"/>
                            <a:t>linear polynomials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Low-rank approximation / SVD / Regression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2032796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d=3,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  (cubes of linear polynomials)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(symmetric) tensor decomposition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046901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d=*,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  (powers of quadratics)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Mixture of Gaussians (with same mean)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7966861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d=*,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(3-dimensional) Subspace Clustering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751186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d=8,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Topic modelling (using bigrams)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342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6B7C478-7874-47D6-972B-C728FB3EA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999007"/>
                  </p:ext>
                </p:extLst>
              </p:nvPr>
            </p:nvGraphicFramePr>
            <p:xfrm>
              <a:off x="908049" y="1572153"/>
              <a:ext cx="10931526" cy="4707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5139">
                      <a:extLst>
                        <a:ext uri="{9D8B030D-6E8A-4147-A177-3AD203B41FA5}">
                          <a16:colId xmlns:a16="http://schemas.microsoft.com/office/drawing/2014/main" val="981955069"/>
                        </a:ext>
                      </a:extLst>
                    </a:gridCol>
                    <a:gridCol w="5386387">
                      <a:extLst>
                        <a:ext uri="{9D8B030D-6E8A-4147-A177-3AD203B41FA5}">
                          <a16:colId xmlns:a16="http://schemas.microsoft.com/office/drawing/2014/main" val="1951458347"/>
                        </a:ext>
                      </a:extLst>
                    </a:gridCol>
                  </a:tblGrid>
                  <a:tr h="77683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D=degree(f) and Simple Summand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Problem 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09659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" t="-100000" r="-97475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Low-rank approximation / SVD / Regression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2032796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" t="-210938" r="-97475" b="-3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(symmetric) tensor decomposition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046901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" t="-310938" r="-97475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Mixture of Gaussians (with same mean)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7966861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" t="-414173" r="-97475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(3-dimensional) Subspace Clustering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751186"/>
                      </a:ext>
                    </a:extLst>
                  </a:tr>
                  <a:tr h="776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" t="-510156" r="-97475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Topic modelling (using bigrams)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342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931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1642815" y="2748479"/>
            <a:ext cx="88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An abstract problem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143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</p:spPr>
            <p:txBody>
              <a:bodyPr/>
              <a:lstStyle/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US" dirty="0"/>
                  <a:t> Given a multivariate polynomial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</a:t>
                </a:r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  <a:blipFill>
                <a:blip r:embed="rId2"/>
                <a:stretch>
                  <a:fillRect l="-488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4ED4DEB-164A-4AF4-BDBF-368CCFAD9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7892" y="3757247"/>
                <a:ext cx="8735646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1.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i="1" dirty="0"/>
                  <a:t>s  </a:t>
                </a:r>
                <a:r>
                  <a:rPr lang="en-US" dirty="0"/>
                  <a:t>are </a:t>
                </a:r>
                <a:r>
                  <a:rPr lang="en-US" i="1" dirty="0">
                    <a:solidFill>
                      <a:srgbClr val="FF0000"/>
                    </a:solidFill>
                  </a:rPr>
                  <a:t>simple</a:t>
                </a:r>
                <a:r>
                  <a:rPr lang="en-US" i="1" dirty="0"/>
                  <a:t> </a:t>
                </a:r>
                <a:r>
                  <a:rPr lang="en-US" dirty="0"/>
                  <a:t>polynomials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4ED4DEB-164A-4AF4-BDBF-368CCFAD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92" y="3757247"/>
                <a:ext cx="8735646" cy="857738"/>
              </a:xfrm>
              <a:prstGeom prst="rect">
                <a:avLst/>
              </a:prstGeom>
              <a:blipFill>
                <a:blip r:embed="rId4"/>
                <a:stretch>
                  <a:fillRect l="-837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</p:spPr>
            <p:txBody>
              <a:bodyPr/>
              <a:lstStyle/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US" dirty="0"/>
                  <a:t> Given a multivariate polynomial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</a:t>
                </a:r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  <a:blipFill>
                <a:blip r:embed="rId2"/>
                <a:stretch>
                  <a:fillRect l="-488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4ED4DEB-164A-4AF4-BDBF-368CCFAD9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8177" y="3757247"/>
                <a:ext cx="8735646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1.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i="1" dirty="0"/>
                  <a:t>s  </a:t>
                </a:r>
                <a:r>
                  <a:rPr lang="en-US" dirty="0"/>
                  <a:t>are </a:t>
                </a:r>
                <a:r>
                  <a:rPr lang="en-US" i="1" dirty="0">
                    <a:solidFill>
                      <a:srgbClr val="FF0000"/>
                    </a:solidFill>
                  </a:rPr>
                  <a:t>low circuit complexity</a:t>
                </a:r>
                <a:r>
                  <a:rPr lang="en-US" i="1" dirty="0"/>
                  <a:t> </a:t>
                </a:r>
                <a:r>
                  <a:rPr lang="en-US" dirty="0"/>
                  <a:t>polynomials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4ED4DEB-164A-4AF4-BDBF-368CCFAD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77" y="3757247"/>
                <a:ext cx="8735646" cy="857738"/>
              </a:xfrm>
              <a:prstGeom prst="rect">
                <a:avLst/>
              </a:prstGeom>
              <a:blipFill>
                <a:blip r:embed="rId4"/>
                <a:stretch>
                  <a:fillRect l="-767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97182D3-1B93-98D4-39A2-EA983854A7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2515" y="4835770"/>
                <a:ext cx="8735646" cy="857738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Example: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97182D3-1B93-98D4-39A2-EA983854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15" y="4835770"/>
                <a:ext cx="8735646" cy="857738"/>
              </a:xfrm>
              <a:prstGeom prst="rect">
                <a:avLst/>
              </a:prstGeom>
              <a:blipFill>
                <a:blip r:embed="rId5"/>
                <a:stretch>
                  <a:fillRect l="-628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56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</p:spPr>
            <p:txBody>
              <a:bodyPr/>
              <a:lstStyle/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US" dirty="0"/>
                  <a:t> Given a multivariate polynomial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</a:t>
                </a:r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  <a:blipFill>
                <a:blip r:embed="rId2"/>
                <a:stretch>
                  <a:fillRect l="-488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4ED4DEB-164A-4AF4-BDBF-368CCFAD9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7892" y="3757247"/>
                <a:ext cx="8735646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1.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i="1" dirty="0"/>
                  <a:t>s  </a:t>
                </a:r>
                <a:r>
                  <a:rPr lang="en-US" dirty="0"/>
                  <a:t>are </a:t>
                </a:r>
                <a:r>
                  <a:rPr lang="en-US" i="1" dirty="0">
                    <a:solidFill>
                      <a:srgbClr val="FF0000"/>
                    </a:solidFill>
                  </a:rPr>
                  <a:t>low circuit complexity</a:t>
                </a:r>
                <a:r>
                  <a:rPr lang="en-US" i="1" dirty="0"/>
                  <a:t> </a:t>
                </a:r>
                <a:r>
                  <a:rPr lang="en-US" dirty="0"/>
                  <a:t>polynomials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4ED4DEB-164A-4AF4-BDBF-368CCFAD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92" y="3757247"/>
                <a:ext cx="8735646" cy="857738"/>
              </a:xfrm>
              <a:prstGeom prst="rect">
                <a:avLst/>
              </a:prstGeom>
              <a:blipFill>
                <a:blip r:embed="rId4"/>
                <a:stretch>
                  <a:fillRect l="-837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1A6B42B-898A-49BE-8362-8E39767DF46B}"/>
              </a:ext>
            </a:extLst>
          </p:cNvPr>
          <p:cNvSpPr txBox="1">
            <a:spLocks/>
          </p:cNvSpPr>
          <p:nvPr/>
        </p:nvSpPr>
        <p:spPr>
          <a:xfrm>
            <a:off x="1697892" y="4695093"/>
            <a:ext cx="8735646" cy="85773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A6714EC0-F8DE-468A-AC82-503F9C1E6E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2389" y="4426441"/>
                <a:ext cx="7570299" cy="1265117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 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A6714EC0-F8DE-468A-AC82-503F9C1E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89" y="4426441"/>
                <a:ext cx="7570299" cy="1265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llout: Line 8">
            <a:extLst>
              <a:ext uri="{FF2B5EF4-FFF2-40B4-BE49-F238E27FC236}">
                <a16:creationId xmlns:a16="http://schemas.microsoft.com/office/drawing/2014/main" id="{A57F9301-61B5-444F-B4F5-34E9059C9641}"/>
              </a:ext>
            </a:extLst>
          </p:cNvPr>
          <p:cNvSpPr/>
          <p:nvPr/>
        </p:nvSpPr>
        <p:spPr>
          <a:xfrm rot="5400000">
            <a:off x="5048799" y="5440288"/>
            <a:ext cx="824523" cy="1652954"/>
          </a:xfrm>
          <a:prstGeom prst="borderCallout1">
            <a:avLst>
              <a:gd name="adj1" fmla="val 18750"/>
              <a:gd name="adj2" fmla="val -8333"/>
              <a:gd name="adj3" fmla="val -23157"/>
              <a:gd name="adj4" fmla="val -700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603E9-6979-46C4-BC67-F821D2F513A4}"/>
              </a:ext>
            </a:extLst>
          </p:cNvPr>
          <p:cNvSpPr txBox="1"/>
          <p:nvPr/>
        </p:nvSpPr>
        <p:spPr>
          <a:xfrm>
            <a:off x="4943231" y="5943600"/>
            <a:ext cx="125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Moments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212BCB53-47C7-4426-A4D7-75A5628D2FB7}"/>
              </a:ext>
            </a:extLst>
          </p:cNvPr>
          <p:cNvSpPr/>
          <p:nvPr/>
        </p:nvSpPr>
        <p:spPr>
          <a:xfrm rot="5400000">
            <a:off x="8233509" y="5388711"/>
            <a:ext cx="613506" cy="1387229"/>
          </a:xfrm>
          <a:prstGeom prst="borderCallout1">
            <a:avLst>
              <a:gd name="adj1" fmla="val 18750"/>
              <a:gd name="adj2" fmla="val -8333"/>
              <a:gd name="adj3" fmla="val 50319"/>
              <a:gd name="adj4" fmla="val -588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8EB6C-AE5E-477A-A909-74699712B263}"/>
              </a:ext>
            </a:extLst>
          </p:cNvPr>
          <p:cNvSpPr txBox="1"/>
          <p:nvPr/>
        </p:nvSpPr>
        <p:spPr>
          <a:xfrm>
            <a:off x="7846647" y="5826248"/>
            <a:ext cx="143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Noise/Error</a:t>
            </a:r>
          </a:p>
        </p:txBody>
      </p:sp>
    </p:spTree>
    <p:extLst>
      <p:ext uri="{BB962C8B-B14F-4D97-AF65-F5344CB8AC3E}">
        <p14:creationId xmlns:p14="http://schemas.microsoft.com/office/powerpoint/2010/main" val="33207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</p:spPr>
            <p:txBody>
              <a:bodyPr/>
              <a:lstStyle/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US" dirty="0"/>
                  <a:t> Given a multivariate polynomial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BCD9A5-E134-4956-B3C6-0266AC958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3184" y="423985"/>
                <a:ext cx="8735646" cy="857738"/>
              </a:xfrm>
              <a:blipFill>
                <a:blip r:embed="rId2"/>
                <a:stretch>
                  <a:fillRect l="-488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344AF94-D89F-423B-94AB-80B8743F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08" y="1502508"/>
                <a:ext cx="7434385" cy="857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A79EABE3-BA47-4DAB-B006-663770F4C3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754" y="2846754"/>
                <a:ext cx="8735646" cy="8577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dirty="0"/>
                  <a:t>efficiently recover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 (approximately).</a:t>
                </a:r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A79EABE3-BA47-4DAB-B006-663770F4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754" y="2846754"/>
                <a:ext cx="8735646" cy="857738"/>
              </a:xfrm>
              <a:prstGeom prst="rect">
                <a:avLst/>
              </a:prstGeom>
              <a:blipFill>
                <a:blip r:embed="rId4"/>
                <a:stretch>
                  <a:fillRect l="-837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2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1642815" y="2748479"/>
            <a:ext cx="88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Lower Bounds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269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1695203" y="-56634"/>
            <a:ext cx="880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Lower Bound Problem: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25FB1701-34D7-4555-AF10-C984605B6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1362" y="835759"/>
                <a:ext cx="7434385" cy="85773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simple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25FB1701-34D7-4555-AF10-C984605B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62" y="835759"/>
                <a:ext cx="7434385" cy="857738"/>
              </a:xfrm>
              <a:prstGeom prst="rect">
                <a:avLst/>
              </a:prstGeom>
              <a:blipFill>
                <a:blip r:embed="rId2"/>
                <a:stretch>
                  <a:fillRect t="-7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9C622-4A3D-4C0F-ABF6-383899F087BA}"/>
                  </a:ext>
                </a:extLst>
              </p:cNvPr>
              <p:cNvSpPr txBox="1"/>
              <p:nvPr/>
            </p:nvSpPr>
            <p:spPr>
              <a:xfrm>
                <a:off x="1695203" y="1939039"/>
                <a:ext cx="88015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Find an explicit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which r is </a:t>
                </a:r>
                <a:r>
                  <a:rPr lang="en-US" sz="3200" i="1" dirty="0"/>
                  <a:t>large.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9C622-4A3D-4C0F-ABF6-383899F08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03" y="1939039"/>
                <a:ext cx="8801594" cy="584775"/>
              </a:xfrm>
              <a:prstGeom prst="rect">
                <a:avLst/>
              </a:prstGeom>
              <a:blipFill>
                <a:blip r:embed="rId3"/>
                <a:stretch>
                  <a:fillRect l="-173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74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1642815" y="2748479"/>
            <a:ext cx="88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Unsupervised Learning Problems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4631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1743211" y="128214"/>
            <a:ext cx="880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Lower Bound Problem:</a:t>
            </a:r>
            <a:endParaRPr lang="en-I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608118" y="2431871"/>
                <a:ext cx="888867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Proof: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/>
                  <a:t>Construct a space of linear maps</a:t>
                </a:r>
                <a:br>
                  <a:rPr lang="en-US" sz="3200" dirty="0"/>
                </a:br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	</a:t>
                </a:r>
                <a:br>
                  <a:rPr lang="en-IN" sz="3200" dirty="0"/>
                </a:br>
                <a:r>
                  <a:rPr lang="en-US" sz="3200" dirty="0"/>
                  <a:t>such that:</a:t>
                </a:r>
              </a:p>
              <a:p>
                <a:pPr marL="1485900" lvl="2" indent="-571500">
                  <a:buFont typeface="+mj-lt"/>
                  <a:buAutoNum type="alphaLcParenR"/>
                </a:pPr>
                <a:r>
                  <a:rPr lang="en-US" sz="3200" dirty="0"/>
                  <a:t>dim(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) is </a:t>
                </a:r>
                <a:r>
                  <a:rPr lang="en-US" sz="3200" i="1" dirty="0"/>
                  <a:t>small</a:t>
                </a:r>
              </a:p>
              <a:p>
                <a:pPr marL="1485900" lvl="2" indent="-571500">
                  <a:buFont typeface="+mj-lt"/>
                  <a:buAutoNum type="alphaLcParenR"/>
                </a:pPr>
                <a:r>
                  <a:rPr lang="en-US" sz="3200" dirty="0"/>
                  <a:t>dim(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) is </a:t>
                </a:r>
                <a:r>
                  <a:rPr lang="en-US" sz="3200" i="1" dirty="0"/>
                  <a:t>large</a:t>
                </a:r>
              </a:p>
              <a:p>
                <a:pPr marL="1485900" lvl="2" indent="-571500">
                  <a:buFont typeface="+mj-lt"/>
                  <a:buAutoNum type="alphaLcParenR"/>
                </a:pPr>
                <a:endParaRPr lang="en-US" sz="32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18" y="2431871"/>
                <a:ext cx="8888679" cy="3539430"/>
              </a:xfrm>
              <a:prstGeom prst="rect">
                <a:avLst/>
              </a:prstGeom>
              <a:blipFill>
                <a:blip r:embed="rId2"/>
                <a:stretch>
                  <a:fillRect l="-1783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FB26229C-D6B4-4F54-870B-CF635A20E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1362" y="835759"/>
                <a:ext cx="7434385" cy="85773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simple</a:t>
                </a: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FB26229C-D6B4-4F54-870B-CF635A20E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62" y="835759"/>
                <a:ext cx="7434385" cy="857738"/>
              </a:xfrm>
              <a:prstGeom prst="rect">
                <a:avLst/>
              </a:prstGeom>
              <a:blipFill>
                <a:blip r:embed="rId3"/>
                <a:stretch>
                  <a:fillRect t="-7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F10EC7-866A-496C-A24C-67E3F90D1DB1}"/>
                  </a:ext>
                </a:extLst>
              </p:cNvPr>
              <p:cNvSpPr txBox="1"/>
              <p:nvPr/>
            </p:nvSpPr>
            <p:spPr>
              <a:xfrm>
                <a:off x="1695203" y="1563901"/>
                <a:ext cx="88015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Find an explicit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which r is </a:t>
                </a:r>
                <a:r>
                  <a:rPr lang="en-US" sz="3200" i="1" dirty="0"/>
                  <a:t>large.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F10EC7-866A-496C-A24C-67E3F90D1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03" y="1563901"/>
                <a:ext cx="8801594" cy="584775"/>
              </a:xfrm>
              <a:prstGeom prst="rect">
                <a:avLst/>
              </a:prstGeom>
              <a:blipFill>
                <a:blip r:embed="rId4"/>
                <a:stretch>
                  <a:fillRect l="-1731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65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821407" y="2800867"/>
            <a:ext cx="1054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Sum of Simple Polynomials – Exact Algorithm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175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3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45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3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4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5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23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3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4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5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505FC6EE-FD06-9A7A-6276-00A793CA84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5727" y="3000131"/>
                <a:ext cx="8735646" cy="11718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Example: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where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505FC6EE-FD06-9A7A-6276-00A793CA8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27" y="3000131"/>
                <a:ext cx="8735646" cy="1171819"/>
              </a:xfrm>
              <a:prstGeom prst="rect">
                <a:avLst/>
              </a:prstGeom>
              <a:blipFill>
                <a:blip r:embed="rId6"/>
                <a:stretch>
                  <a:fillRect l="-837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7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3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4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5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505FC6EE-FD06-9A7A-6276-00A793CA84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5727" y="3000131"/>
                <a:ext cx="8735646" cy="11718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Example: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where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505FC6EE-FD06-9A7A-6276-00A793CA8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27" y="3000131"/>
                <a:ext cx="8735646" cy="1171819"/>
              </a:xfrm>
              <a:prstGeom prst="rect">
                <a:avLst/>
              </a:prstGeom>
              <a:blipFill>
                <a:blip r:embed="rId6"/>
                <a:stretch>
                  <a:fillRect l="-837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629010-0073-58A1-A7D5-A32D57F49C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128" y="4313470"/>
                <a:ext cx="8735646" cy="10006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+1=…=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629010-0073-58A1-A7D5-A32D57F49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28" y="4313470"/>
                <a:ext cx="8735646" cy="1000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042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3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4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5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505FC6EE-FD06-9A7A-6276-00A793CA84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5727" y="3000131"/>
                <a:ext cx="8735646" cy="11718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Example: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where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505FC6EE-FD06-9A7A-6276-00A793CA8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27" y="3000131"/>
                <a:ext cx="8735646" cy="1171819"/>
              </a:xfrm>
              <a:prstGeom prst="rect">
                <a:avLst/>
              </a:prstGeom>
              <a:blipFill>
                <a:blip r:embed="rId6"/>
                <a:stretch>
                  <a:fillRect l="-837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2FA6905-7467-1669-3EDB-814E490F7E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403" y="5372442"/>
                <a:ext cx="4453548" cy="8289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2FA6905-7467-1669-3EDB-814E490F7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03" y="5372442"/>
                <a:ext cx="4453548" cy="828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629010-0073-58A1-A7D5-A32D57F49C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128" y="4313470"/>
                <a:ext cx="8735646" cy="10006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+1=…=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629010-0073-58A1-A7D5-A32D57F49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28" y="4313470"/>
                <a:ext cx="8735646" cy="10006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1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4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5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6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73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4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5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6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EC00B8-76EA-49AA-9051-B7F098330C68}"/>
                  </a:ext>
                </a:extLst>
              </p:cNvPr>
              <p:cNvSpPr txBox="1"/>
              <p:nvPr/>
            </p:nvSpPr>
            <p:spPr>
              <a:xfrm>
                <a:off x="4876800" y="4092514"/>
                <a:ext cx="72532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Property 1: Direct Sum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</a:rPr>
                  <a:t>Decomsposition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	U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⨁…⨁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EC00B8-76EA-49AA-9051-B7F09833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092514"/>
                <a:ext cx="7253288" cy="954107"/>
              </a:xfrm>
              <a:prstGeom prst="rect">
                <a:avLst/>
              </a:prstGeom>
              <a:blipFill>
                <a:blip r:embed="rId7"/>
                <a:stretch>
                  <a:fillRect l="-168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2459FE-0570-4700-AFBF-DA0591101C84}"/>
                  </a:ext>
                </a:extLst>
              </p:cNvPr>
              <p:cNvSpPr txBox="1"/>
              <p:nvPr/>
            </p:nvSpPr>
            <p:spPr>
              <a:xfrm>
                <a:off x="4876800" y="5419541"/>
                <a:ext cx="6724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Property 2: Invariance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2459FE-0570-4700-AFBF-DA059110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419541"/>
                <a:ext cx="6724650" cy="954107"/>
              </a:xfrm>
              <a:prstGeom prst="rect">
                <a:avLst/>
              </a:prstGeom>
              <a:blipFill>
                <a:blip r:embed="rId8"/>
                <a:stretch>
                  <a:fillRect l="-1813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223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4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5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6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EC00B8-76EA-49AA-9051-B7F098330C68}"/>
                  </a:ext>
                </a:extLst>
              </p:cNvPr>
              <p:cNvSpPr txBox="1"/>
              <p:nvPr/>
            </p:nvSpPr>
            <p:spPr>
              <a:xfrm>
                <a:off x="4876800" y="4092514"/>
                <a:ext cx="72532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Property 1: Direct Sum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</a:rPr>
                  <a:t>Decomsposition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	U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⨁…⨁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EC00B8-76EA-49AA-9051-B7F09833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092514"/>
                <a:ext cx="7253288" cy="954107"/>
              </a:xfrm>
              <a:prstGeom prst="rect">
                <a:avLst/>
              </a:prstGeom>
              <a:blipFill>
                <a:blip r:embed="rId7"/>
                <a:stretch>
                  <a:fillRect l="-168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2459FE-0570-4700-AFBF-DA0591101C84}"/>
                  </a:ext>
                </a:extLst>
              </p:cNvPr>
              <p:cNvSpPr txBox="1"/>
              <p:nvPr/>
            </p:nvSpPr>
            <p:spPr>
              <a:xfrm>
                <a:off x="4876800" y="5419541"/>
                <a:ext cx="6724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Property 2: Invariance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2459FE-0570-4700-AFBF-DA059110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419541"/>
                <a:ext cx="6724650" cy="954107"/>
              </a:xfrm>
              <a:prstGeom prst="rect">
                <a:avLst/>
              </a:prstGeom>
              <a:blipFill>
                <a:blip r:embed="rId8"/>
                <a:stretch>
                  <a:fillRect l="-1813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E07D47E-BFE7-131E-4E9E-6AD6C6091287}"/>
              </a:ext>
            </a:extLst>
          </p:cNvPr>
          <p:cNvSpPr txBox="1"/>
          <p:nvPr/>
        </p:nvSpPr>
        <p:spPr>
          <a:xfrm>
            <a:off x="628649" y="4307957"/>
            <a:ext cx="444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Blessing of Dimensionality</a:t>
            </a:r>
          </a:p>
        </p:txBody>
      </p:sp>
    </p:spTree>
    <p:extLst>
      <p:ext uri="{BB962C8B-B14F-4D97-AF65-F5344CB8AC3E}">
        <p14:creationId xmlns:p14="http://schemas.microsoft.com/office/powerpoint/2010/main" val="286458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EA4405-9651-4940-9D48-25F134BAF5B9}"/>
              </a:ext>
            </a:extLst>
          </p:cNvPr>
          <p:cNvSpPr txBox="1"/>
          <p:nvPr/>
        </p:nvSpPr>
        <p:spPr>
          <a:xfrm>
            <a:off x="2012462" y="367324"/>
            <a:ext cx="839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Gaussian Mixtures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222F9A-9769-4243-B2F2-5769D7FE6528}"/>
              </a:ext>
            </a:extLst>
          </p:cNvPr>
          <p:cNvCxnSpPr>
            <a:cxnSpLocks/>
          </p:cNvCxnSpPr>
          <p:nvPr/>
        </p:nvCxnSpPr>
        <p:spPr>
          <a:xfrm flipV="1">
            <a:off x="5763848" y="1289539"/>
            <a:ext cx="27353" cy="5298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AD98CD-6F18-49DF-8C5D-7A496AE5C6B7}"/>
              </a:ext>
            </a:extLst>
          </p:cNvPr>
          <p:cNvCxnSpPr>
            <a:cxnSpLocks/>
          </p:cNvCxnSpPr>
          <p:nvPr/>
        </p:nvCxnSpPr>
        <p:spPr>
          <a:xfrm>
            <a:off x="2299677" y="3894019"/>
            <a:ext cx="7592646" cy="4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8DCDD8B-78AF-4AD4-A5E5-40132EB41D68}"/>
              </a:ext>
            </a:extLst>
          </p:cNvPr>
          <p:cNvSpPr/>
          <p:nvPr/>
        </p:nvSpPr>
        <p:spPr>
          <a:xfrm>
            <a:off x="4036647" y="230553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1ECA38-37A7-42A7-8A2F-7B6B8FE5A060}"/>
              </a:ext>
            </a:extLst>
          </p:cNvPr>
          <p:cNvSpPr/>
          <p:nvPr/>
        </p:nvSpPr>
        <p:spPr>
          <a:xfrm>
            <a:off x="3652117" y="225083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57793E-63D8-4CEE-A460-22F07BF85731}"/>
              </a:ext>
            </a:extLst>
          </p:cNvPr>
          <p:cNvSpPr/>
          <p:nvPr/>
        </p:nvSpPr>
        <p:spPr>
          <a:xfrm>
            <a:off x="3760399" y="285261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66BAFD-4C76-4283-8F57-F677F14726AB}"/>
              </a:ext>
            </a:extLst>
          </p:cNvPr>
          <p:cNvSpPr/>
          <p:nvPr/>
        </p:nvSpPr>
        <p:spPr>
          <a:xfrm>
            <a:off x="4716586" y="200171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9937B9-DAAF-4CE9-A31F-0A92E1538202}"/>
              </a:ext>
            </a:extLst>
          </p:cNvPr>
          <p:cNvSpPr/>
          <p:nvPr/>
        </p:nvSpPr>
        <p:spPr>
          <a:xfrm>
            <a:off x="4068592" y="190988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66006E-A9AD-4369-8D99-467567830384}"/>
              </a:ext>
            </a:extLst>
          </p:cNvPr>
          <p:cNvSpPr/>
          <p:nvPr/>
        </p:nvSpPr>
        <p:spPr>
          <a:xfrm>
            <a:off x="3942863" y="348175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8811B5-6D2D-4ADD-BF55-5FA0569A68D4}"/>
              </a:ext>
            </a:extLst>
          </p:cNvPr>
          <p:cNvSpPr/>
          <p:nvPr/>
        </p:nvSpPr>
        <p:spPr>
          <a:xfrm>
            <a:off x="5255847" y="203200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43F1DE-ABB2-4995-99F2-B0F3B63F52B3}"/>
              </a:ext>
            </a:extLst>
          </p:cNvPr>
          <p:cNvSpPr/>
          <p:nvPr/>
        </p:nvSpPr>
        <p:spPr>
          <a:xfrm>
            <a:off x="5630986" y="254195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8C0695-6ADD-43A9-8D71-A6AED0AF4D51}"/>
              </a:ext>
            </a:extLst>
          </p:cNvPr>
          <p:cNvSpPr/>
          <p:nvPr/>
        </p:nvSpPr>
        <p:spPr>
          <a:xfrm>
            <a:off x="3970558" y="272688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80F417-57E3-4274-BAE2-01A8E98B742A}"/>
              </a:ext>
            </a:extLst>
          </p:cNvPr>
          <p:cNvSpPr/>
          <p:nvPr/>
        </p:nvSpPr>
        <p:spPr>
          <a:xfrm>
            <a:off x="5149998" y="237059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10B5F1-8709-48F3-98C0-A5B1FAECC09E}"/>
              </a:ext>
            </a:extLst>
          </p:cNvPr>
          <p:cNvSpPr/>
          <p:nvPr/>
        </p:nvSpPr>
        <p:spPr>
          <a:xfrm>
            <a:off x="4033422" y="294786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CB43AF0-E6E3-4B23-8329-4C0CFC89E399}"/>
              </a:ext>
            </a:extLst>
          </p:cNvPr>
          <p:cNvSpPr/>
          <p:nvPr/>
        </p:nvSpPr>
        <p:spPr>
          <a:xfrm>
            <a:off x="3517265" y="293760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D676323-FD03-4A45-AA3F-CC455E0EE65D}"/>
              </a:ext>
            </a:extLst>
          </p:cNvPr>
          <p:cNvSpPr/>
          <p:nvPr/>
        </p:nvSpPr>
        <p:spPr>
          <a:xfrm>
            <a:off x="4303127" y="373572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436FA28-090E-4A48-9924-EE4B827D772F}"/>
              </a:ext>
            </a:extLst>
          </p:cNvPr>
          <p:cNvSpPr/>
          <p:nvPr/>
        </p:nvSpPr>
        <p:spPr>
          <a:xfrm>
            <a:off x="5945554" y="237254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5A3267-B7D2-4015-BA9C-C9765947693A}"/>
              </a:ext>
            </a:extLst>
          </p:cNvPr>
          <p:cNvSpPr/>
          <p:nvPr/>
        </p:nvSpPr>
        <p:spPr>
          <a:xfrm>
            <a:off x="4998318" y="498621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14D7CC-FD6D-47AD-BBA3-740F6259D537}"/>
              </a:ext>
            </a:extLst>
          </p:cNvPr>
          <p:cNvSpPr/>
          <p:nvPr/>
        </p:nvSpPr>
        <p:spPr>
          <a:xfrm>
            <a:off x="5576998" y="504483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0BC916-1C17-45F8-B857-B6FF613B447C}"/>
              </a:ext>
            </a:extLst>
          </p:cNvPr>
          <p:cNvSpPr/>
          <p:nvPr/>
        </p:nvSpPr>
        <p:spPr>
          <a:xfrm>
            <a:off x="5647337" y="549560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D7434D6-5477-47E1-8F8B-F9F33F3104D7}"/>
              </a:ext>
            </a:extLst>
          </p:cNvPr>
          <p:cNvSpPr/>
          <p:nvPr/>
        </p:nvSpPr>
        <p:spPr>
          <a:xfrm>
            <a:off x="6096001" y="569644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570A4E-3782-4E54-941C-6628D9AF826F}"/>
              </a:ext>
            </a:extLst>
          </p:cNvPr>
          <p:cNvSpPr/>
          <p:nvPr/>
        </p:nvSpPr>
        <p:spPr>
          <a:xfrm>
            <a:off x="5989222" y="526366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FCD5A15-FAEB-4C77-935C-9A686C9FAF55}"/>
              </a:ext>
            </a:extLst>
          </p:cNvPr>
          <p:cNvSpPr/>
          <p:nvPr/>
        </p:nvSpPr>
        <p:spPr>
          <a:xfrm>
            <a:off x="6325321" y="549560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901675-35BF-4510-8554-FB75A973EF56}"/>
              </a:ext>
            </a:extLst>
          </p:cNvPr>
          <p:cNvSpPr/>
          <p:nvPr/>
        </p:nvSpPr>
        <p:spPr>
          <a:xfrm>
            <a:off x="5993130" y="280124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C1F5B9-17E9-471A-AF73-B59D96970237}"/>
              </a:ext>
            </a:extLst>
          </p:cNvPr>
          <p:cNvSpPr/>
          <p:nvPr/>
        </p:nvSpPr>
        <p:spPr>
          <a:xfrm>
            <a:off x="6484815" y="280124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8C4CA7-12F6-48D0-859F-98D4AC29D067}"/>
              </a:ext>
            </a:extLst>
          </p:cNvPr>
          <p:cNvSpPr/>
          <p:nvPr/>
        </p:nvSpPr>
        <p:spPr>
          <a:xfrm>
            <a:off x="6395660" y="588000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ACE300-F733-4603-B4B5-15A21F9DDC9A}"/>
              </a:ext>
            </a:extLst>
          </p:cNvPr>
          <p:cNvSpPr/>
          <p:nvPr/>
        </p:nvSpPr>
        <p:spPr>
          <a:xfrm>
            <a:off x="7207705" y="552735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7C9809C-071F-4AF0-9CC9-331BFF113D10}"/>
              </a:ext>
            </a:extLst>
          </p:cNvPr>
          <p:cNvSpPr/>
          <p:nvPr/>
        </p:nvSpPr>
        <p:spPr>
          <a:xfrm>
            <a:off x="7404359" y="592494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780E206-49EB-4203-9530-043AB3C29148}"/>
              </a:ext>
            </a:extLst>
          </p:cNvPr>
          <p:cNvSpPr/>
          <p:nvPr/>
        </p:nvSpPr>
        <p:spPr>
          <a:xfrm>
            <a:off x="7832593" y="527481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B63A02-3FA6-466A-9732-60D3C131A088}"/>
              </a:ext>
            </a:extLst>
          </p:cNvPr>
          <p:cNvSpPr/>
          <p:nvPr/>
        </p:nvSpPr>
        <p:spPr>
          <a:xfrm>
            <a:off x="5446674" y="503115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D168851-BC57-4503-B206-CC64463BC6C3}"/>
              </a:ext>
            </a:extLst>
          </p:cNvPr>
          <p:cNvSpPr/>
          <p:nvPr/>
        </p:nvSpPr>
        <p:spPr>
          <a:xfrm>
            <a:off x="4681416" y="186309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C5133B-7418-4FD1-BEBD-0597FCB12C13}"/>
              </a:ext>
            </a:extLst>
          </p:cNvPr>
          <p:cNvSpPr/>
          <p:nvPr/>
        </p:nvSpPr>
        <p:spPr>
          <a:xfrm>
            <a:off x="6492253" y="313914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566C03C-ECC9-463B-8A1E-2B518F5B871A}"/>
              </a:ext>
            </a:extLst>
          </p:cNvPr>
          <p:cNvSpPr/>
          <p:nvPr/>
        </p:nvSpPr>
        <p:spPr>
          <a:xfrm>
            <a:off x="5665439" y="230553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877647-0AC2-4C24-9B4F-AFF3BB1664BB}"/>
              </a:ext>
            </a:extLst>
          </p:cNvPr>
          <p:cNvSpPr/>
          <p:nvPr/>
        </p:nvSpPr>
        <p:spPr>
          <a:xfrm>
            <a:off x="6888883" y="318408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57CF6D-3F40-4655-9D0E-4A1C641B024A}"/>
              </a:ext>
            </a:extLst>
          </p:cNvPr>
          <p:cNvSpPr/>
          <p:nvPr/>
        </p:nvSpPr>
        <p:spPr>
          <a:xfrm>
            <a:off x="6305062" y="349411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5839AE4-CC36-4E1B-A6DA-936EFB64E32E}"/>
              </a:ext>
            </a:extLst>
          </p:cNvPr>
          <p:cNvSpPr/>
          <p:nvPr/>
        </p:nvSpPr>
        <p:spPr>
          <a:xfrm>
            <a:off x="4354883" y="187741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F35811F-FED2-48A2-AE9D-D373B9EA4E62}"/>
              </a:ext>
            </a:extLst>
          </p:cNvPr>
          <p:cNvSpPr/>
          <p:nvPr/>
        </p:nvSpPr>
        <p:spPr>
          <a:xfrm>
            <a:off x="7961826" y="407964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B9FA4B-721E-48CF-8F0E-E671E1689ED4}"/>
              </a:ext>
            </a:extLst>
          </p:cNvPr>
          <p:cNvSpPr/>
          <p:nvPr/>
        </p:nvSpPr>
        <p:spPr>
          <a:xfrm>
            <a:off x="7314003" y="421640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8289927-954C-41AE-BA73-D0AD2A6DF316}"/>
              </a:ext>
            </a:extLst>
          </p:cNvPr>
          <p:cNvSpPr/>
          <p:nvPr/>
        </p:nvSpPr>
        <p:spPr>
          <a:xfrm>
            <a:off x="7855426" y="484153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853E9F8-05D3-44DE-92B2-F83F8790AB0D}"/>
              </a:ext>
            </a:extLst>
          </p:cNvPr>
          <p:cNvSpPr/>
          <p:nvPr/>
        </p:nvSpPr>
        <p:spPr>
          <a:xfrm>
            <a:off x="7310767" y="374727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7F262A9-76F3-4669-A740-C524DAA30303}"/>
              </a:ext>
            </a:extLst>
          </p:cNvPr>
          <p:cNvSpPr/>
          <p:nvPr/>
        </p:nvSpPr>
        <p:spPr>
          <a:xfrm>
            <a:off x="6305062" y="569790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5B8DD55-93BF-46A3-9DDE-E65BA3ED1CD0}"/>
              </a:ext>
            </a:extLst>
          </p:cNvPr>
          <p:cNvSpPr/>
          <p:nvPr/>
        </p:nvSpPr>
        <p:spPr>
          <a:xfrm>
            <a:off x="4080351" y="5044591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427DD1F-3F97-4B39-93EE-CDC0D64BFAFF}"/>
              </a:ext>
            </a:extLst>
          </p:cNvPr>
          <p:cNvSpPr/>
          <p:nvPr/>
        </p:nvSpPr>
        <p:spPr>
          <a:xfrm>
            <a:off x="5085742" y="3607972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96B7C7-EF21-40EE-8DA1-B9AEF0706785}"/>
              </a:ext>
            </a:extLst>
          </p:cNvPr>
          <p:cNvSpPr/>
          <p:nvPr/>
        </p:nvSpPr>
        <p:spPr>
          <a:xfrm>
            <a:off x="6023091" y="4415453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994855C-9ACC-4B7D-9F24-6B30FB2093A7}"/>
              </a:ext>
            </a:extLst>
          </p:cNvPr>
          <p:cNvSpPr/>
          <p:nvPr/>
        </p:nvSpPr>
        <p:spPr>
          <a:xfrm>
            <a:off x="4537551" y="5501791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8C24603-B024-42C8-89EF-C6896892CD33}"/>
              </a:ext>
            </a:extLst>
          </p:cNvPr>
          <p:cNvSpPr/>
          <p:nvPr/>
        </p:nvSpPr>
        <p:spPr>
          <a:xfrm>
            <a:off x="5484484" y="3592599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FC6C01F-518E-49D2-8F31-DB93576E9770}"/>
              </a:ext>
            </a:extLst>
          </p:cNvPr>
          <p:cNvSpPr/>
          <p:nvPr/>
        </p:nvSpPr>
        <p:spPr>
          <a:xfrm>
            <a:off x="3920477" y="5332300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EF21149-0680-440A-AA56-7737FD407D0C}"/>
              </a:ext>
            </a:extLst>
          </p:cNvPr>
          <p:cNvSpPr/>
          <p:nvPr/>
        </p:nvSpPr>
        <p:spPr>
          <a:xfrm>
            <a:off x="7041662" y="2117292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081A542-9843-4174-BCB0-C6C1DAA09D1F}"/>
              </a:ext>
            </a:extLst>
          </p:cNvPr>
          <p:cNvSpPr/>
          <p:nvPr/>
        </p:nvSpPr>
        <p:spPr>
          <a:xfrm>
            <a:off x="7438329" y="2816759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67D50C6-4AF4-48C9-8957-02643DF7B63F}"/>
              </a:ext>
            </a:extLst>
          </p:cNvPr>
          <p:cNvSpPr/>
          <p:nvPr/>
        </p:nvSpPr>
        <p:spPr>
          <a:xfrm>
            <a:off x="7548087" y="2617368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1226123-1CCD-42B0-AD04-F0FFEAC096FB}"/>
              </a:ext>
            </a:extLst>
          </p:cNvPr>
          <p:cNvSpPr/>
          <p:nvPr/>
        </p:nvSpPr>
        <p:spPr>
          <a:xfrm>
            <a:off x="7689141" y="1994021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E88505D-B9E3-4C1D-B30C-2FC7B8A860BE}"/>
              </a:ext>
            </a:extLst>
          </p:cNvPr>
          <p:cNvSpPr/>
          <p:nvPr/>
        </p:nvSpPr>
        <p:spPr>
          <a:xfrm>
            <a:off x="4627428" y="2578781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FA0C2E8-E891-413B-AE60-CCA2B341CBD2}"/>
              </a:ext>
            </a:extLst>
          </p:cNvPr>
          <p:cNvSpPr/>
          <p:nvPr/>
        </p:nvSpPr>
        <p:spPr>
          <a:xfrm>
            <a:off x="6834213" y="2124980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CFD2EE-D703-402D-8DDE-D899BB4F59CD}"/>
              </a:ext>
            </a:extLst>
          </p:cNvPr>
          <p:cNvSpPr/>
          <p:nvPr/>
        </p:nvSpPr>
        <p:spPr>
          <a:xfrm>
            <a:off x="7334020" y="1932208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54DF89B-96BA-4E4E-8095-7E165973706C}"/>
              </a:ext>
            </a:extLst>
          </p:cNvPr>
          <p:cNvSpPr/>
          <p:nvPr/>
        </p:nvSpPr>
        <p:spPr>
          <a:xfrm>
            <a:off x="4828296" y="3904459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F364FE8-816C-4E44-B4BA-9C2EF87F13B4}"/>
              </a:ext>
            </a:extLst>
          </p:cNvPr>
          <p:cNvSpPr/>
          <p:nvPr/>
        </p:nvSpPr>
        <p:spPr>
          <a:xfrm>
            <a:off x="5560647" y="4585057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951A3DD-FFF8-4EEC-AF0C-734DE3F947D6}"/>
              </a:ext>
            </a:extLst>
          </p:cNvPr>
          <p:cNvSpPr/>
          <p:nvPr/>
        </p:nvSpPr>
        <p:spPr>
          <a:xfrm>
            <a:off x="6527422" y="3551404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52B2F32-219B-4FFD-A51F-C3BC076D9061}"/>
              </a:ext>
            </a:extLst>
          </p:cNvPr>
          <p:cNvSpPr/>
          <p:nvPr/>
        </p:nvSpPr>
        <p:spPr>
          <a:xfrm>
            <a:off x="7353772" y="2229734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8EF7CB7-24A0-48AF-A843-601723087DBA}"/>
              </a:ext>
            </a:extLst>
          </p:cNvPr>
          <p:cNvSpPr/>
          <p:nvPr/>
        </p:nvSpPr>
        <p:spPr>
          <a:xfrm>
            <a:off x="5032367" y="5272256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3CBD187-C649-4A88-9E24-CD92F3818489}"/>
              </a:ext>
            </a:extLst>
          </p:cNvPr>
          <p:cNvSpPr/>
          <p:nvPr/>
        </p:nvSpPr>
        <p:spPr>
          <a:xfrm>
            <a:off x="4055504" y="5613480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5BFF408-1367-414D-8A64-AD15162B3B84}"/>
              </a:ext>
            </a:extLst>
          </p:cNvPr>
          <p:cNvSpPr/>
          <p:nvPr/>
        </p:nvSpPr>
        <p:spPr>
          <a:xfrm>
            <a:off x="5273790" y="4828846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9DBA790-56E0-413F-90CB-940E54DF5290}"/>
              </a:ext>
            </a:extLst>
          </p:cNvPr>
          <p:cNvSpPr/>
          <p:nvPr/>
        </p:nvSpPr>
        <p:spPr>
          <a:xfrm>
            <a:off x="4502381" y="4723588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63422C0-B617-407D-A5E1-130826AE0C0A}"/>
              </a:ext>
            </a:extLst>
          </p:cNvPr>
          <p:cNvSpPr/>
          <p:nvPr/>
        </p:nvSpPr>
        <p:spPr>
          <a:xfrm>
            <a:off x="4480308" y="4386515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136483C-8CC7-48AE-8B9D-24E29900EC42}"/>
              </a:ext>
            </a:extLst>
          </p:cNvPr>
          <p:cNvSpPr/>
          <p:nvPr/>
        </p:nvSpPr>
        <p:spPr>
          <a:xfrm>
            <a:off x="6345236" y="4127621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43C38CB-144C-407F-BEA8-DD5DFCC86772}"/>
              </a:ext>
            </a:extLst>
          </p:cNvPr>
          <p:cNvSpPr/>
          <p:nvPr/>
        </p:nvSpPr>
        <p:spPr>
          <a:xfrm>
            <a:off x="5496788" y="3287310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AC0C67E-F294-45E5-B475-777A58877E3E}"/>
              </a:ext>
            </a:extLst>
          </p:cNvPr>
          <p:cNvSpPr/>
          <p:nvPr/>
        </p:nvSpPr>
        <p:spPr>
          <a:xfrm>
            <a:off x="7192106" y="3150435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2C0C06A-9A67-463C-B1E9-F9AFAD72B8C5}"/>
              </a:ext>
            </a:extLst>
          </p:cNvPr>
          <p:cNvSpPr/>
          <p:nvPr/>
        </p:nvSpPr>
        <p:spPr>
          <a:xfrm>
            <a:off x="5255846" y="4248985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A2342D0-6C06-4F2D-B881-C301CD6F8D95}"/>
              </a:ext>
            </a:extLst>
          </p:cNvPr>
          <p:cNvSpPr/>
          <p:nvPr/>
        </p:nvSpPr>
        <p:spPr>
          <a:xfrm>
            <a:off x="3961922" y="6073970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EE3E084-0ED6-48C9-A564-A49FB9DF1CE7}"/>
              </a:ext>
            </a:extLst>
          </p:cNvPr>
          <p:cNvSpPr/>
          <p:nvPr/>
        </p:nvSpPr>
        <p:spPr>
          <a:xfrm>
            <a:off x="7580312" y="2474345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8AFAAA5-7DB6-49B5-BA2D-693D461119C1}"/>
              </a:ext>
            </a:extLst>
          </p:cNvPr>
          <p:cNvSpPr/>
          <p:nvPr/>
        </p:nvSpPr>
        <p:spPr>
          <a:xfrm>
            <a:off x="8889318" y="2684039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DDEBF53-D775-4011-B787-B877AC6161BC}"/>
              </a:ext>
            </a:extLst>
          </p:cNvPr>
          <p:cNvSpPr/>
          <p:nvPr/>
        </p:nvSpPr>
        <p:spPr>
          <a:xfrm>
            <a:off x="6904173" y="4318075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BFFA9D8-7DD4-4425-8270-5B96F8406340}"/>
              </a:ext>
            </a:extLst>
          </p:cNvPr>
          <p:cNvSpPr/>
          <p:nvPr/>
        </p:nvSpPr>
        <p:spPr>
          <a:xfrm>
            <a:off x="6452343" y="2264482"/>
            <a:ext cx="70339" cy="105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F3FAF64-56AC-4A76-BBBD-FDC9E2DAB7A7}"/>
              </a:ext>
            </a:extLst>
          </p:cNvPr>
          <p:cNvSpPr/>
          <p:nvPr/>
        </p:nvSpPr>
        <p:spPr>
          <a:xfrm>
            <a:off x="6661897" y="461700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9531161-B5AB-4CD7-A167-9E72BFDA69FC}"/>
              </a:ext>
            </a:extLst>
          </p:cNvPr>
          <p:cNvSpPr/>
          <p:nvPr/>
        </p:nvSpPr>
        <p:spPr>
          <a:xfrm>
            <a:off x="4817707" y="310274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9D22980-F52E-4133-AA99-1606F7D988FC}"/>
              </a:ext>
            </a:extLst>
          </p:cNvPr>
          <p:cNvSpPr/>
          <p:nvPr/>
        </p:nvSpPr>
        <p:spPr>
          <a:xfrm>
            <a:off x="6904173" y="588000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1892F120-84BC-4362-BFD0-7BF29824174A}"/>
              </a:ext>
            </a:extLst>
          </p:cNvPr>
          <p:cNvSpPr/>
          <p:nvPr/>
        </p:nvSpPr>
        <p:spPr>
          <a:xfrm>
            <a:off x="7811516" y="550948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9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4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5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6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/>
              <p:nvPr/>
            </p:nvSpPr>
            <p:spPr>
              <a:xfrm>
                <a:off x="1015525" y="4112558"/>
                <a:ext cx="10995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  Find the common eigenspaces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of U under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4112558"/>
                <a:ext cx="10995500" cy="584775"/>
              </a:xfrm>
              <a:prstGeom prst="rect">
                <a:avLst/>
              </a:prstGeom>
              <a:blipFill>
                <a:blip r:embed="rId7"/>
                <a:stretch>
                  <a:fillRect l="-144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383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594202"/>
              </a:xfrm>
              <a:prstGeom prst="rect">
                <a:avLst/>
              </a:prstGeom>
              <a:blipFill>
                <a:blip r:embed="rId2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958001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171285"/>
                <a:ext cx="10819288" cy="594202"/>
              </a:xfrm>
              <a:prstGeom prst="rect">
                <a:avLst/>
              </a:prstGeom>
              <a:blipFill>
                <a:blip r:embed="rId4"/>
                <a:stretch>
                  <a:fillRect l="-146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845960"/>
                <a:ext cx="10819288" cy="584775"/>
              </a:xfrm>
              <a:prstGeom prst="rect">
                <a:avLst/>
              </a:prstGeom>
              <a:blipFill>
                <a:blip r:embed="rId5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485558"/>
                <a:ext cx="10343038" cy="584775"/>
              </a:xfrm>
              <a:prstGeom prst="rect">
                <a:avLst/>
              </a:prstGeom>
              <a:blipFill>
                <a:blip r:embed="rId6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952297-980B-42BB-B885-3B4824794A94}"/>
                  </a:ext>
                </a:extLst>
              </p:cNvPr>
              <p:cNvSpPr txBox="1"/>
              <p:nvPr/>
            </p:nvSpPr>
            <p:spPr>
              <a:xfrm>
                <a:off x="3109912" y="4983102"/>
                <a:ext cx="7253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’s are the common eigenspaces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952297-980B-42BB-B885-3B482479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12" y="4983102"/>
                <a:ext cx="7253288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31BCF-0CD4-483A-8560-8849259A11C5}"/>
                  </a:ext>
                </a:extLst>
              </p:cNvPr>
              <p:cNvSpPr txBox="1"/>
              <p:nvPr/>
            </p:nvSpPr>
            <p:spPr>
              <a:xfrm>
                <a:off x="1015525" y="4112558"/>
                <a:ext cx="10995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  Find the common eigenspaces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of U under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31BCF-0CD4-483A-8560-8849259A1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4112558"/>
                <a:ext cx="10995500" cy="584775"/>
              </a:xfrm>
              <a:prstGeom prst="rect">
                <a:avLst/>
              </a:prstGeom>
              <a:blipFill>
                <a:blip r:embed="rId8"/>
                <a:stretch>
                  <a:fillRect l="-144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BB4567-9AC8-47A6-851A-7B9FC994D31C}"/>
                  </a:ext>
                </a:extLst>
              </p:cNvPr>
              <p:cNvSpPr txBox="1"/>
              <p:nvPr/>
            </p:nvSpPr>
            <p:spPr>
              <a:xfrm>
                <a:off x="3057525" y="5611751"/>
                <a:ext cx="7253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⨁…⨁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BB4567-9AC8-47A6-851A-7B9FC994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5611751"/>
                <a:ext cx="7253288" cy="523220"/>
              </a:xfrm>
              <a:prstGeom prst="rect">
                <a:avLst/>
              </a:prstGeom>
              <a:blipFill>
                <a:blip r:embed="rId9"/>
                <a:stretch>
                  <a:fillRect l="-151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630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blipFill>
                <a:blip r:embed="rId2"/>
                <a:stretch>
                  <a:fillRect l="-69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972663" y="2148857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3" y="2148857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8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blipFill>
                <a:blip r:embed="rId4"/>
                <a:stretch>
                  <a:fillRect l="-56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blipFill>
                <a:blip r:embed="rId5"/>
                <a:stretch>
                  <a:fillRect l="-56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 </a:t>
                </a:r>
                <a:endParaRPr lang="en-I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blipFill>
                <a:blip r:embed="rId6"/>
                <a:stretch>
                  <a:fillRect l="-64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/>
              <p:nvPr/>
            </p:nvSpPr>
            <p:spPr>
              <a:xfrm>
                <a:off x="1015525" y="3429000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3429000"/>
                <a:ext cx="8975764" cy="584775"/>
              </a:xfrm>
              <a:prstGeom prst="rect">
                <a:avLst/>
              </a:prstGeom>
              <a:blipFill>
                <a:blip r:embed="rId7"/>
                <a:stretch>
                  <a:fillRect l="-1766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50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blipFill>
                <a:blip r:embed="rId2"/>
                <a:stretch>
                  <a:fillRect l="-69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972663" y="2148857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3" y="2148857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8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blipFill>
                <a:blip r:embed="rId4"/>
                <a:stretch>
                  <a:fillRect l="-56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blipFill>
                <a:blip r:embed="rId5"/>
                <a:stretch>
                  <a:fillRect l="-56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 </a:t>
                </a:r>
                <a:endParaRPr lang="en-I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blipFill>
                <a:blip r:embed="rId6"/>
                <a:stretch>
                  <a:fillRect l="-64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/>
              <p:nvPr/>
            </p:nvSpPr>
            <p:spPr>
              <a:xfrm>
                <a:off x="1015525" y="3429000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3429000"/>
                <a:ext cx="8975764" cy="584775"/>
              </a:xfrm>
              <a:prstGeom prst="rect">
                <a:avLst/>
              </a:prstGeom>
              <a:blipFill>
                <a:blip r:embed="rId7"/>
                <a:stretch>
                  <a:fillRect l="-1766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3BC7D4-3E52-4C04-87B9-35883FDAD584}"/>
                  </a:ext>
                </a:extLst>
              </p:cNvPr>
              <p:cNvSpPr txBox="1"/>
              <p:nvPr/>
            </p:nvSpPr>
            <p:spPr>
              <a:xfrm>
                <a:off x="1015525" y="4152900"/>
                <a:ext cx="101715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3BC7D4-3E52-4C04-87B9-35883FDA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4152900"/>
                <a:ext cx="10171588" cy="584775"/>
              </a:xfrm>
              <a:prstGeom prst="rect">
                <a:avLst/>
              </a:prstGeom>
              <a:blipFill>
                <a:blip r:embed="rId8"/>
                <a:stretch>
                  <a:fillRect l="-15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3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1015525" y="2043595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2043595"/>
                <a:ext cx="8975764" cy="1077218"/>
              </a:xfrm>
              <a:prstGeom prst="rect">
                <a:avLst/>
              </a:prstGeom>
              <a:blipFill>
                <a:blip r:embed="rId2"/>
                <a:stretch>
                  <a:fillRect l="-1834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/>
              <p:nvPr/>
            </p:nvSpPr>
            <p:spPr>
              <a:xfrm>
                <a:off x="1015525" y="3198152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  Find the common eigenspaces  of U under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3198152"/>
                <a:ext cx="8975764" cy="584775"/>
              </a:xfrm>
              <a:prstGeom prst="rect">
                <a:avLst/>
              </a:prstGeom>
              <a:blipFill>
                <a:blip r:embed="rId3"/>
                <a:stretch>
                  <a:fillRect l="-176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DED29-73A0-43DD-80B7-FDBEABC228BA}"/>
                  </a:ext>
                </a:extLst>
              </p:cNvPr>
              <p:cNvSpPr txBox="1"/>
              <p:nvPr/>
            </p:nvSpPr>
            <p:spPr>
              <a:xfrm>
                <a:off x="1007569" y="3962736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3. 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DED29-73A0-43DD-80B7-FDBEABC22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3962736"/>
                <a:ext cx="8975764" cy="584775"/>
              </a:xfrm>
              <a:prstGeom prst="rect">
                <a:avLst/>
              </a:prstGeom>
              <a:blipFill>
                <a:blip r:embed="rId4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CFD92-A692-4224-A0FE-6CB7418F404F}"/>
                  </a:ext>
                </a:extLst>
              </p:cNvPr>
              <p:cNvSpPr txBox="1"/>
              <p:nvPr/>
            </p:nvSpPr>
            <p:spPr>
              <a:xfrm>
                <a:off x="1457324" y="4624850"/>
                <a:ext cx="7253288" cy="59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𝑃𝑟𝑜𝑗𝑒𝑐𝑡𝑖𝑜𝑛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CFD92-A692-4224-A0FE-6CB7418F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4" y="4624850"/>
                <a:ext cx="7253288" cy="596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B0859-027F-413F-8AC7-1443130C96D8}"/>
                  </a:ext>
                </a:extLst>
              </p:cNvPr>
              <p:cNvSpPr txBox="1"/>
              <p:nvPr/>
            </p:nvSpPr>
            <p:spPr>
              <a:xfrm>
                <a:off x="1457324" y="5190133"/>
                <a:ext cx="7253288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B0859-027F-413F-8AC7-1443130C9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4" y="5190133"/>
                <a:ext cx="7253288" cy="557910"/>
              </a:xfrm>
              <a:prstGeom prst="rect">
                <a:avLst/>
              </a:prstGeom>
              <a:blipFill>
                <a:blip r:embed="rId6"/>
                <a:stretch>
                  <a:fillRect l="-1429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306CF6-9B67-4B05-9D7C-62005974149B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306CF6-9B67-4B05-9D7C-62005974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blipFill>
                <a:blip r:embed="rId7"/>
                <a:stretch>
                  <a:fillRect l="-69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294BD4-E83C-46E7-89E9-5E5CF4C59E94}"/>
                  </a:ext>
                </a:extLst>
              </p:cNvPr>
              <p:cNvSpPr txBox="1"/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294BD4-E83C-46E7-89E9-5E5CF4C59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blipFill>
                <a:blip r:embed="rId8"/>
                <a:stretch>
                  <a:fillRect l="-56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120008-C811-4639-BA86-08F8DBF70EB6}"/>
                  </a:ext>
                </a:extLst>
              </p:cNvPr>
              <p:cNvSpPr txBox="1"/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 simple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120008-C811-4639-BA86-08F8DBF70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blipFill>
                <a:blip r:embed="rId9"/>
                <a:stretch>
                  <a:fillRect l="-56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FE0F8E-1DB4-44F3-B60C-A56E0687B1AE}"/>
                  </a:ext>
                </a:extLst>
              </p:cNvPr>
              <p:cNvSpPr txBox="1"/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 </a:t>
                </a:r>
                <a:endParaRPr lang="en-I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FE0F8E-1DB4-44F3-B60C-A56E0687B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blipFill>
                <a:blip r:embed="rId10"/>
                <a:stretch>
                  <a:fillRect l="-64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737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96936"/>
                <a:ext cx="8801594" cy="406009"/>
              </a:xfrm>
              <a:prstGeom prst="rect">
                <a:avLst/>
              </a:prstGeom>
              <a:blipFill>
                <a:blip r:embed="rId2"/>
                <a:stretch>
                  <a:fillRect l="-69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/>
              <p:nvPr/>
            </p:nvSpPr>
            <p:spPr>
              <a:xfrm>
                <a:off x="972663" y="2148857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E87B-017F-4F51-A610-B798BA88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3" y="2148857"/>
                <a:ext cx="8975764" cy="1077218"/>
              </a:xfrm>
              <a:prstGeom prst="rect">
                <a:avLst/>
              </a:prstGeom>
              <a:blipFill>
                <a:blip r:embed="rId3"/>
                <a:stretch>
                  <a:fillRect l="-1834" t="-738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/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Lower Bound Maps: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8425-F042-46CE-B17D-0DEA36E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1403165"/>
                <a:ext cx="10819288" cy="405624"/>
              </a:xfrm>
              <a:prstGeom prst="rect">
                <a:avLst/>
              </a:prstGeom>
              <a:blipFill>
                <a:blip r:embed="rId4"/>
                <a:stretch>
                  <a:fillRect l="-56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602945"/>
                <a:ext cx="10819288" cy="400110"/>
              </a:xfrm>
              <a:prstGeom prst="rect">
                <a:avLst/>
              </a:prstGeom>
              <a:blipFill>
                <a:blip r:embed="rId5"/>
                <a:stretch>
                  <a:fillRect l="-56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Output: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 </a:t>
                </a:r>
                <a:endParaRPr lang="en-I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1003055"/>
                <a:ext cx="10343038" cy="400110"/>
              </a:xfrm>
              <a:prstGeom prst="rect">
                <a:avLst/>
              </a:prstGeom>
              <a:blipFill>
                <a:blip r:embed="rId6"/>
                <a:stretch>
                  <a:fillRect l="-64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/>
              <p:nvPr/>
            </p:nvSpPr>
            <p:spPr>
              <a:xfrm>
                <a:off x="1015525" y="3429000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9868F-1F20-42F4-8441-3E49C481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3429000"/>
                <a:ext cx="8975764" cy="584775"/>
              </a:xfrm>
              <a:prstGeom prst="rect">
                <a:avLst/>
              </a:prstGeom>
              <a:blipFill>
                <a:blip r:embed="rId7"/>
                <a:stretch>
                  <a:fillRect l="-1766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EE3211-16E0-4F06-A451-E4EFCBF8F0E1}"/>
                  </a:ext>
                </a:extLst>
              </p:cNvPr>
              <p:cNvSpPr txBox="1"/>
              <p:nvPr/>
            </p:nvSpPr>
            <p:spPr>
              <a:xfrm>
                <a:off x="1015525" y="4152900"/>
                <a:ext cx="101715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EE3211-16E0-4F06-A451-E4EFCBF8F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4152900"/>
                <a:ext cx="10171588" cy="584775"/>
              </a:xfrm>
              <a:prstGeom prst="rect">
                <a:avLst/>
              </a:prstGeom>
              <a:blipFill>
                <a:blip r:embed="rId8"/>
                <a:stretch>
                  <a:fillRect l="-15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53E82-7ADD-4DB6-9B6F-6EEBBAE2CC40}"/>
                  </a:ext>
                </a:extLst>
              </p:cNvPr>
              <p:cNvSpPr txBox="1"/>
              <p:nvPr/>
            </p:nvSpPr>
            <p:spPr>
              <a:xfrm>
                <a:off x="1015525" y="4876800"/>
                <a:ext cx="7253288" cy="66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53E82-7ADD-4DB6-9B6F-6EEBBAE2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5" y="4876800"/>
                <a:ext cx="7253288" cy="665567"/>
              </a:xfrm>
              <a:prstGeom prst="rect">
                <a:avLst/>
              </a:prstGeom>
              <a:blipFill>
                <a:blip r:embed="rId9"/>
                <a:stretch>
                  <a:fillRect l="-2187" t="-5505" b="-2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358ECA-5DD0-4145-A210-03D153E594CF}"/>
                  </a:ext>
                </a:extLst>
              </p:cNvPr>
              <p:cNvSpPr txBox="1"/>
              <p:nvPr/>
            </p:nvSpPr>
            <p:spPr>
              <a:xfrm>
                <a:off x="1007569" y="5570186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3.2 </a:t>
                </a:r>
                <a:r>
                  <a:rPr lang="en-US" sz="3200" dirty="0">
                    <a:solidFill>
                      <a:schemeClr val="tx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358ECA-5DD0-4145-A210-03D153E5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" y="5570186"/>
                <a:ext cx="7253288" cy="624338"/>
              </a:xfrm>
              <a:prstGeom prst="rect">
                <a:avLst/>
              </a:prstGeom>
              <a:blipFill>
                <a:blip r:embed="rId10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83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821407" y="2800867"/>
            <a:ext cx="1054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Sum of Simple Polynomials – Robust Algorithm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4129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83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691675" y="2351782"/>
                <a:ext cx="8975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Algorithm: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5" y="2351782"/>
                <a:ext cx="8975764" cy="1077218"/>
              </a:xfrm>
              <a:prstGeom prst="rect">
                <a:avLst/>
              </a:prstGeom>
              <a:blipFill>
                <a:blip r:embed="rId5"/>
                <a:stretch>
                  <a:fillRect l="-1765" t="-734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>
                        <a:lumMod val="85000"/>
                      </a:schemeClr>
                    </a:solidFill>
                  </a:rPr>
                  <a:t>i-th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84775"/>
              </a:xfrm>
              <a:prstGeom prst="rect">
                <a:avLst/>
              </a:prstGeom>
              <a:blipFill>
                <a:blip r:embed="rId7"/>
                <a:stretch>
                  <a:fillRect l="-149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734537" y="5079725"/>
                <a:ext cx="7253288" cy="66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bg1">
                        <a:lumMod val="85000"/>
                      </a:schemeClr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5079725"/>
                <a:ext cx="7253288" cy="665567"/>
              </a:xfrm>
              <a:prstGeom prst="rect">
                <a:avLst/>
              </a:prstGeom>
              <a:blipFill>
                <a:blip r:embed="rId8"/>
                <a:stretch>
                  <a:fillRect l="-2101" t="-5505" b="-2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bg1">
                        <a:lumMod val="85000"/>
                      </a:schemeClr>
                    </a:solidFill>
                  </a:rPr>
                  <a:t>3.2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blipFill>
                <a:blip r:embed="rId9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87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2645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Algorithm: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264519" cy="1077218"/>
              </a:xfrm>
              <a:prstGeom prst="rect">
                <a:avLst/>
              </a:prstGeom>
              <a:blipFill>
                <a:blip r:embed="rId5"/>
                <a:stretch>
                  <a:fillRect l="-3714" t="-738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>
                        <a:lumMod val="75000"/>
                      </a:schemeClr>
                    </a:solidFill>
                  </a:rPr>
                  <a:t>i-th</a:t>
                </a: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84775"/>
              </a:xfrm>
              <a:prstGeom prst="rect">
                <a:avLst/>
              </a:prstGeom>
              <a:blipFill>
                <a:blip r:embed="rId7"/>
                <a:stretch>
                  <a:fillRect l="-149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734537" y="5079725"/>
                <a:ext cx="7253288" cy="66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bg1">
                        <a:lumMod val="75000"/>
                      </a:schemeClr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5079725"/>
                <a:ext cx="7253288" cy="665567"/>
              </a:xfrm>
              <a:prstGeom prst="rect">
                <a:avLst/>
              </a:prstGeom>
              <a:blipFill>
                <a:blip r:embed="rId8"/>
                <a:stretch>
                  <a:fillRect l="-2101" t="-5505" b="-2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bg1">
                        <a:lumMod val="75000"/>
                      </a:schemeClr>
                    </a:solidFill>
                  </a:rPr>
                  <a:t>3.2 </a:t>
                </a: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blipFill>
                <a:blip r:embed="rId9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Replace = by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blipFill>
                <a:blip r:embed="rId12"/>
                <a:stretch>
                  <a:fillRect l="-41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2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EA4405-9651-4940-9D48-25F134BAF5B9}"/>
              </a:ext>
            </a:extLst>
          </p:cNvPr>
          <p:cNvSpPr txBox="1"/>
          <p:nvPr/>
        </p:nvSpPr>
        <p:spPr>
          <a:xfrm>
            <a:off x="2012462" y="367324"/>
            <a:ext cx="839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Gaussian Mixtures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222F9A-9769-4243-B2F2-5769D7FE6528}"/>
              </a:ext>
            </a:extLst>
          </p:cNvPr>
          <p:cNvCxnSpPr>
            <a:cxnSpLocks/>
          </p:cNvCxnSpPr>
          <p:nvPr/>
        </p:nvCxnSpPr>
        <p:spPr>
          <a:xfrm flipV="1">
            <a:off x="5763848" y="1289539"/>
            <a:ext cx="27353" cy="5298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AD98CD-6F18-49DF-8C5D-7A496AE5C6B7}"/>
              </a:ext>
            </a:extLst>
          </p:cNvPr>
          <p:cNvCxnSpPr>
            <a:cxnSpLocks/>
          </p:cNvCxnSpPr>
          <p:nvPr/>
        </p:nvCxnSpPr>
        <p:spPr>
          <a:xfrm>
            <a:off x="2299677" y="3894019"/>
            <a:ext cx="7592646" cy="4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0C2F9-53B0-4DC6-91C1-5AC37C1EB37B}"/>
              </a:ext>
            </a:extLst>
          </p:cNvPr>
          <p:cNvSpPr/>
          <p:nvPr/>
        </p:nvSpPr>
        <p:spPr>
          <a:xfrm rot="18889478">
            <a:off x="3243385" y="3386018"/>
            <a:ext cx="5095630" cy="1016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B1325C-B458-4D67-954D-9DB8FCE9BCAF}"/>
              </a:ext>
            </a:extLst>
          </p:cNvPr>
          <p:cNvSpPr/>
          <p:nvPr/>
        </p:nvSpPr>
        <p:spPr>
          <a:xfrm rot="2567012">
            <a:off x="3216032" y="2759108"/>
            <a:ext cx="5095630" cy="2314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DCDD8B-78AF-4AD4-A5E5-40132EB41D68}"/>
              </a:ext>
            </a:extLst>
          </p:cNvPr>
          <p:cNvSpPr/>
          <p:nvPr/>
        </p:nvSpPr>
        <p:spPr>
          <a:xfrm>
            <a:off x="4036647" y="230553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1ECA38-37A7-42A7-8A2F-7B6B8FE5A060}"/>
              </a:ext>
            </a:extLst>
          </p:cNvPr>
          <p:cNvSpPr/>
          <p:nvPr/>
        </p:nvSpPr>
        <p:spPr>
          <a:xfrm>
            <a:off x="3652117" y="225083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57793E-63D8-4CEE-A460-22F07BF85731}"/>
              </a:ext>
            </a:extLst>
          </p:cNvPr>
          <p:cNvSpPr/>
          <p:nvPr/>
        </p:nvSpPr>
        <p:spPr>
          <a:xfrm>
            <a:off x="3760399" y="285261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66BAFD-4C76-4283-8F57-F677F14726AB}"/>
              </a:ext>
            </a:extLst>
          </p:cNvPr>
          <p:cNvSpPr/>
          <p:nvPr/>
        </p:nvSpPr>
        <p:spPr>
          <a:xfrm>
            <a:off x="4716586" y="200171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9937B9-DAAF-4CE9-A31F-0A92E1538202}"/>
              </a:ext>
            </a:extLst>
          </p:cNvPr>
          <p:cNvSpPr/>
          <p:nvPr/>
        </p:nvSpPr>
        <p:spPr>
          <a:xfrm>
            <a:off x="4068592" y="190988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66006E-A9AD-4369-8D99-467567830384}"/>
              </a:ext>
            </a:extLst>
          </p:cNvPr>
          <p:cNvSpPr/>
          <p:nvPr/>
        </p:nvSpPr>
        <p:spPr>
          <a:xfrm>
            <a:off x="3942863" y="3481758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8811B5-6D2D-4ADD-BF55-5FA0569A68D4}"/>
              </a:ext>
            </a:extLst>
          </p:cNvPr>
          <p:cNvSpPr/>
          <p:nvPr/>
        </p:nvSpPr>
        <p:spPr>
          <a:xfrm>
            <a:off x="5255608" y="20228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43F1DE-ABB2-4995-99F2-B0F3B63F52B3}"/>
              </a:ext>
            </a:extLst>
          </p:cNvPr>
          <p:cNvSpPr/>
          <p:nvPr/>
        </p:nvSpPr>
        <p:spPr>
          <a:xfrm>
            <a:off x="5630986" y="254195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8C0695-6ADD-43A9-8D71-A6AED0AF4D51}"/>
              </a:ext>
            </a:extLst>
          </p:cNvPr>
          <p:cNvSpPr/>
          <p:nvPr/>
        </p:nvSpPr>
        <p:spPr>
          <a:xfrm>
            <a:off x="3970558" y="272688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80F417-57E3-4274-BAE2-01A8E98B742A}"/>
              </a:ext>
            </a:extLst>
          </p:cNvPr>
          <p:cNvSpPr/>
          <p:nvPr/>
        </p:nvSpPr>
        <p:spPr>
          <a:xfrm>
            <a:off x="5149998" y="237059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10B5F1-8709-48F3-98C0-A5B1FAECC09E}"/>
              </a:ext>
            </a:extLst>
          </p:cNvPr>
          <p:cNvSpPr/>
          <p:nvPr/>
        </p:nvSpPr>
        <p:spPr>
          <a:xfrm>
            <a:off x="4033422" y="294786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CB43AF0-E6E3-4B23-8329-4C0CFC89E399}"/>
              </a:ext>
            </a:extLst>
          </p:cNvPr>
          <p:cNvSpPr/>
          <p:nvPr/>
        </p:nvSpPr>
        <p:spPr>
          <a:xfrm>
            <a:off x="3517265" y="293760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D676323-FD03-4A45-AA3F-CC455E0EE65D}"/>
              </a:ext>
            </a:extLst>
          </p:cNvPr>
          <p:cNvSpPr/>
          <p:nvPr/>
        </p:nvSpPr>
        <p:spPr>
          <a:xfrm>
            <a:off x="4303127" y="373572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436FA28-090E-4A48-9924-EE4B827D772F}"/>
              </a:ext>
            </a:extLst>
          </p:cNvPr>
          <p:cNvSpPr/>
          <p:nvPr/>
        </p:nvSpPr>
        <p:spPr>
          <a:xfrm>
            <a:off x="5945554" y="2372548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5A3267-B7D2-4015-BA9C-C9765947693A}"/>
              </a:ext>
            </a:extLst>
          </p:cNvPr>
          <p:cNvSpPr/>
          <p:nvPr/>
        </p:nvSpPr>
        <p:spPr>
          <a:xfrm>
            <a:off x="4998318" y="498621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14D7CC-FD6D-47AD-BBA3-740F6259D537}"/>
              </a:ext>
            </a:extLst>
          </p:cNvPr>
          <p:cNvSpPr/>
          <p:nvPr/>
        </p:nvSpPr>
        <p:spPr>
          <a:xfrm>
            <a:off x="5576998" y="504483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0BC916-1C17-45F8-B857-B6FF613B447C}"/>
              </a:ext>
            </a:extLst>
          </p:cNvPr>
          <p:cNvSpPr/>
          <p:nvPr/>
        </p:nvSpPr>
        <p:spPr>
          <a:xfrm>
            <a:off x="5647337" y="549560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D7434D6-5477-47E1-8F8B-F9F33F3104D7}"/>
              </a:ext>
            </a:extLst>
          </p:cNvPr>
          <p:cNvSpPr/>
          <p:nvPr/>
        </p:nvSpPr>
        <p:spPr>
          <a:xfrm>
            <a:off x="6096001" y="569644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570A4E-3782-4E54-941C-6628D9AF826F}"/>
              </a:ext>
            </a:extLst>
          </p:cNvPr>
          <p:cNvSpPr/>
          <p:nvPr/>
        </p:nvSpPr>
        <p:spPr>
          <a:xfrm>
            <a:off x="5989222" y="526366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FCD5A15-FAEB-4C77-935C-9A686C9FAF55}"/>
              </a:ext>
            </a:extLst>
          </p:cNvPr>
          <p:cNvSpPr/>
          <p:nvPr/>
        </p:nvSpPr>
        <p:spPr>
          <a:xfrm>
            <a:off x="6325321" y="549560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901675-35BF-4510-8554-FB75A973EF56}"/>
              </a:ext>
            </a:extLst>
          </p:cNvPr>
          <p:cNvSpPr/>
          <p:nvPr/>
        </p:nvSpPr>
        <p:spPr>
          <a:xfrm>
            <a:off x="5993130" y="280124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C1F5B9-17E9-471A-AF73-B59D96970237}"/>
              </a:ext>
            </a:extLst>
          </p:cNvPr>
          <p:cNvSpPr/>
          <p:nvPr/>
        </p:nvSpPr>
        <p:spPr>
          <a:xfrm>
            <a:off x="6484815" y="280124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8C4CA7-12F6-48D0-859F-98D4AC29D067}"/>
              </a:ext>
            </a:extLst>
          </p:cNvPr>
          <p:cNvSpPr/>
          <p:nvPr/>
        </p:nvSpPr>
        <p:spPr>
          <a:xfrm>
            <a:off x="6395660" y="588000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ACE300-F733-4603-B4B5-15A21F9DDC9A}"/>
              </a:ext>
            </a:extLst>
          </p:cNvPr>
          <p:cNvSpPr/>
          <p:nvPr/>
        </p:nvSpPr>
        <p:spPr>
          <a:xfrm>
            <a:off x="7207705" y="552735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7C9809C-071F-4AF0-9CC9-331BFF113D10}"/>
              </a:ext>
            </a:extLst>
          </p:cNvPr>
          <p:cNvSpPr/>
          <p:nvPr/>
        </p:nvSpPr>
        <p:spPr>
          <a:xfrm>
            <a:off x="7404359" y="592494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780E206-49EB-4203-9530-043AB3C29148}"/>
              </a:ext>
            </a:extLst>
          </p:cNvPr>
          <p:cNvSpPr/>
          <p:nvPr/>
        </p:nvSpPr>
        <p:spPr>
          <a:xfrm>
            <a:off x="7832593" y="527481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B63A02-3FA6-466A-9732-60D3C131A088}"/>
              </a:ext>
            </a:extLst>
          </p:cNvPr>
          <p:cNvSpPr/>
          <p:nvPr/>
        </p:nvSpPr>
        <p:spPr>
          <a:xfrm>
            <a:off x="5446674" y="503115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D168851-BC57-4503-B206-CC64463BC6C3}"/>
              </a:ext>
            </a:extLst>
          </p:cNvPr>
          <p:cNvSpPr/>
          <p:nvPr/>
        </p:nvSpPr>
        <p:spPr>
          <a:xfrm>
            <a:off x="4681416" y="186309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C5133B-7418-4FD1-BEBD-0597FCB12C13}"/>
              </a:ext>
            </a:extLst>
          </p:cNvPr>
          <p:cNvSpPr/>
          <p:nvPr/>
        </p:nvSpPr>
        <p:spPr>
          <a:xfrm>
            <a:off x="6492253" y="313914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566C03C-ECC9-463B-8A1E-2B518F5B871A}"/>
              </a:ext>
            </a:extLst>
          </p:cNvPr>
          <p:cNvSpPr/>
          <p:nvPr/>
        </p:nvSpPr>
        <p:spPr>
          <a:xfrm>
            <a:off x="5665439" y="230553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877647-0AC2-4C24-9B4F-AFF3BB1664BB}"/>
              </a:ext>
            </a:extLst>
          </p:cNvPr>
          <p:cNvSpPr/>
          <p:nvPr/>
        </p:nvSpPr>
        <p:spPr>
          <a:xfrm>
            <a:off x="6888883" y="318408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57CF6D-3F40-4655-9D0E-4A1C641B024A}"/>
              </a:ext>
            </a:extLst>
          </p:cNvPr>
          <p:cNvSpPr/>
          <p:nvPr/>
        </p:nvSpPr>
        <p:spPr>
          <a:xfrm>
            <a:off x="6305062" y="349411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5839AE4-CC36-4E1B-A6DA-936EFB64E32E}"/>
              </a:ext>
            </a:extLst>
          </p:cNvPr>
          <p:cNvSpPr/>
          <p:nvPr/>
        </p:nvSpPr>
        <p:spPr>
          <a:xfrm>
            <a:off x="4354883" y="187741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F35811F-FED2-48A2-AE9D-D373B9EA4E62}"/>
              </a:ext>
            </a:extLst>
          </p:cNvPr>
          <p:cNvSpPr/>
          <p:nvPr/>
        </p:nvSpPr>
        <p:spPr>
          <a:xfrm>
            <a:off x="7961826" y="407964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B9FA4B-721E-48CF-8F0E-E671E1689ED4}"/>
              </a:ext>
            </a:extLst>
          </p:cNvPr>
          <p:cNvSpPr/>
          <p:nvPr/>
        </p:nvSpPr>
        <p:spPr>
          <a:xfrm>
            <a:off x="7314003" y="421640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8289927-954C-41AE-BA73-D0AD2A6DF316}"/>
              </a:ext>
            </a:extLst>
          </p:cNvPr>
          <p:cNvSpPr/>
          <p:nvPr/>
        </p:nvSpPr>
        <p:spPr>
          <a:xfrm>
            <a:off x="7855426" y="484153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853E9F8-05D3-44DE-92B2-F83F8790AB0D}"/>
              </a:ext>
            </a:extLst>
          </p:cNvPr>
          <p:cNvSpPr/>
          <p:nvPr/>
        </p:nvSpPr>
        <p:spPr>
          <a:xfrm>
            <a:off x="7310767" y="374727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7F262A9-76F3-4669-A740-C524DAA30303}"/>
              </a:ext>
            </a:extLst>
          </p:cNvPr>
          <p:cNvSpPr/>
          <p:nvPr/>
        </p:nvSpPr>
        <p:spPr>
          <a:xfrm>
            <a:off x="6305062" y="569790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5B8DD55-93BF-46A3-9DDE-E65BA3ED1CD0}"/>
              </a:ext>
            </a:extLst>
          </p:cNvPr>
          <p:cNvSpPr/>
          <p:nvPr/>
        </p:nvSpPr>
        <p:spPr>
          <a:xfrm>
            <a:off x="4080351" y="5044591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427DD1F-3F97-4B39-93EE-CDC0D64BFAFF}"/>
              </a:ext>
            </a:extLst>
          </p:cNvPr>
          <p:cNvSpPr/>
          <p:nvPr/>
        </p:nvSpPr>
        <p:spPr>
          <a:xfrm>
            <a:off x="5085742" y="3607972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96B7C7-EF21-40EE-8DA1-B9AEF0706785}"/>
              </a:ext>
            </a:extLst>
          </p:cNvPr>
          <p:cNvSpPr/>
          <p:nvPr/>
        </p:nvSpPr>
        <p:spPr>
          <a:xfrm>
            <a:off x="6023091" y="4415453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994855C-9ACC-4B7D-9F24-6B30FB2093A7}"/>
              </a:ext>
            </a:extLst>
          </p:cNvPr>
          <p:cNvSpPr/>
          <p:nvPr/>
        </p:nvSpPr>
        <p:spPr>
          <a:xfrm>
            <a:off x="4537551" y="5501791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8C24603-B024-42C8-89EF-C6896892CD33}"/>
              </a:ext>
            </a:extLst>
          </p:cNvPr>
          <p:cNvSpPr/>
          <p:nvPr/>
        </p:nvSpPr>
        <p:spPr>
          <a:xfrm>
            <a:off x="5484484" y="3592599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FC6C01F-518E-49D2-8F31-DB93576E9770}"/>
              </a:ext>
            </a:extLst>
          </p:cNvPr>
          <p:cNvSpPr/>
          <p:nvPr/>
        </p:nvSpPr>
        <p:spPr>
          <a:xfrm>
            <a:off x="3920477" y="5332300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EF21149-0680-440A-AA56-7737FD407D0C}"/>
              </a:ext>
            </a:extLst>
          </p:cNvPr>
          <p:cNvSpPr/>
          <p:nvPr/>
        </p:nvSpPr>
        <p:spPr>
          <a:xfrm>
            <a:off x="7041662" y="2117292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081A542-9843-4174-BCB0-C6C1DAA09D1F}"/>
              </a:ext>
            </a:extLst>
          </p:cNvPr>
          <p:cNvSpPr/>
          <p:nvPr/>
        </p:nvSpPr>
        <p:spPr>
          <a:xfrm>
            <a:off x="7438329" y="2816759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67D50C6-4AF4-48C9-8957-02643DF7B63F}"/>
              </a:ext>
            </a:extLst>
          </p:cNvPr>
          <p:cNvSpPr/>
          <p:nvPr/>
        </p:nvSpPr>
        <p:spPr>
          <a:xfrm>
            <a:off x="7548087" y="2617368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1226123-1CCD-42B0-AD04-F0FFEAC096FB}"/>
              </a:ext>
            </a:extLst>
          </p:cNvPr>
          <p:cNvSpPr/>
          <p:nvPr/>
        </p:nvSpPr>
        <p:spPr>
          <a:xfrm>
            <a:off x="7689141" y="1994021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E88505D-B9E3-4C1D-B30C-2FC7B8A860BE}"/>
              </a:ext>
            </a:extLst>
          </p:cNvPr>
          <p:cNvSpPr/>
          <p:nvPr/>
        </p:nvSpPr>
        <p:spPr>
          <a:xfrm>
            <a:off x="4627428" y="2578781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FA0C2E8-E891-413B-AE60-CCA2B341CBD2}"/>
              </a:ext>
            </a:extLst>
          </p:cNvPr>
          <p:cNvSpPr/>
          <p:nvPr/>
        </p:nvSpPr>
        <p:spPr>
          <a:xfrm>
            <a:off x="6834213" y="2124980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CFD2EE-D703-402D-8DDE-D899BB4F59CD}"/>
              </a:ext>
            </a:extLst>
          </p:cNvPr>
          <p:cNvSpPr/>
          <p:nvPr/>
        </p:nvSpPr>
        <p:spPr>
          <a:xfrm>
            <a:off x="7334020" y="1932208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54DF89B-96BA-4E4E-8095-7E165973706C}"/>
              </a:ext>
            </a:extLst>
          </p:cNvPr>
          <p:cNvSpPr/>
          <p:nvPr/>
        </p:nvSpPr>
        <p:spPr>
          <a:xfrm>
            <a:off x="4828296" y="3904459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F364FE8-816C-4E44-B4BA-9C2EF87F13B4}"/>
              </a:ext>
            </a:extLst>
          </p:cNvPr>
          <p:cNvSpPr/>
          <p:nvPr/>
        </p:nvSpPr>
        <p:spPr>
          <a:xfrm>
            <a:off x="5560647" y="4585057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951A3DD-FFF8-4EEC-AF0C-734DE3F947D6}"/>
              </a:ext>
            </a:extLst>
          </p:cNvPr>
          <p:cNvSpPr/>
          <p:nvPr/>
        </p:nvSpPr>
        <p:spPr>
          <a:xfrm>
            <a:off x="6527422" y="3551404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52B2F32-219B-4FFD-A51F-C3BC076D9061}"/>
              </a:ext>
            </a:extLst>
          </p:cNvPr>
          <p:cNvSpPr/>
          <p:nvPr/>
        </p:nvSpPr>
        <p:spPr>
          <a:xfrm>
            <a:off x="7353772" y="2229734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8EF7CB7-24A0-48AF-A843-601723087DBA}"/>
              </a:ext>
            </a:extLst>
          </p:cNvPr>
          <p:cNvSpPr/>
          <p:nvPr/>
        </p:nvSpPr>
        <p:spPr>
          <a:xfrm>
            <a:off x="5032367" y="5272256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3CBD187-C649-4A88-9E24-CD92F3818489}"/>
              </a:ext>
            </a:extLst>
          </p:cNvPr>
          <p:cNvSpPr/>
          <p:nvPr/>
        </p:nvSpPr>
        <p:spPr>
          <a:xfrm>
            <a:off x="4055504" y="5613480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5BFF408-1367-414D-8A64-AD15162B3B84}"/>
              </a:ext>
            </a:extLst>
          </p:cNvPr>
          <p:cNvSpPr/>
          <p:nvPr/>
        </p:nvSpPr>
        <p:spPr>
          <a:xfrm>
            <a:off x="5273790" y="4828846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9DBA790-56E0-413F-90CB-940E54DF5290}"/>
              </a:ext>
            </a:extLst>
          </p:cNvPr>
          <p:cNvSpPr/>
          <p:nvPr/>
        </p:nvSpPr>
        <p:spPr>
          <a:xfrm>
            <a:off x="4502381" y="4723588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63422C0-B617-407D-A5E1-130826AE0C0A}"/>
              </a:ext>
            </a:extLst>
          </p:cNvPr>
          <p:cNvSpPr/>
          <p:nvPr/>
        </p:nvSpPr>
        <p:spPr>
          <a:xfrm>
            <a:off x="4480308" y="4386515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136483C-8CC7-48AE-8B9D-24E29900EC42}"/>
              </a:ext>
            </a:extLst>
          </p:cNvPr>
          <p:cNvSpPr/>
          <p:nvPr/>
        </p:nvSpPr>
        <p:spPr>
          <a:xfrm>
            <a:off x="6345236" y="4127621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43C38CB-144C-407F-BEA8-DD5DFCC86772}"/>
              </a:ext>
            </a:extLst>
          </p:cNvPr>
          <p:cNvSpPr/>
          <p:nvPr/>
        </p:nvSpPr>
        <p:spPr>
          <a:xfrm>
            <a:off x="5496788" y="3287310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AC0C67E-F294-45E5-B475-777A58877E3E}"/>
              </a:ext>
            </a:extLst>
          </p:cNvPr>
          <p:cNvSpPr/>
          <p:nvPr/>
        </p:nvSpPr>
        <p:spPr>
          <a:xfrm>
            <a:off x="7192106" y="3150435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2C0C06A-9A67-463C-B1E9-F9AFAD72B8C5}"/>
              </a:ext>
            </a:extLst>
          </p:cNvPr>
          <p:cNvSpPr/>
          <p:nvPr/>
        </p:nvSpPr>
        <p:spPr>
          <a:xfrm>
            <a:off x="5255846" y="4248985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A2342D0-6C06-4F2D-B881-C301CD6F8D95}"/>
              </a:ext>
            </a:extLst>
          </p:cNvPr>
          <p:cNvSpPr/>
          <p:nvPr/>
        </p:nvSpPr>
        <p:spPr>
          <a:xfrm>
            <a:off x="3961922" y="6073970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EE3E084-0ED6-48C9-A564-A49FB9DF1CE7}"/>
              </a:ext>
            </a:extLst>
          </p:cNvPr>
          <p:cNvSpPr/>
          <p:nvPr/>
        </p:nvSpPr>
        <p:spPr>
          <a:xfrm>
            <a:off x="7580312" y="2474345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8AFAAA5-7DB6-49B5-BA2D-693D461119C1}"/>
              </a:ext>
            </a:extLst>
          </p:cNvPr>
          <p:cNvSpPr/>
          <p:nvPr/>
        </p:nvSpPr>
        <p:spPr>
          <a:xfrm>
            <a:off x="8889318" y="2684039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DDEBF53-D775-4011-B787-B877AC6161BC}"/>
              </a:ext>
            </a:extLst>
          </p:cNvPr>
          <p:cNvSpPr/>
          <p:nvPr/>
        </p:nvSpPr>
        <p:spPr>
          <a:xfrm>
            <a:off x="6904173" y="4318075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BFFA9D8-7DD4-4425-8270-5B96F8406340}"/>
              </a:ext>
            </a:extLst>
          </p:cNvPr>
          <p:cNvSpPr/>
          <p:nvPr/>
        </p:nvSpPr>
        <p:spPr>
          <a:xfrm>
            <a:off x="6452343" y="2264482"/>
            <a:ext cx="70339" cy="105258"/>
          </a:xfrm>
          <a:prstGeom prst="ellipse">
            <a:avLst/>
          </a:prstGeom>
          <a:pattFill prst="trellis">
            <a:fgClr>
              <a:schemeClr val="accent6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F3FAF64-56AC-4A76-BBBD-FDC9E2DAB7A7}"/>
              </a:ext>
            </a:extLst>
          </p:cNvPr>
          <p:cNvSpPr/>
          <p:nvPr/>
        </p:nvSpPr>
        <p:spPr>
          <a:xfrm>
            <a:off x="6661897" y="4617008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9531161-B5AB-4CD7-A167-9E72BFDA69FC}"/>
              </a:ext>
            </a:extLst>
          </p:cNvPr>
          <p:cNvSpPr/>
          <p:nvPr/>
        </p:nvSpPr>
        <p:spPr>
          <a:xfrm>
            <a:off x="4817707" y="310274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9D22980-F52E-4133-AA99-1606F7D988FC}"/>
              </a:ext>
            </a:extLst>
          </p:cNvPr>
          <p:cNvSpPr/>
          <p:nvPr/>
        </p:nvSpPr>
        <p:spPr>
          <a:xfrm>
            <a:off x="6904173" y="588000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1892F120-84BC-4362-BFD0-7BF29824174A}"/>
              </a:ext>
            </a:extLst>
          </p:cNvPr>
          <p:cNvSpPr/>
          <p:nvPr/>
        </p:nvSpPr>
        <p:spPr>
          <a:xfrm>
            <a:off x="7811516" y="550948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9410013-1574-4A2F-8446-CAEAB626E1AF}"/>
              </a:ext>
            </a:extLst>
          </p:cNvPr>
          <p:cNvSpPr/>
          <p:nvPr/>
        </p:nvSpPr>
        <p:spPr>
          <a:xfrm>
            <a:off x="3725229" y="3168432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1C6BB8C-4600-4C0A-8A0A-A8E25BDA60C3}"/>
              </a:ext>
            </a:extLst>
          </p:cNvPr>
          <p:cNvSpPr/>
          <p:nvPr/>
        </p:nvSpPr>
        <p:spPr>
          <a:xfrm>
            <a:off x="3736952" y="354766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299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blipFill>
                <a:blip r:embed="rId7"/>
                <a:stretch>
                  <a:fillRect l="-1498" t="-10309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blipFill>
                <a:blip r:embed="rId8"/>
                <a:stretch>
                  <a:fillRect l="-2101" t="-5357" b="-20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3.2 </a:t>
                </a:r>
                <a:r>
                  <a:rPr lang="en-US" sz="3200" dirty="0">
                    <a:solidFill>
                      <a:schemeClr val="tx1"/>
                    </a:solidFill>
                  </a:rPr>
                  <a:t>Solve for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blipFill>
                <a:blip r:embed="rId9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Replace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dirty="0"/>
                  <a:t>by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blipFill>
                <a:blip r:embed="rId12"/>
                <a:stretch>
                  <a:fillRect l="-41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70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299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Replace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dirty="0"/>
                  <a:t>by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blipFill>
                <a:blip r:embed="rId8"/>
                <a:stretch>
                  <a:fillRect l="-41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14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08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089594"/>
              </a:xfrm>
              <a:prstGeom prst="rect">
                <a:avLst/>
              </a:prstGeom>
              <a:blipFill>
                <a:blip r:embed="rId5"/>
                <a:stretch>
                  <a:fillRect l="-3299" t="-7303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Replace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dirty="0"/>
                  <a:t>by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blipFill>
                <a:blip r:embed="rId8"/>
                <a:stretch>
                  <a:fillRect l="-41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6FCB91-6BAA-477B-AD89-561BC8454B0A}"/>
                  </a:ext>
                </a:extLst>
              </p:cNvPr>
              <p:cNvSpPr txBox="1"/>
              <p:nvPr/>
            </p:nvSpPr>
            <p:spPr>
              <a:xfrm>
                <a:off x="2714625" y="3678177"/>
                <a:ext cx="7253288" cy="96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Do SVD.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best dim(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) –dimensional approximation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sz="28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6FCB91-6BAA-477B-AD89-561BC845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3678177"/>
                <a:ext cx="7253288" cy="964816"/>
              </a:xfrm>
              <a:prstGeom prst="rect">
                <a:avLst/>
              </a:prstGeom>
              <a:blipFill>
                <a:blip r:embed="rId9"/>
                <a:stretch>
                  <a:fillRect l="-1429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141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469407" y="126172"/>
            <a:ext cx="8801594" cy="6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Robust Vector Space Decomposition</a:t>
            </a:r>
            <a:endParaRPr lang="en-I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686356" y="3312770"/>
                <a:ext cx="10819288" cy="9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for all 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Cambria Math" panose="02040503050406030204" pitchFamily="18" charset="0"/>
                  </a:rPr>
                  <a:t>.</a:t>
                </a:r>
                <a:endParaRPr lang="en-US" sz="28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6" y="3312770"/>
                <a:ext cx="10819288" cy="975523"/>
              </a:xfrm>
              <a:prstGeom prst="rect">
                <a:avLst/>
              </a:prstGeom>
              <a:blipFill>
                <a:blip r:embed="rId2"/>
                <a:stretch>
                  <a:fillRect l="-1184" t="-4375" b="-1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686356" y="4653852"/>
                <a:ext cx="1034303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6" y="4653852"/>
                <a:ext cx="10343038" cy="597151"/>
              </a:xfrm>
              <a:prstGeom prst="rect">
                <a:avLst/>
              </a:prstGeom>
              <a:blipFill>
                <a:blip r:embed="rId3"/>
                <a:stretch>
                  <a:fillRect l="-1533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DF6C88-615E-8ABA-A83F-D5D477817F9C}"/>
                  </a:ext>
                </a:extLst>
              </p:cNvPr>
              <p:cNvSpPr txBox="1"/>
              <p:nvPr/>
            </p:nvSpPr>
            <p:spPr>
              <a:xfrm>
                <a:off x="707532" y="2307981"/>
                <a:ext cx="8801594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DF6C88-615E-8ABA-A83F-D5D47781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32" y="2307981"/>
                <a:ext cx="8801594" cy="598177"/>
              </a:xfrm>
              <a:prstGeom prst="rect">
                <a:avLst/>
              </a:prstGeom>
              <a:blipFill>
                <a:blip r:embed="rId6"/>
                <a:stretch>
                  <a:fillRect l="-1731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D90383-CCEA-01BF-F553-CDB6C2BA3BD0}"/>
                  </a:ext>
                </a:extLst>
              </p:cNvPr>
              <p:cNvSpPr txBox="1"/>
              <p:nvPr/>
            </p:nvSpPr>
            <p:spPr>
              <a:xfrm>
                <a:off x="686356" y="58730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Todays exposition: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D90383-CCEA-01BF-F553-CDB6C2BA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6" y="5873052"/>
                <a:ext cx="10343038" cy="584775"/>
              </a:xfrm>
              <a:prstGeom prst="rect">
                <a:avLst/>
              </a:prstGeom>
              <a:blipFill>
                <a:blip r:embed="rId7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913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299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blipFill>
                <a:blip r:embed="rId7"/>
                <a:stretch>
                  <a:fillRect l="-1498" t="-10309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Replace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dirty="0"/>
                  <a:t>by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blipFill>
                <a:blip r:embed="rId10"/>
                <a:stretch>
                  <a:fillRect l="-41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DBF8E-F088-495F-8401-0C8F1E28C68A}"/>
                  </a:ext>
                </a:extLst>
              </p:cNvPr>
              <p:cNvSpPr txBox="1"/>
              <p:nvPr/>
            </p:nvSpPr>
            <p:spPr>
              <a:xfrm>
                <a:off x="1902618" y="5108222"/>
                <a:ext cx="9903619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:&lt;</m:t>
                            </m:r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,1&gt; =0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2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32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3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Π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32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32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32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Π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32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32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DBF8E-F088-495F-8401-0C8F1E28C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18" y="5108222"/>
                <a:ext cx="9903619" cy="648191"/>
              </a:xfrm>
              <a:prstGeom prst="rect">
                <a:avLst/>
              </a:prstGeom>
              <a:blipFill>
                <a:blip r:embed="rId11"/>
                <a:stretch>
                  <a:fillRect l="-1046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88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299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blipFill>
                <a:blip r:embed="rId7"/>
                <a:stretch>
                  <a:fillRect l="-1498" t="-10309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blipFill>
                <a:blip r:embed="rId8"/>
                <a:stretch>
                  <a:fillRect l="-2101" t="-5357" b="-20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3.2 </a:t>
                </a:r>
                <a:r>
                  <a:rPr lang="en-US" sz="3200" dirty="0">
                    <a:solidFill>
                      <a:schemeClr val="tx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blipFill>
                <a:blip r:embed="rId9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Good Idea outline">
            <a:extLst>
              <a:ext uri="{FF2B5EF4-FFF2-40B4-BE49-F238E27FC236}">
                <a16:creationId xmlns:a16="http://schemas.microsoft.com/office/drawing/2014/main" id="{AD7EC5C6-A994-4BA8-93F3-D7C67B045D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9885" y="2485145"/>
            <a:ext cx="361017" cy="36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Replace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dirty="0"/>
                  <a:t>by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45" y="2346020"/>
                <a:ext cx="3795712" cy="584775"/>
              </a:xfrm>
              <a:prstGeom prst="rect">
                <a:avLst/>
              </a:prstGeom>
              <a:blipFill>
                <a:blip r:embed="rId12"/>
                <a:stretch>
                  <a:fillRect l="-41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15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47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477951"/>
              </a:xfrm>
              <a:prstGeom prst="rect">
                <a:avLst/>
              </a:prstGeom>
              <a:blipFill>
                <a:blip r:embed="rId2"/>
                <a:stretch>
                  <a:fillRect l="-1039" t="-7595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588297"/>
                <a:ext cx="10819288" cy="413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588297"/>
                <a:ext cx="10819288" cy="413383"/>
              </a:xfrm>
              <a:prstGeom prst="rect">
                <a:avLst/>
              </a:prstGeom>
              <a:blipFill>
                <a:blip r:embed="rId3"/>
                <a:stretch>
                  <a:fillRect l="-563" t="-5970" b="-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469407" y="1039213"/>
                <a:ext cx="10343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039213"/>
                <a:ext cx="10343038" cy="461665"/>
              </a:xfrm>
              <a:prstGeom prst="rect">
                <a:avLst/>
              </a:prstGeom>
              <a:blipFill>
                <a:blip r:embed="rId4"/>
                <a:stretch>
                  <a:fillRect l="-88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412247" y="1651697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7" y="1651697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431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420203" y="2798477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3" y="2798477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76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420203" y="3516189"/>
                <a:ext cx="1017158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3" y="3516189"/>
                <a:ext cx="10171588" cy="597151"/>
              </a:xfrm>
              <a:prstGeom prst="rect">
                <a:avLst/>
              </a:prstGeom>
              <a:blipFill>
                <a:blip r:embed="rId7"/>
                <a:stretch>
                  <a:fillRect l="-1559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420203" y="4246277"/>
                <a:ext cx="725328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3" y="4246277"/>
                <a:ext cx="7253288" cy="680058"/>
              </a:xfrm>
              <a:prstGeom prst="rect">
                <a:avLst/>
              </a:prstGeom>
              <a:blipFill>
                <a:blip r:embed="rId8"/>
                <a:stretch>
                  <a:fillRect l="-2185" t="-540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412247" y="4939663"/>
                <a:ext cx="725328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3.2 </a:t>
                </a:r>
                <a:r>
                  <a:rPr lang="en-US" sz="3200" dirty="0">
                    <a:solidFill>
                      <a:schemeClr val="tx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7" y="4939663"/>
                <a:ext cx="7253288" cy="642805"/>
              </a:xfrm>
              <a:prstGeom prst="rect">
                <a:avLst/>
              </a:prstGeom>
              <a:blipFill>
                <a:blip r:embed="rId9"/>
                <a:stretch>
                  <a:fillRect l="-2187" t="-11321"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/>
              <p:nvPr/>
            </p:nvSpPr>
            <p:spPr>
              <a:xfrm>
                <a:off x="7425532" y="1370077"/>
                <a:ext cx="379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Replace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dirty="0"/>
                  <a:t>by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6E7CFB-487D-43FF-9218-A8B198D2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532" y="1370077"/>
                <a:ext cx="3795712" cy="584775"/>
              </a:xfrm>
              <a:prstGeom prst="rect">
                <a:avLst/>
              </a:prstGeom>
              <a:blipFill>
                <a:blip r:embed="rId12"/>
                <a:stretch>
                  <a:fillRect l="-401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C58-4957-4C79-AFD2-E42D3E4F43D5}"/>
                  </a:ext>
                </a:extLst>
              </p:cNvPr>
              <p:cNvSpPr txBox="1"/>
              <p:nvPr/>
            </p:nvSpPr>
            <p:spPr>
              <a:xfrm>
                <a:off x="1788317" y="5739109"/>
                <a:ext cx="9903619" cy="106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  <m:r>
                                  <a:rPr lang="en-US" sz="32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32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2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32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3200" i="1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C58-4957-4C79-AFD2-E42D3E4F4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317" y="5739109"/>
                <a:ext cx="9903619" cy="1061188"/>
              </a:xfrm>
              <a:prstGeom prst="rect">
                <a:avLst/>
              </a:prstGeom>
              <a:blipFill>
                <a:blip r:embed="rId13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133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299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blipFill>
                <a:blip r:embed="rId7"/>
                <a:stretch>
                  <a:fillRect l="-1498" t="-10309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blipFill>
                <a:blip r:embed="rId8"/>
                <a:stretch>
                  <a:fillRect l="-2101" t="-5357" b="-20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3.2 </a:t>
                </a:r>
                <a:r>
                  <a:rPr lang="en-US" sz="3200" dirty="0">
                    <a:solidFill>
                      <a:schemeClr val="tx1"/>
                    </a:solidFill>
                  </a:rPr>
                  <a:t>Solve for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blipFill>
                <a:blip r:embed="rId9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33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/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B98F53-71CD-45D9-89CE-CFA11267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135380"/>
                <a:ext cx="8801594" cy="606576"/>
              </a:xfrm>
              <a:prstGeom prst="rect">
                <a:avLst/>
              </a:prstGeom>
              <a:blipFill>
                <a:blip r:embed="rId2"/>
                <a:stretch>
                  <a:fillRect l="-1731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/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Assumption: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’s simple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550B14-9AD3-4391-92FA-5CA2D6FC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" y="868007"/>
                <a:ext cx="10819288" cy="541687"/>
              </a:xfrm>
              <a:prstGeom prst="rect">
                <a:avLst/>
              </a:prstGeom>
              <a:blipFill>
                <a:blip r:embed="rId3"/>
                <a:stretch>
                  <a:fillRect l="-11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/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2E6D0-1B92-43E2-B83F-41F65A3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3" y="1529652"/>
                <a:ext cx="10343038" cy="584775"/>
              </a:xfrm>
              <a:prstGeom prst="rect">
                <a:avLst/>
              </a:prstGeom>
              <a:blipFill>
                <a:blip r:embed="rId4"/>
                <a:stretch>
                  <a:fillRect l="-15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/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Algorithm: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BD9F6-0090-4511-BCD1-D2EC6B83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2485145"/>
                <a:ext cx="4802682" cy="1136017"/>
              </a:xfrm>
              <a:prstGeom prst="rect">
                <a:avLst/>
              </a:prstGeom>
              <a:blipFill>
                <a:blip r:embed="rId5"/>
                <a:stretch>
                  <a:fillRect l="-3299" t="-69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/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2.1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𝑀𝑋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9643A-5A8B-4E17-BE08-E268C40C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3631925"/>
                <a:ext cx="8975764" cy="584775"/>
              </a:xfrm>
              <a:prstGeom prst="rect">
                <a:avLst/>
              </a:prstGeom>
              <a:blipFill>
                <a:blip r:embed="rId6"/>
                <a:stretch>
                  <a:fillRect l="-1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/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2.2  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i-th</a:t>
                </a:r>
                <a:r>
                  <a:rPr lang="en-US" sz="3200" dirty="0"/>
                  <a:t> eigenspace of X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F76C-FEAE-438B-BF8E-7EA28A20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4355825"/>
                <a:ext cx="10171588" cy="597151"/>
              </a:xfrm>
              <a:prstGeom prst="rect">
                <a:avLst/>
              </a:prstGeom>
              <a:blipFill>
                <a:blip r:embed="rId7"/>
                <a:stretch>
                  <a:fillRect l="-1498" t="-10309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/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Projection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843708-47F1-4FB8-B300-3D1E2FE8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" y="5079725"/>
                <a:ext cx="7253288" cy="680058"/>
              </a:xfrm>
              <a:prstGeom prst="rect">
                <a:avLst/>
              </a:prstGeom>
              <a:blipFill>
                <a:blip r:embed="rId8"/>
                <a:stretch>
                  <a:fillRect l="-2101" t="-5357" b="-20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/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3.2 </a:t>
                </a:r>
                <a:r>
                  <a:rPr lang="en-US" sz="3200" dirty="0">
                    <a:solidFill>
                      <a:schemeClr val="tx1"/>
                    </a:solidFill>
                  </a:rPr>
                  <a:t>Solve for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B90BD-FDBE-4AC4-A167-F4B860C4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1" y="5773111"/>
                <a:ext cx="7253288" cy="624338"/>
              </a:xfrm>
              <a:prstGeom prst="rect">
                <a:avLst/>
              </a:prstGeom>
              <a:blipFill>
                <a:blip r:embed="rId9"/>
                <a:stretch>
                  <a:fillRect l="-21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9D108D-942F-4E9A-9D49-AD454EA4A8B2}"/>
                  </a:ext>
                </a:extLst>
              </p14:cNvPr>
              <p14:cNvContentPartPr/>
              <p14:nvPr/>
            </p14:nvContentPartPr>
            <p14:xfrm>
              <a:off x="10110960" y="3574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9D108D-942F-4E9A-9D49-AD454EA4A8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01600" y="348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043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821407" y="2800867"/>
            <a:ext cx="1054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Algorithm Performance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022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EA4405-9651-4940-9D48-25F134BAF5B9}"/>
              </a:ext>
            </a:extLst>
          </p:cNvPr>
          <p:cNvSpPr txBox="1"/>
          <p:nvPr/>
        </p:nvSpPr>
        <p:spPr>
          <a:xfrm>
            <a:off x="1800291" y="101463"/>
            <a:ext cx="839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Subspace Clustering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222F9A-9769-4243-B2F2-5769D7FE6528}"/>
              </a:ext>
            </a:extLst>
          </p:cNvPr>
          <p:cNvCxnSpPr>
            <a:cxnSpLocks/>
          </p:cNvCxnSpPr>
          <p:nvPr/>
        </p:nvCxnSpPr>
        <p:spPr>
          <a:xfrm flipV="1">
            <a:off x="5763848" y="1289539"/>
            <a:ext cx="27353" cy="5298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AD98CD-6F18-49DF-8C5D-7A496AE5C6B7}"/>
              </a:ext>
            </a:extLst>
          </p:cNvPr>
          <p:cNvCxnSpPr>
            <a:cxnSpLocks/>
          </p:cNvCxnSpPr>
          <p:nvPr/>
        </p:nvCxnSpPr>
        <p:spPr>
          <a:xfrm>
            <a:off x="2299677" y="3894019"/>
            <a:ext cx="7592646" cy="4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E22880F-E15F-4161-9BF7-42E8A230B8AD}"/>
              </a:ext>
            </a:extLst>
          </p:cNvPr>
          <p:cNvSpPr/>
          <p:nvPr/>
        </p:nvSpPr>
        <p:spPr>
          <a:xfrm>
            <a:off x="4630346" y="142435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BAC6E7-63CD-4F47-AC38-6B9D11A1E53C}"/>
              </a:ext>
            </a:extLst>
          </p:cNvPr>
          <p:cNvSpPr/>
          <p:nvPr/>
        </p:nvSpPr>
        <p:spPr>
          <a:xfrm>
            <a:off x="5226539" y="149802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35D572-3DB2-49A4-804A-854D08C2B8A1}"/>
              </a:ext>
            </a:extLst>
          </p:cNvPr>
          <p:cNvSpPr/>
          <p:nvPr/>
        </p:nvSpPr>
        <p:spPr>
          <a:xfrm>
            <a:off x="5411449" y="209014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10C167-09A9-497C-966B-DFCC3CD4F53B}"/>
              </a:ext>
            </a:extLst>
          </p:cNvPr>
          <p:cNvSpPr/>
          <p:nvPr/>
        </p:nvSpPr>
        <p:spPr>
          <a:xfrm>
            <a:off x="5936024" y="234778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B658E6-E4CF-40EC-81C7-519D27F3CF39}"/>
              </a:ext>
            </a:extLst>
          </p:cNvPr>
          <p:cNvSpPr/>
          <p:nvPr/>
        </p:nvSpPr>
        <p:spPr>
          <a:xfrm>
            <a:off x="5865208" y="26324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1FFAE-1588-40BE-AA2B-9A84F05C83F6}"/>
              </a:ext>
            </a:extLst>
          </p:cNvPr>
          <p:cNvSpPr/>
          <p:nvPr/>
        </p:nvSpPr>
        <p:spPr>
          <a:xfrm>
            <a:off x="6156449" y="265108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7D1389-6D7A-4E63-9D59-C15C875A7C65}"/>
              </a:ext>
            </a:extLst>
          </p:cNvPr>
          <p:cNvSpPr/>
          <p:nvPr/>
        </p:nvSpPr>
        <p:spPr>
          <a:xfrm>
            <a:off x="6467198" y="278348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B1C3DC-BB01-4242-88DE-0FD14D6761CF}"/>
              </a:ext>
            </a:extLst>
          </p:cNvPr>
          <p:cNvSpPr/>
          <p:nvPr/>
        </p:nvSpPr>
        <p:spPr>
          <a:xfrm>
            <a:off x="6322408" y="30896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52E88-9521-454C-A94F-CB3B1EF22EC2}"/>
              </a:ext>
            </a:extLst>
          </p:cNvPr>
          <p:cNvSpPr/>
          <p:nvPr/>
        </p:nvSpPr>
        <p:spPr>
          <a:xfrm>
            <a:off x="6474808" y="32420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F0C3C7-458E-498B-B6E5-63CCE9DBDAD1}"/>
              </a:ext>
            </a:extLst>
          </p:cNvPr>
          <p:cNvSpPr/>
          <p:nvPr/>
        </p:nvSpPr>
        <p:spPr>
          <a:xfrm>
            <a:off x="7224428" y="375606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9D2BEB-AD22-49D8-ACDE-8E294B8B0243}"/>
              </a:ext>
            </a:extLst>
          </p:cNvPr>
          <p:cNvSpPr/>
          <p:nvPr/>
        </p:nvSpPr>
        <p:spPr>
          <a:xfrm>
            <a:off x="7256226" y="361205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D63D04-549B-483E-8DDD-184E0091811E}"/>
              </a:ext>
            </a:extLst>
          </p:cNvPr>
          <p:cNvSpPr/>
          <p:nvPr/>
        </p:nvSpPr>
        <p:spPr>
          <a:xfrm>
            <a:off x="6932008" y="36992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CE4D58-BE18-49CD-BE61-FED7A06CA21B}"/>
              </a:ext>
            </a:extLst>
          </p:cNvPr>
          <p:cNvSpPr/>
          <p:nvPr/>
        </p:nvSpPr>
        <p:spPr>
          <a:xfrm>
            <a:off x="6932007" y="336871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94F091-6CE5-483C-905D-5B1E456AE02E}"/>
              </a:ext>
            </a:extLst>
          </p:cNvPr>
          <p:cNvSpPr/>
          <p:nvPr/>
        </p:nvSpPr>
        <p:spPr>
          <a:xfrm>
            <a:off x="7236808" y="40040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6CC9F0-95AF-46DA-A3E0-7EBE64128A8B}"/>
              </a:ext>
            </a:extLst>
          </p:cNvPr>
          <p:cNvSpPr/>
          <p:nvPr/>
        </p:nvSpPr>
        <p:spPr>
          <a:xfrm>
            <a:off x="7294784" y="375606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BBAB30-0CAF-4571-83AB-DF07DBA95607}"/>
              </a:ext>
            </a:extLst>
          </p:cNvPr>
          <p:cNvSpPr/>
          <p:nvPr/>
        </p:nvSpPr>
        <p:spPr>
          <a:xfrm>
            <a:off x="8116038" y="451074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A205C74-6BAF-450D-A6FB-7953075C7AD8}"/>
              </a:ext>
            </a:extLst>
          </p:cNvPr>
          <p:cNvSpPr/>
          <p:nvPr/>
        </p:nvSpPr>
        <p:spPr>
          <a:xfrm>
            <a:off x="7482746" y="403855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3CA6DA-E08C-46CC-8F98-77A27D4499EC}"/>
              </a:ext>
            </a:extLst>
          </p:cNvPr>
          <p:cNvSpPr/>
          <p:nvPr/>
        </p:nvSpPr>
        <p:spPr>
          <a:xfrm>
            <a:off x="7846408" y="46136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80B56D9-4AB9-43FB-9735-77CC3420A3BA}"/>
              </a:ext>
            </a:extLst>
          </p:cNvPr>
          <p:cNvSpPr/>
          <p:nvPr/>
        </p:nvSpPr>
        <p:spPr>
          <a:xfrm>
            <a:off x="7843231" y="434652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D696399-1349-4222-8B41-E1BFCF76AF16}"/>
              </a:ext>
            </a:extLst>
          </p:cNvPr>
          <p:cNvSpPr/>
          <p:nvPr/>
        </p:nvSpPr>
        <p:spPr>
          <a:xfrm>
            <a:off x="8268438" y="486973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19FC05-2183-4061-8FBF-7482E3083003}"/>
              </a:ext>
            </a:extLst>
          </p:cNvPr>
          <p:cNvSpPr/>
          <p:nvPr/>
        </p:nvSpPr>
        <p:spPr>
          <a:xfrm>
            <a:off x="8303608" y="50708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A23358C-9E0A-4A2A-9E7A-AEC2CFE8277C}"/>
              </a:ext>
            </a:extLst>
          </p:cNvPr>
          <p:cNvSpPr/>
          <p:nvPr/>
        </p:nvSpPr>
        <p:spPr>
          <a:xfrm>
            <a:off x="8667827" y="50708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B65AE0-E656-4117-96C1-9E89E8997B3C}"/>
              </a:ext>
            </a:extLst>
          </p:cNvPr>
          <p:cNvSpPr/>
          <p:nvPr/>
        </p:nvSpPr>
        <p:spPr>
          <a:xfrm>
            <a:off x="8608408" y="53756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7DD3AFC-9730-4996-A128-F3ABE4232BA4}"/>
              </a:ext>
            </a:extLst>
          </p:cNvPr>
          <p:cNvSpPr/>
          <p:nvPr/>
        </p:nvSpPr>
        <p:spPr>
          <a:xfrm>
            <a:off x="9106386" y="546548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B2983B8-59B6-4856-A0D0-D8D3972A9625}"/>
              </a:ext>
            </a:extLst>
          </p:cNvPr>
          <p:cNvSpPr/>
          <p:nvPr/>
        </p:nvSpPr>
        <p:spPr>
          <a:xfrm>
            <a:off x="8864480" y="52232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D983573-0FA4-4F6D-B0F1-4FCED30E8D19}"/>
              </a:ext>
            </a:extLst>
          </p:cNvPr>
          <p:cNvSpPr/>
          <p:nvPr/>
        </p:nvSpPr>
        <p:spPr>
          <a:xfrm>
            <a:off x="9113544" y="561926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4C85889-508B-45C8-BDBC-E2D26244600A}"/>
              </a:ext>
            </a:extLst>
          </p:cNvPr>
          <p:cNvSpPr/>
          <p:nvPr/>
        </p:nvSpPr>
        <p:spPr>
          <a:xfrm>
            <a:off x="9218008" y="59852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CEEA20A-7769-4FFA-B3A4-BAD4A0817EA6}"/>
              </a:ext>
            </a:extLst>
          </p:cNvPr>
          <p:cNvSpPr/>
          <p:nvPr/>
        </p:nvSpPr>
        <p:spPr>
          <a:xfrm>
            <a:off x="9258785" y="586300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51DB04F-CC13-4317-A5ED-DAA739716BBB}"/>
              </a:ext>
            </a:extLst>
          </p:cNvPr>
          <p:cNvSpPr/>
          <p:nvPr/>
        </p:nvSpPr>
        <p:spPr>
          <a:xfrm>
            <a:off x="9522808" y="62900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C7CAAA6-8331-4C54-A5DF-4F799E001948}"/>
              </a:ext>
            </a:extLst>
          </p:cNvPr>
          <p:cNvSpPr/>
          <p:nvPr/>
        </p:nvSpPr>
        <p:spPr>
          <a:xfrm>
            <a:off x="9981450" y="651385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232A95-A0A7-45B9-8CE7-47B64968343F}"/>
              </a:ext>
            </a:extLst>
          </p:cNvPr>
          <p:cNvSpPr/>
          <p:nvPr/>
        </p:nvSpPr>
        <p:spPr>
          <a:xfrm>
            <a:off x="10125284" y="659750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E2ED05B-F74C-488A-8DDB-FE840360FCA0}"/>
              </a:ext>
            </a:extLst>
          </p:cNvPr>
          <p:cNvSpPr/>
          <p:nvPr/>
        </p:nvSpPr>
        <p:spPr>
          <a:xfrm>
            <a:off x="2238010" y="413104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F43B587-4BA4-44EA-9511-DA394F44E5BC}"/>
              </a:ext>
            </a:extLst>
          </p:cNvPr>
          <p:cNvSpPr/>
          <p:nvPr/>
        </p:nvSpPr>
        <p:spPr>
          <a:xfrm>
            <a:off x="1644652" y="403148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F7BD8C0-4F50-48EA-B60C-CAE9532676E5}"/>
              </a:ext>
            </a:extLst>
          </p:cNvPr>
          <p:cNvSpPr/>
          <p:nvPr/>
        </p:nvSpPr>
        <p:spPr>
          <a:xfrm>
            <a:off x="1827693" y="416839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55BF78F-1356-48AE-ADBF-8F7D416F22F7}"/>
              </a:ext>
            </a:extLst>
          </p:cNvPr>
          <p:cNvSpPr/>
          <p:nvPr/>
        </p:nvSpPr>
        <p:spPr>
          <a:xfrm>
            <a:off x="2125415" y="41126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42D8311-DE34-4230-95AD-F073BC1A98E8}"/>
              </a:ext>
            </a:extLst>
          </p:cNvPr>
          <p:cNvSpPr/>
          <p:nvPr/>
        </p:nvSpPr>
        <p:spPr>
          <a:xfrm>
            <a:off x="2171810" y="427178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E8F5BE5-CC19-45F4-B430-34FBCD0F9802}"/>
              </a:ext>
            </a:extLst>
          </p:cNvPr>
          <p:cNvSpPr/>
          <p:nvPr/>
        </p:nvSpPr>
        <p:spPr>
          <a:xfrm>
            <a:off x="2429239" y="417641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B09D1B10-9D74-4CB4-BC4F-E36F82EE5679}"/>
              </a:ext>
            </a:extLst>
          </p:cNvPr>
          <p:cNvSpPr/>
          <p:nvPr/>
        </p:nvSpPr>
        <p:spPr>
          <a:xfrm>
            <a:off x="2744950" y="425767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4688BE6-9B9A-4DED-9486-DA19CCEB3ABC}"/>
              </a:ext>
            </a:extLst>
          </p:cNvPr>
          <p:cNvSpPr/>
          <p:nvPr/>
        </p:nvSpPr>
        <p:spPr>
          <a:xfrm>
            <a:off x="2993273" y="428288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B3AE5DD-46A8-43E4-B748-828882C1E3F2}"/>
              </a:ext>
            </a:extLst>
          </p:cNvPr>
          <p:cNvSpPr/>
          <p:nvPr/>
        </p:nvSpPr>
        <p:spPr>
          <a:xfrm>
            <a:off x="3124546" y="431450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BC95A01-2049-4322-AC9F-3A25E5BC3F1E}"/>
              </a:ext>
            </a:extLst>
          </p:cNvPr>
          <p:cNvSpPr/>
          <p:nvPr/>
        </p:nvSpPr>
        <p:spPr>
          <a:xfrm>
            <a:off x="3446695" y="432944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34B9DE1-1B37-49F5-A090-82B3BB208C62}"/>
              </a:ext>
            </a:extLst>
          </p:cNvPr>
          <p:cNvSpPr/>
          <p:nvPr/>
        </p:nvSpPr>
        <p:spPr>
          <a:xfrm>
            <a:off x="3298246" y="443934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EECCA614-D180-4CF9-99C3-D97B871F20BF}"/>
              </a:ext>
            </a:extLst>
          </p:cNvPr>
          <p:cNvSpPr/>
          <p:nvPr/>
        </p:nvSpPr>
        <p:spPr>
          <a:xfrm>
            <a:off x="3624615" y="435944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9A76B7DB-1FF0-45CA-95DD-88B4130D235A}"/>
              </a:ext>
            </a:extLst>
          </p:cNvPr>
          <p:cNvSpPr/>
          <p:nvPr/>
        </p:nvSpPr>
        <p:spPr>
          <a:xfrm>
            <a:off x="5606804" y="467991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1FDC2C3-DADA-44F8-A881-D748C608B848}"/>
              </a:ext>
            </a:extLst>
          </p:cNvPr>
          <p:cNvSpPr/>
          <p:nvPr/>
        </p:nvSpPr>
        <p:spPr>
          <a:xfrm>
            <a:off x="6107028" y="472704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AC8F20C-CDAD-4E0B-B0DF-A8542FF361A5}"/>
              </a:ext>
            </a:extLst>
          </p:cNvPr>
          <p:cNvSpPr/>
          <p:nvPr/>
        </p:nvSpPr>
        <p:spPr>
          <a:xfrm>
            <a:off x="4130585" y="444904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CB19CC4B-86A7-4941-B942-73443686369A}"/>
              </a:ext>
            </a:extLst>
          </p:cNvPr>
          <p:cNvSpPr/>
          <p:nvPr/>
        </p:nvSpPr>
        <p:spPr>
          <a:xfrm>
            <a:off x="4282985" y="460144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BF9EF85-F450-48E5-B714-8CA5C19B7B34}"/>
              </a:ext>
            </a:extLst>
          </p:cNvPr>
          <p:cNvSpPr/>
          <p:nvPr/>
        </p:nvSpPr>
        <p:spPr>
          <a:xfrm>
            <a:off x="4850799" y="452922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699B960E-7EEF-44DF-95BE-969D5C6C500C}"/>
              </a:ext>
            </a:extLst>
          </p:cNvPr>
          <p:cNvSpPr/>
          <p:nvPr/>
        </p:nvSpPr>
        <p:spPr>
          <a:xfrm>
            <a:off x="5962977" y="462071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0A37D230-4E8F-481A-829F-FB39DFC95907}"/>
              </a:ext>
            </a:extLst>
          </p:cNvPr>
          <p:cNvSpPr/>
          <p:nvPr/>
        </p:nvSpPr>
        <p:spPr>
          <a:xfrm>
            <a:off x="7714243" y="491467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28740B49-8C97-496A-A212-D96AB3AE076C}"/>
              </a:ext>
            </a:extLst>
          </p:cNvPr>
          <p:cNvSpPr/>
          <p:nvPr/>
        </p:nvSpPr>
        <p:spPr>
          <a:xfrm>
            <a:off x="10040240" y="516305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9F489B4-686B-4ACC-9426-46A7161776AF}"/>
              </a:ext>
            </a:extLst>
          </p:cNvPr>
          <p:cNvSpPr/>
          <p:nvPr/>
        </p:nvSpPr>
        <p:spPr>
          <a:xfrm>
            <a:off x="9557977" y="495961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C036265-180C-4D3A-903F-09D548CD921F}"/>
              </a:ext>
            </a:extLst>
          </p:cNvPr>
          <p:cNvSpPr/>
          <p:nvPr/>
        </p:nvSpPr>
        <p:spPr>
          <a:xfrm>
            <a:off x="6970172" y="485604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33D48113-F307-418F-95A3-2E92550D7D44}"/>
              </a:ext>
            </a:extLst>
          </p:cNvPr>
          <p:cNvSpPr/>
          <p:nvPr/>
        </p:nvSpPr>
        <p:spPr>
          <a:xfrm>
            <a:off x="7244340" y="469131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0ED64A6F-062F-4F92-A53F-EC8F65CB3D40}"/>
              </a:ext>
            </a:extLst>
          </p:cNvPr>
          <p:cNvSpPr/>
          <p:nvPr/>
        </p:nvSpPr>
        <p:spPr>
          <a:xfrm>
            <a:off x="8458481" y="485604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27183D2-AB79-44AE-9FED-FAA1B0C8E9E9}"/>
              </a:ext>
            </a:extLst>
          </p:cNvPr>
          <p:cNvSpPr/>
          <p:nvPr/>
        </p:nvSpPr>
        <p:spPr>
          <a:xfrm>
            <a:off x="6696856" y="467700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9C28B3D-D5B7-4864-A091-30C1D552E912}"/>
              </a:ext>
            </a:extLst>
          </p:cNvPr>
          <p:cNvSpPr/>
          <p:nvPr/>
        </p:nvSpPr>
        <p:spPr>
          <a:xfrm>
            <a:off x="5223983" y="447477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AEB1CEFB-62CD-4198-AE32-E988BB20C1EE}"/>
              </a:ext>
            </a:extLst>
          </p:cNvPr>
          <p:cNvSpPr/>
          <p:nvPr/>
        </p:nvSpPr>
        <p:spPr>
          <a:xfrm>
            <a:off x="9969901" y="502434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FD393D4-A747-4155-AC9E-C617EDFCF5AF}"/>
              </a:ext>
            </a:extLst>
          </p:cNvPr>
          <p:cNvSpPr/>
          <p:nvPr/>
        </p:nvSpPr>
        <p:spPr>
          <a:xfrm>
            <a:off x="5580643" y="451202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569E12A-02CD-4DC4-AC63-7A948CBBF973}"/>
              </a:ext>
            </a:extLst>
          </p:cNvPr>
          <p:cNvSpPr/>
          <p:nvPr/>
        </p:nvSpPr>
        <p:spPr>
          <a:xfrm>
            <a:off x="7571718" y="484487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ABB202D-B7FC-465F-BD74-17978E67BF37}"/>
              </a:ext>
            </a:extLst>
          </p:cNvPr>
          <p:cNvSpPr/>
          <p:nvPr/>
        </p:nvSpPr>
        <p:spPr>
          <a:xfrm>
            <a:off x="9522808" y="510317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3A23C8B-0752-4063-99A4-74C2D84D079E}"/>
              </a:ext>
            </a:extLst>
          </p:cNvPr>
          <p:cNvSpPr/>
          <p:nvPr/>
        </p:nvSpPr>
        <p:spPr>
          <a:xfrm>
            <a:off x="10370532" y="504642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30CC60C-2326-477D-A494-BADFFE7274E4}"/>
              </a:ext>
            </a:extLst>
          </p:cNvPr>
          <p:cNvSpPr/>
          <p:nvPr/>
        </p:nvSpPr>
        <p:spPr>
          <a:xfrm>
            <a:off x="9061596" y="486973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53E3046-0B55-4CC5-88A3-156B3E8CC833}"/>
              </a:ext>
            </a:extLst>
          </p:cNvPr>
          <p:cNvSpPr/>
          <p:nvPr/>
        </p:nvSpPr>
        <p:spPr>
          <a:xfrm>
            <a:off x="4540376" y="439440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EA83499F-6AB2-47C9-B2F1-ED164AB34D6F}"/>
              </a:ext>
            </a:extLst>
          </p:cNvPr>
          <p:cNvSpPr/>
          <p:nvPr/>
        </p:nvSpPr>
        <p:spPr>
          <a:xfrm>
            <a:off x="6439638" y="471059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C7DABE2-C851-4ED0-9A89-28DA8047DE0F}"/>
              </a:ext>
            </a:extLst>
          </p:cNvPr>
          <p:cNvSpPr/>
          <p:nvPr/>
        </p:nvSpPr>
        <p:spPr>
          <a:xfrm>
            <a:off x="6845960" y="466565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85CEC20-A26B-43BE-B93F-B980E8D5D5C2}"/>
              </a:ext>
            </a:extLst>
          </p:cNvPr>
          <p:cNvSpPr/>
          <p:nvPr/>
        </p:nvSpPr>
        <p:spPr>
          <a:xfrm>
            <a:off x="2429238" y="570642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FEFEFDA-5140-4409-9F96-18235ACCCA6D}"/>
              </a:ext>
            </a:extLst>
          </p:cNvPr>
          <p:cNvSpPr/>
          <p:nvPr/>
        </p:nvSpPr>
        <p:spPr>
          <a:xfrm>
            <a:off x="2794037" y="520038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221FCAD-1632-4A44-821D-0210C0B6C7B1}"/>
              </a:ext>
            </a:extLst>
          </p:cNvPr>
          <p:cNvSpPr/>
          <p:nvPr/>
        </p:nvSpPr>
        <p:spPr>
          <a:xfrm>
            <a:off x="2524968" y="536157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54BD06D-7231-44D5-80B8-2935FD3EDE8E}"/>
              </a:ext>
            </a:extLst>
          </p:cNvPr>
          <p:cNvSpPr/>
          <p:nvPr/>
        </p:nvSpPr>
        <p:spPr>
          <a:xfrm>
            <a:off x="3375944" y="503015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5F15B9B0-4376-45E5-9AC8-A6918B99A4E4}"/>
              </a:ext>
            </a:extLst>
          </p:cNvPr>
          <p:cNvSpPr/>
          <p:nvPr/>
        </p:nvSpPr>
        <p:spPr>
          <a:xfrm>
            <a:off x="3850471" y="475553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25D6254-BF12-4072-AA7C-D795425F467E}"/>
              </a:ext>
            </a:extLst>
          </p:cNvPr>
          <p:cNvSpPr/>
          <p:nvPr/>
        </p:nvSpPr>
        <p:spPr>
          <a:xfrm>
            <a:off x="4510979" y="419069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522FB7B9-5EBC-406B-A2E6-BBAF97D17CB2}"/>
              </a:ext>
            </a:extLst>
          </p:cNvPr>
          <p:cNvSpPr/>
          <p:nvPr/>
        </p:nvSpPr>
        <p:spPr>
          <a:xfrm>
            <a:off x="3604633" y="471484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EE98D352-2FDC-4223-94A2-020785CBC536}"/>
              </a:ext>
            </a:extLst>
          </p:cNvPr>
          <p:cNvSpPr/>
          <p:nvPr/>
        </p:nvSpPr>
        <p:spPr>
          <a:xfrm>
            <a:off x="5322520" y="366675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AFC407E2-3DA6-435A-A6D5-CA3869C2E2A8}"/>
              </a:ext>
            </a:extLst>
          </p:cNvPr>
          <p:cNvSpPr/>
          <p:nvPr/>
        </p:nvSpPr>
        <p:spPr>
          <a:xfrm>
            <a:off x="4091962" y="459287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4EEB8481-8EDC-4A9E-AC54-39DD95CC15D7}"/>
              </a:ext>
            </a:extLst>
          </p:cNvPr>
          <p:cNvSpPr/>
          <p:nvPr/>
        </p:nvSpPr>
        <p:spPr>
          <a:xfrm>
            <a:off x="5461815" y="378594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CF620BEC-27F3-4366-A2E7-C53A2FE62506}"/>
              </a:ext>
            </a:extLst>
          </p:cNvPr>
          <p:cNvSpPr/>
          <p:nvPr/>
        </p:nvSpPr>
        <p:spPr>
          <a:xfrm>
            <a:off x="5453793" y="363836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761824C-40A1-471A-ABC5-5C0AE42CA4D2}"/>
              </a:ext>
            </a:extLst>
          </p:cNvPr>
          <p:cNvSpPr/>
          <p:nvPr/>
        </p:nvSpPr>
        <p:spPr>
          <a:xfrm>
            <a:off x="5002950" y="4112609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2827C9E-0687-4932-B622-E5DA212D7C41}"/>
              </a:ext>
            </a:extLst>
          </p:cNvPr>
          <p:cNvSpPr/>
          <p:nvPr/>
        </p:nvSpPr>
        <p:spPr>
          <a:xfrm>
            <a:off x="5609366" y="347258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46DA5DA-6F0F-4D1D-BBE0-A35DB6822AA6}"/>
              </a:ext>
            </a:extLst>
          </p:cNvPr>
          <p:cNvSpPr/>
          <p:nvPr/>
        </p:nvSpPr>
        <p:spPr>
          <a:xfrm>
            <a:off x="5217003" y="374391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CF5D55DC-96FF-456D-84FE-9A0E3A3D63DB}"/>
              </a:ext>
            </a:extLst>
          </p:cNvPr>
          <p:cNvSpPr/>
          <p:nvPr/>
        </p:nvSpPr>
        <p:spPr>
          <a:xfrm>
            <a:off x="6696099" y="304467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E7E70FB9-F494-4DA1-B793-7249D91CE731}"/>
              </a:ext>
            </a:extLst>
          </p:cNvPr>
          <p:cNvSpPr/>
          <p:nvPr/>
        </p:nvSpPr>
        <p:spPr>
          <a:xfrm>
            <a:off x="10204089" y="103244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27CC4690-0B7F-4836-B971-AAA262CBA3AD}"/>
              </a:ext>
            </a:extLst>
          </p:cNvPr>
          <p:cNvSpPr/>
          <p:nvPr/>
        </p:nvSpPr>
        <p:spPr>
          <a:xfrm>
            <a:off x="6309896" y="3293812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E865BA5-45A0-4AC7-9AF8-BB3729F9BBDC}"/>
              </a:ext>
            </a:extLst>
          </p:cNvPr>
          <p:cNvSpPr/>
          <p:nvPr/>
        </p:nvSpPr>
        <p:spPr>
          <a:xfrm>
            <a:off x="5998430" y="3242010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E19638FD-92DF-4DF7-866F-7BE1A9F74957}"/>
              </a:ext>
            </a:extLst>
          </p:cNvPr>
          <p:cNvSpPr/>
          <p:nvPr/>
        </p:nvSpPr>
        <p:spPr>
          <a:xfrm>
            <a:off x="7527833" y="236190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AFBE179-AD9D-4925-B091-8FBF55B83AED}"/>
              </a:ext>
            </a:extLst>
          </p:cNvPr>
          <p:cNvSpPr/>
          <p:nvPr/>
        </p:nvSpPr>
        <p:spPr>
          <a:xfrm>
            <a:off x="7236292" y="2699747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DF6837B8-81B7-458D-A751-AF57A536C8FE}"/>
              </a:ext>
            </a:extLst>
          </p:cNvPr>
          <p:cNvSpPr/>
          <p:nvPr/>
        </p:nvSpPr>
        <p:spPr>
          <a:xfrm>
            <a:off x="9857154" y="71181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721ECAB7-87D2-4A65-B455-C78087164097}"/>
              </a:ext>
            </a:extLst>
          </p:cNvPr>
          <p:cNvSpPr/>
          <p:nvPr/>
        </p:nvSpPr>
        <p:spPr>
          <a:xfrm>
            <a:off x="8577988" y="188288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0F53CE0F-5F0C-400F-B66E-B7B6F3270AEB}"/>
              </a:ext>
            </a:extLst>
          </p:cNvPr>
          <p:cNvSpPr/>
          <p:nvPr/>
        </p:nvSpPr>
        <p:spPr>
          <a:xfrm>
            <a:off x="9258785" y="1279743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8ABBFE5D-41F7-4FB5-A358-2B3397FF6E3B}"/>
              </a:ext>
            </a:extLst>
          </p:cNvPr>
          <p:cNvSpPr/>
          <p:nvPr/>
        </p:nvSpPr>
        <p:spPr>
          <a:xfrm>
            <a:off x="7949593" y="2060218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F04CE590-31FA-4C71-8DAF-0EF4E223C154}"/>
              </a:ext>
            </a:extLst>
          </p:cNvPr>
          <p:cNvSpPr/>
          <p:nvPr/>
        </p:nvSpPr>
        <p:spPr>
          <a:xfrm>
            <a:off x="8169845" y="1882881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4F638B41-7F3B-4FC5-BD6B-2829071BCB89}"/>
              </a:ext>
            </a:extLst>
          </p:cNvPr>
          <p:cNvSpPr/>
          <p:nvPr/>
        </p:nvSpPr>
        <p:spPr>
          <a:xfrm>
            <a:off x="8671830" y="1652376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FBB48E5D-9066-4A54-B930-CDF4F16F66E6}"/>
              </a:ext>
            </a:extLst>
          </p:cNvPr>
          <p:cNvSpPr/>
          <p:nvPr/>
        </p:nvSpPr>
        <p:spPr>
          <a:xfrm>
            <a:off x="9071216" y="1618795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9CC0985F-8ECE-4990-94CB-295395776329}"/>
              </a:ext>
            </a:extLst>
          </p:cNvPr>
          <p:cNvSpPr/>
          <p:nvPr/>
        </p:nvSpPr>
        <p:spPr>
          <a:xfrm>
            <a:off x="9666305" y="1272104"/>
            <a:ext cx="70339" cy="8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4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2004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6F2F71-1CFB-4D0D-BE83-7F9119869A7E}"/>
              </a:ext>
            </a:extLst>
          </p:cNvPr>
          <p:cNvSpPr txBox="1"/>
          <p:nvPr/>
        </p:nvSpPr>
        <p:spPr>
          <a:xfrm>
            <a:off x="6376988" y="1135248"/>
            <a:ext cx="401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Running Time.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519A7D-F247-4E5D-8EFA-C2C955E106B0}"/>
                  </a:ext>
                </a:extLst>
              </p:cNvPr>
              <p:cNvSpPr txBox="1"/>
              <p:nvPr/>
            </p:nvSpPr>
            <p:spPr>
              <a:xfrm>
                <a:off x="6376988" y="1897618"/>
                <a:ext cx="5205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Runtime 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519A7D-F247-4E5D-8EFA-C2C955E10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988" y="1897618"/>
                <a:ext cx="5205412" cy="369332"/>
              </a:xfrm>
              <a:prstGeom prst="rect">
                <a:avLst/>
              </a:prstGeom>
              <a:blipFill>
                <a:blip r:embed="rId7"/>
                <a:stretch>
                  <a:fillRect l="-9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539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6F1FFA8-8CDA-4A5F-8F0A-80DAD50FD082}"/>
              </a:ext>
            </a:extLst>
          </p:cNvPr>
          <p:cNvSpPr txBox="1"/>
          <p:nvPr/>
        </p:nvSpPr>
        <p:spPr>
          <a:xfrm>
            <a:off x="6376987" y="1219009"/>
            <a:ext cx="401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General/powerful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08A46-33E6-4EB8-9228-825587A9D6BE}"/>
              </a:ext>
            </a:extLst>
          </p:cNvPr>
          <p:cNvSpPr txBox="1"/>
          <p:nvPr/>
        </p:nvSpPr>
        <p:spPr>
          <a:xfrm>
            <a:off x="6777038" y="1907755"/>
            <a:ext cx="450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Tensor Decomposition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9FB92-4A60-4BFF-954C-0E7201BADCD2}"/>
              </a:ext>
            </a:extLst>
          </p:cNvPr>
          <p:cNvSpPr txBox="1"/>
          <p:nvPr/>
        </p:nvSpPr>
        <p:spPr>
          <a:xfrm>
            <a:off x="6819901" y="2502330"/>
            <a:ext cx="450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Mixtures of Gaussians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36D13-CF40-46BA-A460-61649CB764E1}"/>
              </a:ext>
            </a:extLst>
          </p:cNvPr>
          <p:cNvSpPr txBox="1"/>
          <p:nvPr/>
        </p:nvSpPr>
        <p:spPr>
          <a:xfrm>
            <a:off x="6819901" y="3096905"/>
            <a:ext cx="450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Subspace Clustering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244271-1DB3-43B6-B6FC-E456B424EB7A}"/>
              </a:ext>
            </a:extLst>
          </p:cNvPr>
          <p:cNvSpPr txBox="1"/>
          <p:nvPr/>
        </p:nvSpPr>
        <p:spPr>
          <a:xfrm>
            <a:off x="6819901" y="3712332"/>
            <a:ext cx="450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Topic modeling</a:t>
            </a:r>
          </a:p>
        </p:txBody>
      </p:sp>
    </p:spTree>
    <p:extLst>
      <p:ext uri="{BB962C8B-B14F-4D97-AF65-F5344CB8AC3E}">
        <p14:creationId xmlns:p14="http://schemas.microsoft.com/office/powerpoint/2010/main" val="161047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DB06F6-27D1-4BD8-8F9B-52F4C9CA9203}"/>
              </a:ext>
            </a:extLst>
          </p:cNvPr>
          <p:cNvSpPr txBox="1"/>
          <p:nvPr/>
        </p:nvSpPr>
        <p:spPr>
          <a:xfrm>
            <a:off x="5886450" y="931455"/>
            <a:ext cx="401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Provably robust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/>
              <p:nvPr/>
            </p:nvSpPr>
            <p:spPr>
              <a:xfrm>
                <a:off x="450284" y="4151444"/>
                <a:ext cx="11170216" cy="18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Thm:</a:t>
                </a:r>
                <a:r>
                  <a:rPr lang="en-US" sz="3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</m:d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))∙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Comm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4" y="4151444"/>
                <a:ext cx="11170216" cy="1810432"/>
              </a:xfrm>
              <a:prstGeom prst="rect">
                <a:avLst/>
              </a:prstGeom>
              <a:blipFill>
                <a:blip r:embed="rId7"/>
                <a:stretch>
                  <a:fillRect l="-1255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15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DB06F6-27D1-4BD8-8F9B-52F4C9CA9203}"/>
              </a:ext>
            </a:extLst>
          </p:cNvPr>
          <p:cNvSpPr txBox="1"/>
          <p:nvPr/>
        </p:nvSpPr>
        <p:spPr>
          <a:xfrm>
            <a:off x="5886450" y="931455"/>
            <a:ext cx="401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Provably robust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/>
              <p:nvPr/>
            </p:nvSpPr>
            <p:spPr>
              <a:xfrm>
                <a:off x="416946" y="2970344"/>
                <a:ext cx="11170216" cy="18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Thm:</a:t>
                </a:r>
                <a:r>
                  <a:rPr lang="en-US" sz="3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</m:d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))∙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Comm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6" y="2970344"/>
                <a:ext cx="11170216" cy="1810432"/>
              </a:xfrm>
              <a:prstGeom prst="rect">
                <a:avLst/>
              </a:prstGeom>
              <a:blipFill>
                <a:blip r:embed="rId7"/>
                <a:stretch>
                  <a:fillRect l="-1200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991061-7EFC-4AE7-B73F-43A1130B2F38}"/>
              </a:ext>
            </a:extLst>
          </p:cNvPr>
          <p:cNvSpPr txBox="1"/>
          <p:nvPr/>
        </p:nvSpPr>
        <p:spPr>
          <a:xfrm>
            <a:off x="394402" y="5076989"/>
            <a:ext cx="11170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</a:rPr>
              <a:t>Conjecture: </a:t>
            </a:r>
            <a:r>
              <a:rPr lang="en-US" sz="3200" dirty="0"/>
              <a:t>For mixtures of Gaussians, the singular values are “not too small” if parameters are “slightly perturbed”.</a:t>
            </a:r>
          </a:p>
        </p:txBody>
      </p:sp>
    </p:spTree>
    <p:extLst>
      <p:ext uri="{BB962C8B-B14F-4D97-AF65-F5344CB8AC3E}">
        <p14:creationId xmlns:p14="http://schemas.microsoft.com/office/powerpoint/2010/main" val="399871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DB06F6-27D1-4BD8-8F9B-52F4C9CA9203}"/>
              </a:ext>
            </a:extLst>
          </p:cNvPr>
          <p:cNvSpPr txBox="1"/>
          <p:nvPr/>
        </p:nvSpPr>
        <p:spPr>
          <a:xfrm>
            <a:off x="5886450" y="931455"/>
            <a:ext cx="401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Provably robust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/>
              <p:nvPr/>
            </p:nvSpPr>
            <p:spPr>
              <a:xfrm>
                <a:off x="394402" y="2930200"/>
                <a:ext cx="11170216" cy="1380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Thm:</a:t>
                </a:r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</m:d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Comm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2" y="2930200"/>
                <a:ext cx="11170216" cy="1380891"/>
              </a:xfrm>
              <a:prstGeom prst="rect">
                <a:avLst/>
              </a:prstGeom>
              <a:blipFill>
                <a:blip r:embed="rId7"/>
                <a:stretch>
                  <a:fillRect l="-764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991061-7EFC-4AE7-B73F-43A1130B2F38}"/>
                  </a:ext>
                </a:extLst>
              </p:cNvPr>
              <p:cNvSpPr txBox="1"/>
              <p:nvPr/>
            </p:nvSpPr>
            <p:spPr>
              <a:xfrm>
                <a:off x="301342" y="4645534"/>
                <a:ext cx="11170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Blessing of Dimensionality Conjecture: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“not too small” if input is “randomly perturbed”.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991061-7EFC-4AE7-B73F-43A1130B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42" y="4645534"/>
                <a:ext cx="11170216" cy="954107"/>
              </a:xfrm>
              <a:prstGeom prst="rect">
                <a:avLst/>
              </a:prstGeom>
              <a:blipFill>
                <a:blip r:embed="rId8"/>
                <a:stretch>
                  <a:fillRect l="-927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63C3A0E-6FFF-43AE-B3FD-BDB5D3DD25A4}"/>
              </a:ext>
            </a:extLst>
          </p:cNvPr>
          <p:cNvSpPr txBox="1"/>
          <p:nvPr/>
        </p:nvSpPr>
        <p:spPr>
          <a:xfrm>
            <a:off x="394402" y="5797314"/>
            <a:ext cx="11170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Conjecture implies</a:t>
            </a:r>
            <a:r>
              <a:rPr lang="en-US" sz="2800" dirty="0">
                <a:solidFill>
                  <a:srgbClr val="FF0000"/>
                </a:solidFill>
              </a:rPr>
              <a:t>**</a:t>
            </a:r>
            <a:r>
              <a:rPr lang="en-US" sz="2800" dirty="0"/>
              <a:t> an efficient “smoothed algorithm” for mixtures of Gaussians.</a:t>
            </a:r>
          </a:p>
        </p:txBody>
      </p:sp>
    </p:spTree>
    <p:extLst>
      <p:ext uri="{BB962C8B-B14F-4D97-AF65-F5344CB8AC3E}">
        <p14:creationId xmlns:p14="http://schemas.microsoft.com/office/powerpoint/2010/main" val="3565127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DB06F6-27D1-4BD8-8F9B-52F4C9CA9203}"/>
              </a:ext>
            </a:extLst>
          </p:cNvPr>
          <p:cNvSpPr txBox="1"/>
          <p:nvPr/>
        </p:nvSpPr>
        <p:spPr>
          <a:xfrm>
            <a:off x="5886450" y="931455"/>
            <a:ext cx="401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Provably robust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/>
              <p:nvPr/>
            </p:nvSpPr>
            <p:spPr>
              <a:xfrm>
                <a:off x="359797" y="3137032"/>
                <a:ext cx="11170216" cy="18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Thm:</a:t>
                </a:r>
                <a:r>
                  <a:rPr lang="en-US" sz="3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</m:d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Comm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7242F-5399-4A9A-B23A-CC339C57B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7" y="3137032"/>
                <a:ext cx="11170216" cy="1810432"/>
              </a:xfrm>
              <a:prstGeom prst="rect">
                <a:avLst/>
              </a:prstGeom>
              <a:blipFill>
                <a:blip r:embed="rId7"/>
                <a:stretch>
                  <a:fillRect l="-1201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F7B5BC-C349-4DFD-8215-D20BC8EDA008}"/>
              </a:ext>
            </a:extLst>
          </p:cNvPr>
          <p:cNvSpPr txBox="1"/>
          <p:nvPr/>
        </p:nvSpPr>
        <p:spPr>
          <a:xfrm>
            <a:off x="305041" y="5631303"/>
            <a:ext cx="732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Very pessimistic when p(x) is random.</a:t>
            </a:r>
          </a:p>
        </p:txBody>
      </p:sp>
    </p:spTree>
    <p:extLst>
      <p:ext uri="{BB962C8B-B14F-4D97-AF65-F5344CB8AC3E}">
        <p14:creationId xmlns:p14="http://schemas.microsoft.com/office/powerpoint/2010/main" val="2598998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61C0F3-7CCA-43DD-AB53-CD5E08A5BB70}"/>
              </a:ext>
            </a:extLst>
          </p:cNvPr>
          <p:cNvGrpSpPr/>
          <p:nvPr/>
        </p:nvGrpSpPr>
        <p:grpSpPr>
          <a:xfrm>
            <a:off x="450284" y="507185"/>
            <a:ext cx="5093507" cy="2256755"/>
            <a:chOff x="450284" y="507185"/>
            <a:chExt cx="5093507" cy="2256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BD9F6-0090-4511-BCD1-D2EC6B8388FA}"/>
                </a:ext>
              </a:extLst>
            </p:cNvPr>
            <p:cNvSpPr txBox="1"/>
            <p:nvPr/>
          </p:nvSpPr>
          <p:spPr>
            <a:xfrm>
              <a:off x="450284" y="507185"/>
              <a:ext cx="2788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Algorithm: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/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2.1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𝑀𝑋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39643A-5A8B-4E17-BE08-E268C40C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258359"/>
                  <a:ext cx="4494688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814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/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2.2  Pick random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sz="16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i-th</a:t>
                  </a:r>
                  <a:r>
                    <a:rPr lang="en-US" sz="1600" dirty="0"/>
                    <a:t> eigenspace of X 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50F76C-FEAE-438B-BF8E-7EA28A203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631429"/>
                  <a:ext cx="5093507" cy="344710"/>
                </a:xfrm>
                <a:prstGeom prst="rect">
                  <a:avLst/>
                </a:prstGeom>
                <a:blipFill>
                  <a:blip r:embed="rId3"/>
                  <a:stretch>
                    <a:fillRect l="-719" t="-178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/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Projection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843708-47F1-4FB8-B300-3D1E2FE8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1976139"/>
                  <a:ext cx="3632144" cy="386452"/>
                </a:xfrm>
                <a:prstGeom prst="rect">
                  <a:avLst/>
                </a:prstGeom>
                <a:blipFill>
                  <a:blip r:embed="rId4"/>
                  <a:stretch>
                    <a:fillRect l="-100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/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tx1"/>
                      </a:solidFill>
                    </a:rPr>
                    <a:t>3.2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Solve for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5B90BD-FDBE-4AC4-A167-F4B860C4C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2405572"/>
                  <a:ext cx="3632144" cy="358368"/>
                </a:xfrm>
                <a:prstGeom prst="rect">
                  <a:avLst/>
                </a:prstGeom>
                <a:blipFill>
                  <a:blip r:embed="rId5"/>
                  <a:stretch>
                    <a:fillRect l="-1007" t="-3448" b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/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1.</a:t>
                  </a:r>
                  <a:r>
                    <a:rPr lang="en-US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600" dirty="0"/>
                    <a:t>Compute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ED5ACF1-0099-4C95-80E2-16BE02F8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84" y="855857"/>
                  <a:ext cx="2788144" cy="367986"/>
                </a:xfrm>
                <a:prstGeom prst="rect">
                  <a:avLst/>
                </a:prstGeom>
                <a:blipFill>
                  <a:blip r:embed="rId6"/>
                  <a:stretch>
                    <a:fillRect l="-1313" t="-163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5F2FAC-405D-4C3B-823A-C5F689A1E4EE}"/>
              </a:ext>
            </a:extLst>
          </p:cNvPr>
          <p:cNvSpPr txBox="1"/>
          <p:nvPr/>
        </p:nvSpPr>
        <p:spPr>
          <a:xfrm>
            <a:off x="6291262" y="1012138"/>
            <a:ext cx="5748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Empirically even more robust (for random perturbations).</a:t>
            </a:r>
          </a:p>
        </p:txBody>
      </p:sp>
    </p:spTree>
    <p:extLst>
      <p:ext uri="{BB962C8B-B14F-4D97-AF65-F5344CB8AC3E}">
        <p14:creationId xmlns:p14="http://schemas.microsoft.com/office/powerpoint/2010/main" val="2018660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7183374-B649-4310-AF3D-76DA6FED0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43" y="1770452"/>
            <a:ext cx="6310895" cy="43956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6BBD4-8926-4079-967E-EFB41E08EDE2}"/>
              </a:ext>
            </a:extLst>
          </p:cNvPr>
          <p:cNvSpPr txBox="1"/>
          <p:nvPr/>
        </p:nvSpPr>
        <p:spPr>
          <a:xfrm>
            <a:off x="590549" y="633221"/>
            <a:ext cx="10167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Experimental comparison : Tensor Decomposition </a:t>
            </a:r>
            <a:r>
              <a:rPr lang="en-US" sz="3200" dirty="0">
                <a:solidFill>
                  <a:srgbClr val="FF0000"/>
                </a:solidFill>
              </a:rPr>
              <a:t>with random noise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782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821407" y="2800867"/>
            <a:ext cx="1054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Open Problems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934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EA4405-9651-4940-9D48-25F134BAF5B9}"/>
              </a:ext>
            </a:extLst>
          </p:cNvPr>
          <p:cNvSpPr txBox="1"/>
          <p:nvPr/>
        </p:nvSpPr>
        <p:spPr>
          <a:xfrm>
            <a:off x="1727653" y="97789"/>
            <a:ext cx="839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Subspace Clustering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222F9A-9769-4243-B2F2-5769D7FE6528}"/>
              </a:ext>
            </a:extLst>
          </p:cNvPr>
          <p:cNvCxnSpPr>
            <a:cxnSpLocks/>
          </p:cNvCxnSpPr>
          <p:nvPr/>
        </p:nvCxnSpPr>
        <p:spPr>
          <a:xfrm flipV="1">
            <a:off x="5763848" y="1289539"/>
            <a:ext cx="27353" cy="5298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AD98CD-6F18-49DF-8C5D-7A496AE5C6B7}"/>
              </a:ext>
            </a:extLst>
          </p:cNvPr>
          <p:cNvCxnSpPr>
            <a:cxnSpLocks/>
          </p:cNvCxnSpPr>
          <p:nvPr/>
        </p:nvCxnSpPr>
        <p:spPr>
          <a:xfrm>
            <a:off x="2299677" y="3894019"/>
            <a:ext cx="7592646" cy="4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38C02D-11EC-4E52-802D-3A33C0D1F405}"/>
              </a:ext>
            </a:extLst>
          </p:cNvPr>
          <p:cNvCxnSpPr>
            <a:cxnSpLocks/>
          </p:cNvCxnSpPr>
          <p:nvPr/>
        </p:nvCxnSpPr>
        <p:spPr>
          <a:xfrm>
            <a:off x="4551920" y="1089988"/>
            <a:ext cx="5626404" cy="5697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F8270E-0B09-4936-B670-BA2EEE789029}"/>
              </a:ext>
            </a:extLst>
          </p:cNvPr>
          <p:cNvCxnSpPr>
            <a:cxnSpLocks/>
          </p:cNvCxnSpPr>
          <p:nvPr/>
        </p:nvCxnSpPr>
        <p:spPr>
          <a:xfrm>
            <a:off x="1656863" y="4192954"/>
            <a:ext cx="8936761" cy="97963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767F6A-A094-4494-B11D-7F7019EDFA16}"/>
              </a:ext>
            </a:extLst>
          </p:cNvPr>
          <p:cNvCxnSpPr>
            <a:cxnSpLocks/>
          </p:cNvCxnSpPr>
          <p:nvPr/>
        </p:nvCxnSpPr>
        <p:spPr>
          <a:xfrm flipV="1">
            <a:off x="2084016" y="1019403"/>
            <a:ext cx="7913695" cy="47645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E22880F-E15F-4161-9BF7-42E8A230B8AD}"/>
              </a:ext>
            </a:extLst>
          </p:cNvPr>
          <p:cNvSpPr/>
          <p:nvPr/>
        </p:nvSpPr>
        <p:spPr>
          <a:xfrm>
            <a:off x="4630346" y="142435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BAC6E7-63CD-4F47-AC38-6B9D11A1E53C}"/>
              </a:ext>
            </a:extLst>
          </p:cNvPr>
          <p:cNvSpPr/>
          <p:nvPr/>
        </p:nvSpPr>
        <p:spPr>
          <a:xfrm>
            <a:off x="5226539" y="149802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35D572-3DB2-49A4-804A-854D08C2B8A1}"/>
              </a:ext>
            </a:extLst>
          </p:cNvPr>
          <p:cNvSpPr/>
          <p:nvPr/>
        </p:nvSpPr>
        <p:spPr>
          <a:xfrm>
            <a:off x="5411449" y="2090146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10C167-09A9-497C-966B-DFCC3CD4F53B}"/>
              </a:ext>
            </a:extLst>
          </p:cNvPr>
          <p:cNvSpPr/>
          <p:nvPr/>
        </p:nvSpPr>
        <p:spPr>
          <a:xfrm>
            <a:off x="5936024" y="2347788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B658E6-E4CF-40EC-81C7-519D27F3CF39}"/>
              </a:ext>
            </a:extLst>
          </p:cNvPr>
          <p:cNvSpPr/>
          <p:nvPr/>
        </p:nvSpPr>
        <p:spPr>
          <a:xfrm>
            <a:off x="5865208" y="26324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1FFAE-1588-40BE-AA2B-9A84F05C83F6}"/>
              </a:ext>
            </a:extLst>
          </p:cNvPr>
          <p:cNvSpPr/>
          <p:nvPr/>
        </p:nvSpPr>
        <p:spPr>
          <a:xfrm>
            <a:off x="6156449" y="265108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7D1389-6D7A-4E63-9D59-C15C875A7C65}"/>
              </a:ext>
            </a:extLst>
          </p:cNvPr>
          <p:cNvSpPr/>
          <p:nvPr/>
        </p:nvSpPr>
        <p:spPr>
          <a:xfrm>
            <a:off x="6467198" y="278348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B1C3DC-BB01-4242-88DE-0FD14D6761CF}"/>
              </a:ext>
            </a:extLst>
          </p:cNvPr>
          <p:cNvSpPr/>
          <p:nvPr/>
        </p:nvSpPr>
        <p:spPr>
          <a:xfrm>
            <a:off x="6322408" y="30896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52E88-9521-454C-A94F-CB3B1EF22EC2}"/>
              </a:ext>
            </a:extLst>
          </p:cNvPr>
          <p:cNvSpPr/>
          <p:nvPr/>
        </p:nvSpPr>
        <p:spPr>
          <a:xfrm>
            <a:off x="6474808" y="32420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F0C3C7-458E-498B-B6E5-63CCE9DBDAD1}"/>
              </a:ext>
            </a:extLst>
          </p:cNvPr>
          <p:cNvSpPr/>
          <p:nvPr/>
        </p:nvSpPr>
        <p:spPr>
          <a:xfrm>
            <a:off x="7224428" y="375606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9D2BEB-AD22-49D8-ACDE-8E294B8B0243}"/>
              </a:ext>
            </a:extLst>
          </p:cNvPr>
          <p:cNvSpPr/>
          <p:nvPr/>
        </p:nvSpPr>
        <p:spPr>
          <a:xfrm>
            <a:off x="7256226" y="361205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D63D04-549B-483E-8DDD-184E0091811E}"/>
              </a:ext>
            </a:extLst>
          </p:cNvPr>
          <p:cNvSpPr/>
          <p:nvPr/>
        </p:nvSpPr>
        <p:spPr>
          <a:xfrm>
            <a:off x="6932008" y="36992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CE4D58-BE18-49CD-BE61-FED7A06CA21B}"/>
              </a:ext>
            </a:extLst>
          </p:cNvPr>
          <p:cNvSpPr/>
          <p:nvPr/>
        </p:nvSpPr>
        <p:spPr>
          <a:xfrm>
            <a:off x="6932007" y="3368718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94F091-6CE5-483C-905D-5B1E456AE02E}"/>
              </a:ext>
            </a:extLst>
          </p:cNvPr>
          <p:cNvSpPr/>
          <p:nvPr/>
        </p:nvSpPr>
        <p:spPr>
          <a:xfrm>
            <a:off x="7236808" y="40040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6CC9F0-95AF-46DA-A3E0-7EBE64128A8B}"/>
              </a:ext>
            </a:extLst>
          </p:cNvPr>
          <p:cNvSpPr/>
          <p:nvPr/>
        </p:nvSpPr>
        <p:spPr>
          <a:xfrm>
            <a:off x="7294784" y="375606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BBAB30-0CAF-4571-83AB-DF07DBA95607}"/>
              </a:ext>
            </a:extLst>
          </p:cNvPr>
          <p:cNvSpPr/>
          <p:nvPr/>
        </p:nvSpPr>
        <p:spPr>
          <a:xfrm>
            <a:off x="8116038" y="4510744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A205C74-6BAF-450D-A6FB-7953075C7AD8}"/>
              </a:ext>
            </a:extLst>
          </p:cNvPr>
          <p:cNvSpPr/>
          <p:nvPr/>
        </p:nvSpPr>
        <p:spPr>
          <a:xfrm>
            <a:off x="7482746" y="4038557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3CA6DA-E08C-46CC-8F98-77A27D4499EC}"/>
              </a:ext>
            </a:extLst>
          </p:cNvPr>
          <p:cNvSpPr/>
          <p:nvPr/>
        </p:nvSpPr>
        <p:spPr>
          <a:xfrm>
            <a:off x="7846408" y="46136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80B56D9-4AB9-43FB-9735-77CC3420A3BA}"/>
              </a:ext>
            </a:extLst>
          </p:cNvPr>
          <p:cNvSpPr/>
          <p:nvPr/>
        </p:nvSpPr>
        <p:spPr>
          <a:xfrm>
            <a:off x="7843231" y="4346529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D696399-1349-4222-8B41-E1BFCF76AF16}"/>
              </a:ext>
            </a:extLst>
          </p:cNvPr>
          <p:cNvSpPr/>
          <p:nvPr/>
        </p:nvSpPr>
        <p:spPr>
          <a:xfrm>
            <a:off x="8268438" y="4869738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19FC05-2183-4061-8FBF-7482E3083003}"/>
              </a:ext>
            </a:extLst>
          </p:cNvPr>
          <p:cNvSpPr/>
          <p:nvPr/>
        </p:nvSpPr>
        <p:spPr>
          <a:xfrm>
            <a:off x="8303608" y="50708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A23358C-9E0A-4A2A-9E7A-AEC2CFE8277C}"/>
              </a:ext>
            </a:extLst>
          </p:cNvPr>
          <p:cNvSpPr/>
          <p:nvPr/>
        </p:nvSpPr>
        <p:spPr>
          <a:xfrm>
            <a:off x="8667827" y="50708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B65AE0-E656-4117-96C1-9E89E8997B3C}"/>
              </a:ext>
            </a:extLst>
          </p:cNvPr>
          <p:cNvSpPr/>
          <p:nvPr/>
        </p:nvSpPr>
        <p:spPr>
          <a:xfrm>
            <a:off x="8608408" y="53756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7DD3AFC-9730-4996-A128-F3ABE4232BA4}"/>
              </a:ext>
            </a:extLst>
          </p:cNvPr>
          <p:cNvSpPr/>
          <p:nvPr/>
        </p:nvSpPr>
        <p:spPr>
          <a:xfrm>
            <a:off x="9106386" y="5465487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B2983B8-59B6-4856-A0D0-D8D3972A9625}"/>
              </a:ext>
            </a:extLst>
          </p:cNvPr>
          <p:cNvSpPr/>
          <p:nvPr/>
        </p:nvSpPr>
        <p:spPr>
          <a:xfrm>
            <a:off x="8864480" y="52232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D983573-0FA4-4F6D-B0F1-4FCED30E8D19}"/>
              </a:ext>
            </a:extLst>
          </p:cNvPr>
          <p:cNvSpPr/>
          <p:nvPr/>
        </p:nvSpPr>
        <p:spPr>
          <a:xfrm>
            <a:off x="9113544" y="5619267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4C85889-508B-45C8-BDBC-E2D26244600A}"/>
              </a:ext>
            </a:extLst>
          </p:cNvPr>
          <p:cNvSpPr/>
          <p:nvPr/>
        </p:nvSpPr>
        <p:spPr>
          <a:xfrm>
            <a:off x="9218008" y="59852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CEEA20A-7769-4FFA-B3A4-BAD4A0817EA6}"/>
              </a:ext>
            </a:extLst>
          </p:cNvPr>
          <p:cNvSpPr/>
          <p:nvPr/>
        </p:nvSpPr>
        <p:spPr>
          <a:xfrm>
            <a:off x="9258785" y="586300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51DB04F-CC13-4317-A5ED-DAA739716BBB}"/>
              </a:ext>
            </a:extLst>
          </p:cNvPr>
          <p:cNvSpPr/>
          <p:nvPr/>
        </p:nvSpPr>
        <p:spPr>
          <a:xfrm>
            <a:off x="9522808" y="6290010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C7CAAA6-8331-4C54-A5DF-4F799E001948}"/>
              </a:ext>
            </a:extLst>
          </p:cNvPr>
          <p:cNvSpPr/>
          <p:nvPr/>
        </p:nvSpPr>
        <p:spPr>
          <a:xfrm>
            <a:off x="9981450" y="6513853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232A95-A0A7-45B9-8CE7-47B64968343F}"/>
              </a:ext>
            </a:extLst>
          </p:cNvPr>
          <p:cNvSpPr/>
          <p:nvPr/>
        </p:nvSpPr>
        <p:spPr>
          <a:xfrm>
            <a:off x="10125284" y="6597501"/>
            <a:ext cx="70339" cy="89877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E2ED05B-F74C-488A-8DDB-FE840360FCA0}"/>
              </a:ext>
            </a:extLst>
          </p:cNvPr>
          <p:cNvSpPr/>
          <p:nvPr/>
        </p:nvSpPr>
        <p:spPr>
          <a:xfrm>
            <a:off x="2238010" y="4131044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F43B587-4BA4-44EA-9511-DA394F44E5BC}"/>
              </a:ext>
            </a:extLst>
          </p:cNvPr>
          <p:cNvSpPr/>
          <p:nvPr/>
        </p:nvSpPr>
        <p:spPr>
          <a:xfrm>
            <a:off x="1644652" y="4031483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F7BD8C0-4F50-48EA-B60C-CAE9532676E5}"/>
              </a:ext>
            </a:extLst>
          </p:cNvPr>
          <p:cNvSpPr/>
          <p:nvPr/>
        </p:nvSpPr>
        <p:spPr>
          <a:xfrm>
            <a:off x="1827693" y="416839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55BF78F-1356-48AE-ADBF-8F7D416F22F7}"/>
              </a:ext>
            </a:extLst>
          </p:cNvPr>
          <p:cNvSpPr/>
          <p:nvPr/>
        </p:nvSpPr>
        <p:spPr>
          <a:xfrm>
            <a:off x="2125415" y="4112610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42D8311-DE34-4230-95AD-F073BC1A98E8}"/>
              </a:ext>
            </a:extLst>
          </p:cNvPr>
          <p:cNvSpPr/>
          <p:nvPr/>
        </p:nvSpPr>
        <p:spPr>
          <a:xfrm>
            <a:off x="2171810" y="4271782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E8F5BE5-CC19-45F4-B430-34FBCD0F9802}"/>
              </a:ext>
            </a:extLst>
          </p:cNvPr>
          <p:cNvSpPr/>
          <p:nvPr/>
        </p:nvSpPr>
        <p:spPr>
          <a:xfrm>
            <a:off x="2429239" y="4176413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B09D1B10-9D74-4CB4-BC4F-E36F82EE5679}"/>
              </a:ext>
            </a:extLst>
          </p:cNvPr>
          <p:cNvSpPr/>
          <p:nvPr/>
        </p:nvSpPr>
        <p:spPr>
          <a:xfrm>
            <a:off x="2744950" y="4257675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4688BE6-9B9A-4DED-9486-DA19CCEB3ABC}"/>
              </a:ext>
            </a:extLst>
          </p:cNvPr>
          <p:cNvSpPr/>
          <p:nvPr/>
        </p:nvSpPr>
        <p:spPr>
          <a:xfrm>
            <a:off x="2993273" y="4282881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B3AE5DD-46A8-43E4-B748-828882C1E3F2}"/>
              </a:ext>
            </a:extLst>
          </p:cNvPr>
          <p:cNvSpPr/>
          <p:nvPr/>
        </p:nvSpPr>
        <p:spPr>
          <a:xfrm>
            <a:off x="3124546" y="431450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BC95A01-2049-4322-AC9F-3A25E5BC3F1E}"/>
              </a:ext>
            </a:extLst>
          </p:cNvPr>
          <p:cNvSpPr/>
          <p:nvPr/>
        </p:nvSpPr>
        <p:spPr>
          <a:xfrm>
            <a:off x="3446695" y="4329441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34B9DE1-1B37-49F5-A090-82B3BB208C62}"/>
              </a:ext>
            </a:extLst>
          </p:cNvPr>
          <p:cNvSpPr/>
          <p:nvPr/>
        </p:nvSpPr>
        <p:spPr>
          <a:xfrm>
            <a:off x="3298246" y="443934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EECCA614-D180-4CF9-99C3-D97B871F20BF}"/>
              </a:ext>
            </a:extLst>
          </p:cNvPr>
          <p:cNvSpPr/>
          <p:nvPr/>
        </p:nvSpPr>
        <p:spPr>
          <a:xfrm>
            <a:off x="3624615" y="4359445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9A76B7DB-1FF0-45CA-95DD-88B4130D235A}"/>
              </a:ext>
            </a:extLst>
          </p:cNvPr>
          <p:cNvSpPr/>
          <p:nvPr/>
        </p:nvSpPr>
        <p:spPr>
          <a:xfrm>
            <a:off x="5606804" y="467991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1FDC2C3-DADA-44F8-A881-D748C608B848}"/>
              </a:ext>
            </a:extLst>
          </p:cNvPr>
          <p:cNvSpPr/>
          <p:nvPr/>
        </p:nvSpPr>
        <p:spPr>
          <a:xfrm>
            <a:off x="6107028" y="4727042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AC8F20C-CDAD-4E0B-B0DF-A8542FF361A5}"/>
              </a:ext>
            </a:extLst>
          </p:cNvPr>
          <p:cNvSpPr/>
          <p:nvPr/>
        </p:nvSpPr>
        <p:spPr>
          <a:xfrm>
            <a:off x="4130585" y="4449041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CB19CC4B-86A7-4941-B942-73443686369A}"/>
              </a:ext>
            </a:extLst>
          </p:cNvPr>
          <p:cNvSpPr/>
          <p:nvPr/>
        </p:nvSpPr>
        <p:spPr>
          <a:xfrm>
            <a:off x="4282985" y="4601441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BF9EF85-F450-48E5-B714-8CA5C19B7B34}"/>
              </a:ext>
            </a:extLst>
          </p:cNvPr>
          <p:cNvSpPr/>
          <p:nvPr/>
        </p:nvSpPr>
        <p:spPr>
          <a:xfrm>
            <a:off x="4850799" y="4529223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699B960E-7EEF-44DF-95BE-969D5C6C500C}"/>
              </a:ext>
            </a:extLst>
          </p:cNvPr>
          <p:cNvSpPr/>
          <p:nvPr/>
        </p:nvSpPr>
        <p:spPr>
          <a:xfrm>
            <a:off x="5962977" y="4620718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0A37D230-4E8F-481A-829F-FB39DFC95907}"/>
              </a:ext>
            </a:extLst>
          </p:cNvPr>
          <p:cNvSpPr/>
          <p:nvPr/>
        </p:nvSpPr>
        <p:spPr>
          <a:xfrm>
            <a:off x="7714243" y="491467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28740B49-8C97-496A-A212-D96AB3AE076C}"/>
              </a:ext>
            </a:extLst>
          </p:cNvPr>
          <p:cNvSpPr/>
          <p:nvPr/>
        </p:nvSpPr>
        <p:spPr>
          <a:xfrm>
            <a:off x="10040240" y="5163059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9F489B4-686B-4ACC-9426-46A7161776AF}"/>
              </a:ext>
            </a:extLst>
          </p:cNvPr>
          <p:cNvSpPr/>
          <p:nvPr/>
        </p:nvSpPr>
        <p:spPr>
          <a:xfrm>
            <a:off x="9557977" y="4959614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C036265-180C-4D3A-903F-09D548CD921F}"/>
              </a:ext>
            </a:extLst>
          </p:cNvPr>
          <p:cNvSpPr/>
          <p:nvPr/>
        </p:nvSpPr>
        <p:spPr>
          <a:xfrm>
            <a:off x="6970172" y="4856041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33D48113-F307-418F-95A3-2E92550D7D44}"/>
              </a:ext>
            </a:extLst>
          </p:cNvPr>
          <p:cNvSpPr/>
          <p:nvPr/>
        </p:nvSpPr>
        <p:spPr>
          <a:xfrm>
            <a:off x="7244340" y="469131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0ED64A6F-062F-4F92-A53F-EC8F65CB3D40}"/>
              </a:ext>
            </a:extLst>
          </p:cNvPr>
          <p:cNvSpPr/>
          <p:nvPr/>
        </p:nvSpPr>
        <p:spPr>
          <a:xfrm>
            <a:off x="8458481" y="4856040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27183D2-AB79-44AE-9FED-FAA1B0C8E9E9}"/>
              </a:ext>
            </a:extLst>
          </p:cNvPr>
          <p:cNvSpPr/>
          <p:nvPr/>
        </p:nvSpPr>
        <p:spPr>
          <a:xfrm>
            <a:off x="6696856" y="4677000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9C28B3D-D5B7-4864-A091-30C1D552E912}"/>
              </a:ext>
            </a:extLst>
          </p:cNvPr>
          <p:cNvSpPr/>
          <p:nvPr/>
        </p:nvSpPr>
        <p:spPr>
          <a:xfrm>
            <a:off x="5223983" y="4474771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AEB1CEFB-62CD-4198-AE32-E988BB20C1EE}"/>
              </a:ext>
            </a:extLst>
          </p:cNvPr>
          <p:cNvSpPr/>
          <p:nvPr/>
        </p:nvSpPr>
        <p:spPr>
          <a:xfrm>
            <a:off x="9969901" y="5024349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FD393D4-A747-4155-AC9E-C617EDFCF5AF}"/>
              </a:ext>
            </a:extLst>
          </p:cNvPr>
          <p:cNvSpPr/>
          <p:nvPr/>
        </p:nvSpPr>
        <p:spPr>
          <a:xfrm>
            <a:off x="5580643" y="4512024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569E12A-02CD-4DC4-AC63-7A948CBBF973}"/>
              </a:ext>
            </a:extLst>
          </p:cNvPr>
          <p:cNvSpPr/>
          <p:nvPr/>
        </p:nvSpPr>
        <p:spPr>
          <a:xfrm>
            <a:off x="7571718" y="4844877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ABB202D-B7FC-465F-BD74-17978E67BF37}"/>
              </a:ext>
            </a:extLst>
          </p:cNvPr>
          <p:cNvSpPr/>
          <p:nvPr/>
        </p:nvSpPr>
        <p:spPr>
          <a:xfrm>
            <a:off x="9522808" y="5103170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3A23C8B-0752-4063-99A4-74C2D84D079E}"/>
              </a:ext>
            </a:extLst>
          </p:cNvPr>
          <p:cNvSpPr/>
          <p:nvPr/>
        </p:nvSpPr>
        <p:spPr>
          <a:xfrm>
            <a:off x="10370532" y="5046427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30CC60C-2326-477D-A494-BADFFE7274E4}"/>
              </a:ext>
            </a:extLst>
          </p:cNvPr>
          <p:cNvSpPr/>
          <p:nvPr/>
        </p:nvSpPr>
        <p:spPr>
          <a:xfrm>
            <a:off x="9061596" y="4869738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53E3046-0B55-4CC5-88A3-156B3E8CC833}"/>
              </a:ext>
            </a:extLst>
          </p:cNvPr>
          <p:cNvSpPr/>
          <p:nvPr/>
        </p:nvSpPr>
        <p:spPr>
          <a:xfrm>
            <a:off x="4540376" y="4394407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EA83499F-6AB2-47C9-B2F1-ED164AB34D6F}"/>
              </a:ext>
            </a:extLst>
          </p:cNvPr>
          <p:cNvSpPr/>
          <p:nvPr/>
        </p:nvSpPr>
        <p:spPr>
          <a:xfrm>
            <a:off x="6439638" y="4710595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C7DABE2-C851-4ED0-9A89-28DA8047DE0F}"/>
              </a:ext>
            </a:extLst>
          </p:cNvPr>
          <p:cNvSpPr/>
          <p:nvPr/>
        </p:nvSpPr>
        <p:spPr>
          <a:xfrm>
            <a:off x="6845960" y="4665656"/>
            <a:ext cx="70339" cy="89877"/>
          </a:xfrm>
          <a:prstGeom prst="ellipse">
            <a:avLst/>
          </a:prstGeom>
          <a:pattFill prst="nar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85CEC20-A26B-43BE-B93F-B980E8D5D5C2}"/>
              </a:ext>
            </a:extLst>
          </p:cNvPr>
          <p:cNvSpPr/>
          <p:nvPr/>
        </p:nvSpPr>
        <p:spPr>
          <a:xfrm>
            <a:off x="2429238" y="5706427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FEFEFDA-5140-4409-9F96-18235ACCCA6D}"/>
              </a:ext>
            </a:extLst>
          </p:cNvPr>
          <p:cNvSpPr/>
          <p:nvPr/>
        </p:nvSpPr>
        <p:spPr>
          <a:xfrm>
            <a:off x="2794037" y="5200384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221FCAD-1632-4A44-821D-0210C0B6C7B1}"/>
              </a:ext>
            </a:extLst>
          </p:cNvPr>
          <p:cNvSpPr/>
          <p:nvPr/>
        </p:nvSpPr>
        <p:spPr>
          <a:xfrm>
            <a:off x="2524968" y="5361575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54BD06D-7231-44D5-80B8-2935FD3EDE8E}"/>
              </a:ext>
            </a:extLst>
          </p:cNvPr>
          <p:cNvSpPr/>
          <p:nvPr/>
        </p:nvSpPr>
        <p:spPr>
          <a:xfrm>
            <a:off x="3375944" y="5030157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5F15B9B0-4376-45E5-9AC8-A6918B99A4E4}"/>
              </a:ext>
            </a:extLst>
          </p:cNvPr>
          <p:cNvSpPr/>
          <p:nvPr/>
        </p:nvSpPr>
        <p:spPr>
          <a:xfrm>
            <a:off x="3850471" y="4755533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25D6254-BF12-4072-AA7C-D795425F467E}"/>
              </a:ext>
            </a:extLst>
          </p:cNvPr>
          <p:cNvSpPr/>
          <p:nvPr/>
        </p:nvSpPr>
        <p:spPr>
          <a:xfrm>
            <a:off x="4510979" y="4190692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522FB7B9-5EBC-406B-A2E6-BBAF97D17CB2}"/>
              </a:ext>
            </a:extLst>
          </p:cNvPr>
          <p:cNvSpPr/>
          <p:nvPr/>
        </p:nvSpPr>
        <p:spPr>
          <a:xfrm>
            <a:off x="3604633" y="4714844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EE98D352-2FDC-4223-94A2-020785CBC536}"/>
              </a:ext>
            </a:extLst>
          </p:cNvPr>
          <p:cNvSpPr/>
          <p:nvPr/>
        </p:nvSpPr>
        <p:spPr>
          <a:xfrm>
            <a:off x="5322520" y="3666755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AFC407E2-3DA6-435A-A6D5-CA3869C2E2A8}"/>
              </a:ext>
            </a:extLst>
          </p:cNvPr>
          <p:cNvSpPr/>
          <p:nvPr/>
        </p:nvSpPr>
        <p:spPr>
          <a:xfrm>
            <a:off x="4091962" y="4592878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4EEB8481-8EDC-4A9E-AC54-39DD95CC15D7}"/>
              </a:ext>
            </a:extLst>
          </p:cNvPr>
          <p:cNvSpPr/>
          <p:nvPr/>
        </p:nvSpPr>
        <p:spPr>
          <a:xfrm>
            <a:off x="5461815" y="3785940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CF620BEC-27F3-4366-A2E7-C53A2FE62506}"/>
              </a:ext>
            </a:extLst>
          </p:cNvPr>
          <p:cNvSpPr/>
          <p:nvPr/>
        </p:nvSpPr>
        <p:spPr>
          <a:xfrm>
            <a:off x="5453793" y="3638362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761824C-40A1-471A-ABC5-5C0AE42CA4D2}"/>
              </a:ext>
            </a:extLst>
          </p:cNvPr>
          <p:cNvSpPr/>
          <p:nvPr/>
        </p:nvSpPr>
        <p:spPr>
          <a:xfrm>
            <a:off x="5002950" y="4112609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2827C9E-0687-4932-B622-E5DA212D7C41}"/>
              </a:ext>
            </a:extLst>
          </p:cNvPr>
          <p:cNvSpPr/>
          <p:nvPr/>
        </p:nvSpPr>
        <p:spPr>
          <a:xfrm>
            <a:off x="5609366" y="3472583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46DA5DA-6F0F-4D1D-BBE0-A35DB6822AA6}"/>
              </a:ext>
            </a:extLst>
          </p:cNvPr>
          <p:cNvSpPr/>
          <p:nvPr/>
        </p:nvSpPr>
        <p:spPr>
          <a:xfrm>
            <a:off x="5217003" y="3743916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CF5D55DC-96FF-456D-84FE-9A0E3A3D63DB}"/>
              </a:ext>
            </a:extLst>
          </p:cNvPr>
          <p:cNvSpPr/>
          <p:nvPr/>
        </p:nvSpPr>
        <p:spPr>
          <a:xfrm>
            <a:off x="6696099" y="3044671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E7E70FB9-F494-4DA1-B793-7249D91CE731}"/>
              </a:ext>
            </a:extLst>
          </p:cNvPr>
          <p:cNvSpPr/>
          <p:nvPr/>
        </p:nvSpPr>
        <p:spPr>
          <a:xfrm>
            <a:off x="10204089" y="1032444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27CC4690-0B7F-4836-B971-AAA262CBA3AD}"/>
              </a:ext>
            </a:extLst>
          </p:cNvPr>
          <p:cNvSpPr/>
          <p:nvPr/>
        </p:nvSpPr>
        <p:spPr>
          <a:xfrm>
            <a:off x="6309896" y="3293812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E865BA5-45A0-4AC7-9AF8-BB3729F9BBDC}"/>
              </a:ext>
            </a:extLst>
          </p:cNvPr>
          <p:cNvSpPr/>
          <p:nvPr/>
        </p:nvSpPr>
        <p:spPr>
          <a:xfrm>
            <a:off x="5998430" y="3242010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E19638FD-92DF-4DF7-866F-7BE1A9F74957}"/>
              </a:ext>
            </a:extLst>
          </p:cNvPr>
          <p:cNvSpPr/>
          <p:nvPr/>
        </p:nvSpPr>
        <p:spPr>
          <a:xfrm>
            <a:off x="7527833" y="2361904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AFBE179-AD9D-4925-B091-8FBF55B83AED}"/>
              </a:ext>
            </a:extLst>
          </p:cNvPr>
          <p:cNvSpPr/>
          <p:nvPr/>
        </p:nvSpPr>
        <p:spPr>
          <a:xfrm>
            <a:off x="7236292" y="2699747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DF6837B8-81B7-458D-A751-AF57A536C8FE}"/>
              </a:ext>
            </a:extLst>
          </p:cNvPr>
          <p:cNvSpPr/>
          <p:nvPr/>
        </p:nvSpPr>
        <p:spPr>
          <a:xfrm>
            <a:off x="9857154" y="711815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721ECAB7-87D2-4A65-B455-C78087164097}"/>
              </a:ext>
            </a:extLst>
          </p:cNvPr>
          <p:cNvSpPr/>
          <p:nvPr/>
        </p:nvSpPr>
        <p:spPr>
          <a:xfrm>
            <a:off x="8577988" y="1882881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0F53CE0F-5F0C-400F-B66E-B7B6F3270AEB}"/>
              </a:ext>
            </a:extLst>
          </p:cNvPr>
          <p:cNvSpPr/>
          <p:nvPr/>
        </p:nvSpPr>
        <p:spPr>
          <a:xfrm>
            <a:off x="9258785" y="1279743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8ABBFE5D-41F7-4FB5-A358-2B3397FF6E3B}"/>
              </a:ext>
            </a:extLst>
          </p:cNvPr>
          <p:cNvSpPr/>
          <p:nvPr/>
        </p:nvSpPr>
        <p:spPr>
          <a:xfrm>
            <a:off x="7949593" y="2060218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F04CE590-31FA-4C71-8DAF-0EF4E223C154}"/>
              </a:ext>
            </a:extLst>
          </p:cNvPr>
          <p:cNvSpPr/>
          <p:nvPr/>
        </p:nvSpPr>
        <p:spPr>
          <a:xfrm>
            <a:off x="8169845" y="1882881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4F638B41-7F3B-4FC5-BD6B-2829071BCB89}"/>
              </a:ext>
            </a:extLst>
          </p:cNvPr>
          <p:cNvSpPr/>
          <p:nvPr/>
        </p:nvSpPr>
        <p:spPr>
          <a:xfrm>
            <a:off x="8671830" y="1652376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FBB48E5D-9066-4A54-B930-CDF4F16F66E6}"/>
              </a:ext>
            </a:extLst>
          </p:cNvPr>
          <p:cNvSpPr/>
          <p:nvPr/>
        </p:nvSpPr>
        <p:spPr>
          <a:xfrm>
            <a:off x="9071216" y="1618795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9CC0985F-8ECE-4990-94CB-295395776329}"/>
              </a:ext>
            </a:extLst>
          </p:cNvPr>
          <p:cNvSpPr/>
          <p:nvPr/>
        </p:nvSpPr>
        <p:spPr>
          <a:xfrm>
            <a:off x="9666305" y="1272104"/>
            <a:ext cx="70339" cy="89877"/>
          </a:xfrm>
          <a:prstGeom prst="ellipse">
            <a:avLst/>
          </a:prstGeom>
          <a:pattFill prst="narHorz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5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469407" y="135380"/>
            <a:ext cx="8801594" cy="6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Open Problem</a:t>
            </a:r>
            <a:endParaRPr lang="en-I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6CD5D2-466D-6ADA-3D22-020BF3E41B8A}"/>
                  </a:ext>
                </a:extLst>
              </p:cNvPr>
              <p:cNvSpPr txBox="1"/>
              <p:nvPr/>
            </p:nvSpPr>
            <p:spPr>
              <a:xfrm>
                <a:off x="368017" y="3248849"/>
                <a:ext cx="11170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Blessing of Dimensionality Conjecture: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“not too small” if input is “randomly perturbed”.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6CD5D2-466D-6ADA-3D22-020BF3E41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7" y="3248849"/>
                <a:ext cx="11170216" cy="954107"/>
              </a:xfrm>
              <a:prstGeom prst="rect">
                <a:avLst/>
              </a:prstGeom>
              <a:blipFill>
                <a:blip r:embed="rId2"/>
                <a:stretch>
                  <a:fillRect l="-9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DA02BE-4821-184D-E39F-7C04DA529C92}"/>
                  </a:ext>
                </a:extLst>
              </p:cNvPr>
              <p:cNvSpPr txBox="1"/>
              <p:nvPr/>
            </p:nvSpPr>
            <p:spPr>
              <a:xfrm>
                <a:off x="368017" y="1435609"/>
                <a:ext cx="11170216" cy="1219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𝑏𝑎𝑠𝑖𝑠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𝑏𝑎𝑠𝑖𝑠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DA02BE-4821-184D-E39F-7C04DA52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7" y="1435609"/>
                <a:ext cx="11170216" cy="1219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419F7A-3428-3896-9E2B-379CD0FD8371}"/>
                  </a:ext>
                </a:extLst>
              </p:cNvPr>
              <p:cNvSpPr txBox="1"/>
              <p:nvPr/>
            </p:nvSpPr>
            <p:spPr>
              <a:xfrm>
                <a:off x="368017" y="4945337"/>
                <a:ext cx="11170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b="1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Bafna</a:t>
                </a: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-Hsieh-Kothari-Xu (2022):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“not too small” for random instances (algorithm is tailored for sums of like powers).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419F7A-3428-3896-9E2B-379CD0FD8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7" y="4945337"/>
                <a:ext cx="11170216" cy="954107"/>
              </a:xfrm>
              <a:prstGeom prst="rect">
                <a:avLst/>
              </a:prstGeom>
              <a:blipFill>
                <a:blip r:embed="rId6"/>
                <a:stretch>
                  <a:fillRect l="-927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847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83B98F53-71CD-45D9-89CE-CFA112671183}"/>
              </a:ext>
            </a:extLst>
          </p:cNvPr>
          <p:cNvSpPr txBox="1"/>
          <p:nvPr/>
        </p:nvSpPr>
        <p:spPr>
          <a:xfrm>
            <a:off x="502744" y="1778442"/>
            <a:ext cx="1111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</a:rPr>
              <a:t>Open Problem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/>
              <a:t>Reconstruction of generic constant-depth formulas.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519933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98FC-92FD-4B5B-B4F3-C7D7A8D2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1946276"/>
            <a:ext cx="7510463" cy="1325563"/>
          </a:xfrm>
        </p:spPr>
        <p:txBody>
          <a:bodyPr/>
          <a:lstStyle/>
          <a:p>
            <a:pPr algn="ctr"/>
            <a:r>
              <a:rPr lang="en-US" dirty="0"/>
              <a:t>Thank you for your attention.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F7E236-557A-4F58-961F-B3CA4A3E5492}"/>
              </a:ext>
            </a:extLst>
          </p:cNvPr>
          <p:cNvSpPr txBox="1">
            <a:spLocks/>
          </p:cNvSpPr>
          <p:nvPr/>
        </p:nvSpPr>
        <p:spPr>
          <a:xfrm>
            <a:off x="631031" y="4486275"/>
            <a:ext cx="10929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Thank you: Sai Surya Duvvuri, Navin Goyal, Anand Louis, Praneeth Netrapalli, Chandan Saha, </a:t>
            </a:r>
          </a:p>
        </p:txBody>
      </p:sp>
    </p:spTree>
    <p:extLst>
      <p:ext uri="{BB962C8B-B14F-4D97-AF65-F5344CB8AC3E}">
        <p14:creationId xmlns:p14="http://schemas.microsoft.com/office/powerpoint/2010/main" val="21771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4E342-6FDF-4425-BE77-DB89092B1609}"/>
              </a:ext>
            </a:extLst>
          </p:cNvPr>
          <p:cNvSpPr txBox="1"/>
          <p:nvPr/>
        </p:nvSpPr>
        <p:spPr>
          <a:xfrm>
            <a:off x="503690" y="514722"/>
            <a:ext cx="839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Topic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FACE-3AB0-4C39-A663-DAFC503B52B7}"/>
              </a:ext>
            </a:extLst>
          </p:cNvPr>
          <p:cNvSpPr txBox="1"/>
          <p:nvPr/>
        </p:nvSpPr>
        <p:spPr>
          <a:xfrm>
            <a:off x="638174" y="2786068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head task force expedite medicine vaccine supply Telangana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8E71F-75A2-4DC7-B4DF-2A4E99D63848}"/>
              </a:ext>
            </a:extLst>
          </p:cNvPr>
          <p:cNvSpPr txBox="1"/>
          <p:nvPr/>
        </p:nvSpPr>
        <p:spPr>
          <a:xfrm>
            <a:off x="638173" y="3448056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India selectors tour Sri Lanka three ODIs T20s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1DE28-8829-4BD1-B4CC-55D42CA0A83C}"/>
              </a:ext>
            </a:extLst>
          </p:cNvPr>
          <p:cNvSpPr txBox="1"/>
          <p:nvPr/>
        </p:nvSpPr>
        <p:spPr>
          <a:xfrm>
            <a:off x="576260" y="4110044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424242"/>
                </a:solidFill>
                <a:effectLst/>
                <a:latin typeface="pt_serifregular"/>
              </a:rPr>
              <a:t>Indian variant evade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pt_serifregular"/>
              </a:rPr>
              <a:t>neutralising</a:t>
            </a:r>
            <a:r>
              <a:rPr lang="en-US" b="0" i="0" dirty="0">
                <a:solidFill>
                  <a:srgbClr val="424242"/>
                </a:solidFill>
                <a:effectLst/>
                <a:latin typeface="pt_serifregular"/>
              </a:rPr>
              <a:t> antibodies produced vaccination mutations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BF241-5094-4868-8C85-E7C6D92ADFA6}"/>
              </a:ext>
            </a:extLst>
          </p:cNvPr>
          <p:cNvSpPr txBox="1"/>
          <p:nvPr/>
        </p:nvSpPr>
        <p:spPr>
          <a:xfrm>
            <a:off x="576259" y="4772032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T20 cricket two most difficult phases bowl first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36D6D-C639-4176-9F07-5BD7824AD5E1}"/>
              </a:ext>
            </a:extLst>
          </p:cNvPr>
          <p:cNvSpPr txBox="1"/>
          <p:nvPr/>
        </p:nvSpPr>
        <p:spPr>
          <a:xfrm>
            <a:off x="576259" y="1501193"/>
            <a:ext cx="839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8-tuples of words</a:t>
            </a:r>
          </a:p>
        </p:txBody>
      </p:sp>
    </p:spTree>
    <p:extLst>
      <p:ext uri="{BB962C8B-B14F-4D97-AF65-F5344CB8AC3E}">
        <p14:creationId xmlns:p14="http://schemas.microsoft.com/office/powerpoint/2010/main" val="338263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4E342-6FDF-4425-BE77-DB89092B1609}"/>
              </a:ext>
            </a:extLst>
          </p:cNvPr>
          <p:cNvSpPr txBox="1"/>
          <p:nvPr/>
        </p:nvSpPr>
        <p:spPr>
          <a:xfrm>
            <a:off x="503690" y="514722"/>
            <a:ext cx="839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Topic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FACE-3AB0-4C39-A663-DAFC503B52B7}"/>
              </a:ext>
            </a:extLst>
          </p:cNvPr>
          <p:cNvSpPr txBox="1"/>
          <p:nvPr/>
        </p:nvSpPr>
        <p:spPr>
          <a:xfrm>
            <a:off x="638174" y="2786068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masis MT Pro Black" panose="020B0604020202020204" pitchFamily="18" charset="0"/>
              </a:rPr>
              <a:t>head task force expedite medicine vaccine supply Telangana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8E71F-75A2-4DC7-B4DF-2A4E99D63848}"/>
              </a:ext>
            </a:extLst>
          </p:cNvPr>
          <p:cNvSpPr txBox="1"/>
          <p:nvPr/>
        </p:nvSpPr>
        <p:spPr>
          <a:xfrm>
            <a:off x="638173" y="3448056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India selectors tour Sri Lanka three ODIs T20s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1DE28-8829-4BD1-B4CC-55D42CA0A83C}"/>
              </a:ext>
            </a:extLst>
          </p:cNvPr>
          <p:cNvSpPr txBox="1"/>
          <p:nvPr/>
        </p:nvSpPr>
        <p:spPr>
          <a:xfrm>
            <a:off x="576260" y="4110044"/>
            <a:ext cx="1049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  <a:latin typeface="Amasis MT Pro Black" panose="020B0604020202020204" pitchFamily="18" charset="0"/>
              </a:defRPr>
            </a:lvl1pPr>
          </a:lstStyle>
          <a:p>
            <a:r>
              <a:rPr lang="en-US" dirty="0"/>
              <a:t>Indian variant evade </a:t>
            </a:r>
            <a:r>
              <a:rPr lang="en-US" dirty="0" err="1"/>
              <a:t>neutralising</a:t>
            </a:r>
            <a:r>
              <a:rPr lang="en-US" dirty="0"/>
              <a:t> antibodies produced vaccination mutations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BF241-5094-4868-8C85-E7C6D92ADFA6}"/>
              </a:ext>
            </a:extLst>
          </p:cNvPr>
          <p:cNvSpPr txBox="1"/>
          <p:nvPr/>
        </p:nvSpPr>
        <p:spPr>
          <a:xfrm>
            <a:off x="576259" y="4772032"/>
            <a:ext cx="83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T20 cricket two most difficult phases bowl first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36D6D-C639-4176-9F07-5BD7824AD5E1}"/>
              </a:ext>
            </a:extLst>
          </p:cNvPr>
          <p:cNvSpPr txBox="1"/>
          <p:nvPr/>
        </p:nvSpPr>
        <p:spPr>
          <a:xfrm>
            <a:off x="576259" y="1501193"/>
            <a:ext cx="839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8-tuples of words</a:t>
            </a:r>
          </a:p>
        </p:txBody>
      </p:sp>
    </p:spTree>
    <p:extLst>
      <p:ext uri="{BB962C8B-B14F-4D97-AF65-F5344CB8AC3E}">
        <p14:creationId xmlns:p14="http://schemas.microsoft.com/office/powerpoint/2010/main" val="12401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E317-795D-4973-8CD0-8F14D465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0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Given samples from a distribution D(a), find a.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61014D-C116-41D7-84F8-0E61E773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Unsupervised Learning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a problem template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D725FF-84C8-410A-93F2-D25396C9332E}"/>
              </a:ext>
            </a:extLst>
          </p:cNvPr>
          <p:cNvSpPr txBox="1">
            <a:spLocks/>
          </p:cNvSpPr>
          <p:nvPr/>
        </p:nvSpPr>
        <p:spPr>
          <a:xfrm>
            <a:off x="838200" y="2508249"/>
            <a:ext cx="10515600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Solution Outline</a:t>
            </a:r>
            <a:r>
              <a:rPr lang="en-US" sz="3200" dirty="0"/>
              <a:t>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9B5240-4214-4547-86F2-771F056A4FBC}"/>
              </a:ext>
            </a:extLst>
          </p:cNvPr>
          <p:cNvSpPr txBox="1">
            <a:spLocks/>
          </p:cNvSpPr>
          <p:nvPr/>
        </p:nvSpPr>
        <p:spPr>
          <a:xfrm>
            <a:off x="990599" y="3268662"/>
            <a:ext cx="10868025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1. From the samples estimate the moments of the distribution.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D2280F-4478-403E-9CF5-66E895DADE33}"/>
              </a:ext>
            </a:extLst>
          </p:cNvPr>
          <p:cNvSpPr txBox="1">
            <a:spLocks/>
          </p:cNvSpPr>
          <p:nvPr/>
        </p:nvSpPr>
        <p:spPr>
          <a:xfrm>
            <a:off x="990598" y="3956048"/>
            <a:ext cx="10868025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2. From the moments, recover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380842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3526</Words>
  <Application>Microsoft Office PowerPoint</Application>
  <PresentationFormat>Widescreen</PresentationFormat>
  <Paragraphs>366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Aharoni</vt:lpstr>
      <vt:lpstr>Amasis MT Pro Black</vt:lpstr>
      <vt:lpstr>Arial</vt:lpstr>
      <vt:lpstr>Calibri</vt:lpstr>
      <vt:lpstr>Calibri Light</vt:lpstr>
      <vt:lpstr>Cambria Math</vt:lpstr>
      <vt:lpstr>pt_serifregular</vt:lpstr>
      <vt:lpstr>Wingdings</vt:lpstr>
      <vt:lpstr>Wingdings 2</vt:lpstr>
      <vt:lpstr>Office Theme</vt:lpstr>
      <vt:lpstr>Applications of Algebraic Complexity to Unsupervised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Unsupervised Learning – a problem template</vt:lpstr>
      <vt:lpstr>Unsupervised Learning – a problem template</vt:lpstr>
      <vt:lpstr>Unsupervised Learning – a problem template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Learning via Arithmetic Complexity</dc:title>
  <dc:creator>Neeraj Kayal</dc:creator>
  <cp:lastModifiedBy>Neeraj Kayal</cp:lastModifiedBy>
  <cp:revision>33</cp:revision>
  <dcterms:created xsi:type="dcterms:W3CDTF">2021-05-12T01:25:40Z</dcterms:created>
  <dcterms:modified xsi:type="dcterms:W3CDTF">2023-03-28T13:50:31Z</dcterms:modified>
</cp:coreProperties>
</file>